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295" r:id="rId3"/>
    <p:sldId id="364" r:id="rId4"/>
    <p:sldId id="385" r:id="rId5"/>
    <p:sldId id="348" r:id="rId6"/>
    <p:sldId id="387" r:id="rId7"/>
    <p:sldId id="301" r:id="rId8"/>
    <p:sldId id="386" r:id="rId9"/>
    <p:sldId id="388" r:id="rId10"/>
    <p:sldId id="355" r:id="rId11"/>
    <p:sldId id="360" r:id="rId12"/>
    <p:sldId id="389" r:id="rId13"/>
    <p:sldId id="390" r:id="rId14"/>
    <p:sldId id="362" r:id="rId15"/>
    <p:sldId id="391" r:id="rId16"/>
    <p:sldId id="392" r:id="rId17"/>
    <p:sldId id="393" r:id="rId18"/>
    <p:sldId id="394" r:id="rId19"/>
    <p:sldId id="395" r:id="rId20"/>
    <p:sldId id="305" r:id="rId21"/>
    <p:sldId id="307" r:id="rId22"/>
    <p:sldId id="396" r:id="rId23"/>
    <p:sldId id="397" r:id="rId24"/>
    <p:sldId id="398" r:id="rId25"/>
    <p:sldId id="374" r:id="rId26"/>
    <p:sldId id="399" r:id="rId27"/>
    <p:sldId id="400" r:id="rId28"/>
    <p:sldId id="376" r:id="rId29"/>
    <p:sldId id="401" r:id="rId30"/>
    <p:sldId id="377" r:id="rId31"/>
    <p:sldId id="402" r:id="rId32"/>
    <p:sldId id="403" r:id="rId33"/>
    <p:sldId id="379" r:id="rId34"/>
    <p:sldId id="381" r:id="rId35"/>
    <p:sldId id="404" r:id="rId36"/>
    <p:sldId id="405" r:id="rId37"/>
    <p:sldId id="406" r:id="rId38"/>
    <p:sldId id="407" r:id="rId39"/>
    <p:sldId id="384" r:id="rId40"/>
    <p:sldId id="410" r:id="rId41"/>
    <p:sldId id="408" r:id="rId42"/>
    <p:sldId id="40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4" autoAdjust="0"/>
    <p:restoredTop sz="94660"/>
  </p:normalViewPr>
  <p:slideViewPr>
    <p:cSldViewPr snapToGrid="0">
      <p:cViewPr varScale="1">
        <p:scale>
          <a:sx n="68" d="100"/>
          <a:sy n="68" d="100"/>
        </p:scale>
        <p:origin x="118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9096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59591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33482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49374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8" name="Footer Placeholder 7"/>
          <p:cNvSpPr>
            <a:spLocks noGrp="1"/>
          </p:cNvSpPr>
          <p:nvPr>
            <p:ph type="ftr" sz="quarter" idx="11"/>
          </p:nvPr>
        </p:nvSpPr>
        <p:spPr/>
        <p:txBody>
          <a:bodyPr/>
          <a:lstStyle/>
          <a:p>
            <a:endParaRPr lang="ur-PK"/>
          </a:p>
        </p:txBody>
      </p:sp>
      <p:sp>
        <p:nvSpPr>
          <p:cNvPr id="9" name="Slide Number Placeholder 8"/>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03008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4" name="Footer Placeholder 3"/>
          <p:cNvSpPr>
            <a:spLocks noGrp="1"/>
          </p:cNvSpPr>
          <p:nvPr>
            <p:ph type="ftr" sz="quarter" idx="11"/>
          </p:nvPr>
        </p:nvSpPr>
        <p:spPr/>
        <p:txBody>
          <a:bodyPr/>
          <a:lstStyle/>
          <a:p>
            <a:endParaRPr lang="ur-PK"/>
          </a:p>
        </p:txBody>
      </p:sp>
      <p:sp>
        <p:nvSpPr>
          <p:cNvPr id="5" name="Slide Number Placeholder 4"/>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3536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3" name="Footer Placeholder 2"/>
          <p:cNvSpPr>
            <a:spLocks noGrp="1"/>
          </p:cNvSpPr>
          <p:nvPr>
            <p:ph type="ftr" sz="quarter" idx="11"/>
          </p:nvPr>
        </p:nvSpPr>
        <p:spPr/>
        <p:txBody>
          <a:bodyPr/>
          <a:lstStyle/>
          <a:p>
            <a:endParaRPr lang="ur-PK"/>
          </a:p>
        </p:txBody>
      </p:sp>
      <p:sp>
        <p:nvSpPr>
          <p:cNvPr id="4" name="Slide Number Placeholder 3"/>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415944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196309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6" name="Footer Placeholder 5"/>
          <p:cNvSpPr>
            <a:spLocks noGrp="1"/>
          </p:cNvSpPr>
          <p:nvPr>
            <p:ph type="ftr" sz="quarter" idx="11"/>
          </p:nvPr>
        </p:nvSpPr>
        <p:spPr/>
        <p:txBody>
          <a:bodyPr/>
          <a:lstStyle/>
          <a:p>
            <a:endParaRPr lang="ur-PK"/>
          </a:p>
        </p:txBody>
      </p:sp>
      <p:sp>
        <p:nvSpPr>
          <p:cNvPr id="7" name="Slide Number Placeholder 6"/>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64156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383693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4E45DA-74BD-4E99-B864-2A440A13FEBD}" type="datetimeFigureOut">
              <a:rPr lang="ur-PK" smtClean="0"/>
              <a:pPr/>
              <a:t>05/04/1443</a:t>
            </a:fld>
            <a:endParaRPr lang="ur-PK"/>
          </a:p>
        </p:txBody>
      </p:sp>
      <p:sp>
        <p:nvSpPr>
          <p:cNvPr id="5" name="Footer Placeholder 4"/>
          <p:cNvSpPr>
            <a:spLocks noGrp="1"/>
          </p:cNvSpPr>
          <p:nvPr>
            <p:ph type="ftr" sz="quarter" idx="11"/>
          </p:nvPr>
        </p:nvSpPr>
        <p:spPr/>
        <p:txBody>
          <a:bodyPr/>
          <a:lstStyle/>
          <a:p>
            <a:endParaRPr lang="ur-PK"/>
          </a:p>
        </p:txBody>
      </p:sp>
      <p:sp>
        <p:nvSpPr>
          <p:cNvPr id="6" name="Slide Number Placeholder 5"/>
          <p:cNvSpPr>
            <a:spLocks noGrp="1"/>
          </p:cNvSpPr>
          <p:nvPr>
            <p:ph type="sldNum" sz="quarter" idx="12"/>
          </p:nvPr>
        </p:nvSpPr>
        <p:spPr/>
        <p:txBody>
          <a:bodyPr/>
          <a:lstStyle/>
          <a:p>
            <a:fld id="{2B446558-BA1D-4411-9BCA-0A012C26ECFB}" type="slidenum">
              <a:rPr lang="ur-PK" smtClean="0"/>
              <a:pPr/>
              <a:t>‹#›</a:t>
            </a:fld>
            <a:endParaRPr lang="ur-PK"/>
          </a:p>
        </p:txBody>
      </p:sp>
    </p:spTree>
    <p:extLst>
      <p:ext uri="{BB962C8B-B14F-4D97-AF65-F5344CB8AC3E}">
        <p14:creationId xmlns:p14="http://schemas.microsoft.com/office/powerpoint/2010/main" val="211803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4E45DA-74BD-4E99-B864-2A440A13FEBD}" type="datetimeFigureOut">
              <a:rPr lang="ur-PK" smtClean="0"/>
              <a:pPr/>
              <a:t>05/04/1443</a:t>
            </a:fld>
            <a:endParaRPr lang="ur-PK"/>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r-PK"/>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446558-BA1D-4411-9BCA-0A012C26ECFB}" type="slidenum">
              <a:rPr lang="ur-PK" smtClean="0"/>
              <a:pPr/>
              <a:t>‹#›</a:t>
            </a:fld>
            <a:endParaRPr lang="ur-PK"/>
          </a:p>
        </p:txBody>
      </p:sp>
    </p:spTree>
    <p:extLst>
      <p:ext uri="{BB962C8B-B14F-4D97-AF65-F5344CB8AC3E}">
        <p14:creationId xmlns:p14="http://schemas.microsoft.com/office/powerpoint/2010/main" val="20281254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tafheemonline.com/tafseer.asp?s=018&amp;h=73"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tafheemonline.com/tafseer.asp?s=018&amp;h=74"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tafheemonline.com/tafseer.asp?s=018&amp;h=75"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tafheemonline.com/tafseer.asp?s=018&amp;h=76"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tafheemonline.com/tafseer.asp?s=018&amp;h=78"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tafheemonline.com/tafseer.asp?s=018&amp;h=79"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tafheemonline.com/tafseer.asp?s=018&amp;h=80"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pic>
        <p:nvPicPr>
          <p:cNvPr id="11" name="Picture 10"/>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306321" y="1140950"/>
            <a:ext cx="4509423" cy="1729518"/>
          </a:xfrm>
          <a:prstGeom prst="rect">
            <a:avLst/>
          </a:prstGeom>
        </p:spPr>
      </p:pic>
      <p:sp>
        <p:nvSpPr>
          <p:cNvPr id="8" name="TextBox 7"/>
          <p:cNvSpPr txBox="1"/>
          <p:nvPr/>
        </p:nvSpPr>
        <p:spPr>
          <a:xfrm>
            <a:off x="3278866" y="3357276"/>
            <a:ext cx="2666114" cy="646331"/>
          </a:xfrm>
          <a:prstGeom prst="rect">
            <a:avLst/>
          </a:prstGeom>
          <a:noFill/>
        </p:spPr>
        <p:txBody>
          <a:bodyPr wrap="none" rtlCol="0">
            <a:spAutoFit/>
          </a:bodyPr>
          <a:lstStyle/>
          <a:p>
            <a:pPr algn="r" rtl="1"/>
            <a:r>
              <a:rPr lang="ur-PK" sz="3600" dirty="0">
                <a:latin typeface="_PDMS_Bukhari" panose="00000400000000000000" pitchFamily="2" charset="-78"/>
                <a:cs typeface="_PDMS_Bukhari" panose="00000400000000000000" pitchFamily="2" charset="-78"/>
              </a:rPr>
              <a:t>مکیہ ، 110 آیات</a:t>
            </a:r>
            <a:endParaRPr lang="en-US" sz="3600" dirty="0">
              <a:latin typeface="_PDMS_Bukhari" panose="00000400000000000000" pitchFamily="2" charset="-78"/>
              <a:cs typeface="_PDMS_Bukhari" panose="00000400000000000000" pitchFamily="2" charset="-78"/>
            </a:endParaRPr>
          </a:p>
        </p:txBody>
      </p:sp>
      <p:sp>
        <p:nvSpPr>
          <p:cNvPr id="15" name="TextBox 14"/>
          <p:cNvSpPr txBox="1"/>
          <p:nvPr/>
        </p:nvSpPr>
        <p:spPr>
          <a:xfrm>
            <a:off x="3243598" y="4241783"/>
            <a:ext cx="2701382" cy="646331"/>
          </a:xfrm>
          <a:prstGeom prst="rect">
            <a:avLst/>
          </a:prstGeom>
          <a:noFill/>
        </p:spPr>
        <p:txBody>
          <a:bodyPr wrap="none" rtlCol="0">
            <a:spAutoFit/>
          </a:bodyPr>
          <a:lstStyle/>
          <a:p>
            <a:pPr algn="r" rtl="1"/>
            <a:r>
              <a:rPr lang="ur-PK" sz="3600" i="1" dirty="0">
                <a:latin typeface="Jameel Noori Nastaleeq" panose="02000503000000020004" pitchFamily="2" charset="-78"/>
                <a:cs typeface="Jameel Noori Nastaleeq" panose="02000503000000020004" pitchFamily="2" charset="-78"/>
              </a:rPr>
              <a:t>استاذہ ماریہ حسین</a:t>
            </a:r>
            <a:endParaRPr lang="en-US" sz="3600" i="1" dirty="0">
              <a:latin typeface="Jameel Noori Nastaleeq" panose="02000503000000020004" pitchFamily="2" charset="-78"/>
              <a:cs typeface="Jameel Noori Nastaleeq" panose="02000503000000020004" pitchFamily="2" charset="-78"/>
            </a:endParaRPr>
          </a:p>
        </p:txBody>
      </p:sp>
      <p:cxnSp>
        <p:nvCxnSpPr>
          <p:cNvPr id="16" name="Straight Connector 15"/>
          <p:cNvCxnSpPr/>
          <p:nvPr/>
        </p:nvCxnSpPr>
        <p:spPr>
          <a:xfrm flipH="1">
            <a:off x="3466140" y="4129239"/>
            <a:ext cx="2331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12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8057" y="1089931"/>
            <a:ext cx="4213012" cy="3416320"/>
          </a:xfrm>
          <a:prstGeom prst="rect">
            <a:avLst/>
          </a:prstGeom>
          <a:noFill/>
        </p:spPr>
        <p:txBody>
          <a:bodyPr wrap="none" rtlCol="0">
            <a:spAutoFit/>
          </a:bodyPr>
          <a:lstStyle/>
          <a:p>
            <a:pPr algn="ctr" rtl="1">
              <a:lnSpc>
                <a:spcPct val="150000"/>
              </a:lnSpc>
            </a:pPr>
            <a:r>
              <a:rPr lang="ur-PK" sz="7200" u="sng" dirty="0" smtClean="0">
                <a:solidFill>
                  <a:srgbClr val="C00000"/>
                </a:solidFill>
                <a:latin typeface="Jameel Noori Nastaleeq" pitchFamily="2" charset="-78"/>
                <a:cs typeface="Jameel Noori Nastaleeq" pitchFamily="2" charset="-78"/>
              </a:rPr>
              <a:t>کلاس نمبر</a:t>
            </a:r>
            <a:r>
              <a:rPr lang="en-US" sz="7200" u="sng" dirty="0" smtClean="0">
                <a:solidFill>
                  <a:srgbClr val="C00000"/>
                </a:solidFill>
                <a:latin typeface="Jameel Noori Nastaleeq" pitchFamily="2" charset="-78"/>
                <a:cs typeface="Jameel Noori Nastaleeq" pitchFamily="2" charset="-78"/>
              </a:rPr>
              <a:t>9</a:t>
            </a:r>
            <a:endParaRPr lang="ur-PK" sz="7200" u="sng" dirty="0" smtClean="0">
              <a:solidFill>
                <a:srgbClr val="C00000"/>
              </a:solidFill>
              <a:latin typeface="Jameel Noori Nastaleeq" pitchFamily="2" charset="-78"/>
              <a:cs typeface="Jameel Noori Nastaleeq" pitchFamily="2" charset="-78"/>
            </a:endParaRPr>
          </a:p>
          <a:p>
            <a:pPr algn="ctr" rtl="1">
              <a:lnSpc>
                <a:spcPct val="150000"/>
              </a:lnSpc>
            </a:pPr>
            <a:r>
              <a:rPr lang="ur-PK" sz="7200" dirty="0" smtClean="0">
                <a:latin typeface="Jameel Noori Nastaleeq" pitchFamily="2" charset="-78"/>
                <a:cs typeface="Jameel Noori Nastaleeq" pitchFamily="2" charset="-78"/>
              </a:rPr>
              <a:t>آیات </a:t>
            </a:r>
            <a:r>
              <a:rPr lang="en-US" sz="7200" dirty="0" smtClean="0">
                <a:latin typeface="Jameel Noori Nastaleeq" pitchFamily="2" charset="-78"/>
                <a:cs typeface="Jameel Noori Nastaleeq" pitchFamily="2" charset="-78"/>
              </a:rPr>
              <a:t>99</a:t>
            </a:r>
            <a:r>
              <a:rPr lang="ur-PK" sz="7200" dirty="0" smtClean="0">
                <a:latin typeface="Jameel Noori Nastaleeq" pitchFamily="2" charset="-78"/>
                <a:cs typeface="Jameel Noori Nastaleeq" pitchFamily="2" charset="-78"/>
              </a:rPr>
              <a:t> تا          </a:t>
            </a:r>
            <a:r>
              <a:rPr lang="en-US" sz="7200" dirty="0" smtClean="0">
                <a:latin typeface="Jameel Noori Nastaleeq" pitchFamily="2" charset="-78"/>
                <a:cs typeface="Jameel Noori Nastaleeq" pitchFamily="2" charset="-78"/>
              </a:rPr>
              <a:t>110</a:t>
            </a:r>
            <a:endParaRPr lang="en-US" sz="7200" dirty="0">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815061" y="1208561"/>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sp>
        <p:nvSpPr>
          <p:cNvPr id="4" name="TextBox 3"/>
          <p:cNvSpPr txBox="1"/>
          <p:nvPr/>
        </p:nvSpPr>
        <p:spPr>
          <a:xfrm>
            <a:off x="1064525" y="2565779"/>
            <a:ext cx="7486345" cy="707886"/>
          </a:xfrm>
          <a:prstGeom prst="rect">
            <a:avLst/>
          </a:prstGeom>
          <a:noFill/>
        </p:spPr>
        <p:txBody>
          <a:bodyPr wrap="none" rtlCol="0">
            <a:spAutoFit/>
          </a:bodyPr>
          <a:lstStyle/>
          <a:p>
            <a:pPr algn="r" rtl="1"/>
            <a:r>
              <a:rPr lang="ur-PK" sz="4000" dirty="0">
                <a:solidFill>
                  <a:srgbClr val="0C2F4F"/>
                </a:solidFill>
                <a:latin typeface="Jameel Noori Nastaleeq" pitchFamily="2" charset="-78"/>
                <a:cs typeface="Jameel Noori Nastaleeq" pitchFamily="2" charset="-78"/>
              </a:rPr>
              <a:t>"</a:t>
            </a:r>
            <a:r>
              <a:rPr lang="ur-PK" sz="4000" dirty="0" smtClean="0">
                <a:solidFill>
                  <a:srgbClr val="0C2F4F"/>
                </a:solidFill>
                <a:latin typeface="Jameel Noori Nastaleeq" pitchFamily="2" charset="-78"/>
                <a:cs typeface="Jameel Noori Nastaleeq" pitchFamily="2" charset="-78"/>
              </a:rPr>
              <a:t>سورج کے غروب ہونے کے مقام تک پہنچا"سے کیا مراد ہے ؟</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800993" y="885004"/>
            <a:ext cx="1723817" cy="923330"/>
          </a:xfrm>
          <a:prstGeom prst="rect">
            <a:avLst/>
          </a:prstGeom>
          <a:noFill/>
        </p:spPr>
        <p:txBody>
          <a:bodyPr wrap="square" rtlCol="0">
            <a:spAutoFit/>
          </a:bodyPr>
          <a:lstStyle/>
          <a:p>
            <a:pPr algn="r" rtl="1"/>
            <a:r>
              <a:rPr lang="ur-PK" sz="5400" b="1" dirty="0" smtClean="0">
                <a:solidFill>
                  <a:srgbClr val="C00000"/>
                </a:solidFill>
                <a:latin typeface="Jameel Noori Nastaleeq" pitchFamily="2" charset="-78"/>
                <a:cs typeface="Jameel Noori Nastaleeq" pitchFamily="2" charset="-78"/>
              </a:rPr>
              <a:t>سوال:</a:t>
            </a:r>
            <a:endParaRPr lang="en-US" sz="7200" b="1" dirty="0">
              <a:solidFill>
                <a:srgbClr val="C00000"/>
              </a:solidFill>
              <a:latin typeface="Jameel Noori Nastaleeq" pitchFamily="2" charset="-78"/>
              <a:cs typeface="Jameel Noori Nastaleeq" pitchFamily="2" charset="-78"/>
            </a:endParaRPr>
          </a:p>
        </p:txBody>
      </p:sp>
      <p:sp>
        <p:nvSpPr>
          <p:cNvPr id="4" name="TextBox 3"/>
          <p:cNvSpPr txBox="1"/>
          <p:nvPr/>
        </p:nvSpPr>
        <p:spPr>
          <a:xfrm>
            <a:off x="1052112" y="1991211"/>
            <a:ext cx="7012480" cy="2585323"/>
          </a:xfrm>
          <a:prstGeom prst="rect">
            <a:avLst/>
          </a:prstGeom>
          <a:noFill/>
        </p:spPr>
        <p:txBody>
          <a:bodyPr wrap="square" rtlCol="0">
            <a:spAutoFit/>
          </a:bodyPr>
          <a:lstStyle/>
          <a:p>
            <a:pPr algn="ctr">
              <a:lnSpc>
                <a:spcPct val="150000"/>
              </a:lnSpc>
            </a:pPr>
            <a:r>
              <a:rPr lang="ur-PK" sz="3600" dirty="0" smtClean="0">
                <a:solidFill>
                  <a:srgbClr val="0C2F4F"/>
                </a:solidFill>
                <a:latin typeface="Jameel Noori Nastaleeq" pitchFamily="2" charset="-78"/>
                <a:cs typeface="Jameel Noori Nastaleeq" pitchFamily="2" charset="-78"/>
              </a:rPr>
              <a:t>ذوالقرنین  نے اپنے کارنامے کو فخر کا ذریعہ نہیں بنایا بلکہ اللہ کی رحمت کی طرف منسوب کیا۔</a:t>
            </a:r>
          </a:p>
          <a:p>
            <a:pPr algn="ctr">
              <a:lnSpc>
                <a:spcPct val="150000"/>
              </a:lnSpc>
            </a:pPr>
            <a:r>
              <a:rPr lang="ur-PK" sz="3600" dirty="0" smtClean="0">
                <a:solidFill>
                  <a:srgbClr val="0C2F4F"/>
                </a:solidFill>
                <a:latin typeface="Jameel Noori Nastaleeq" pitchFamily="2" charset="-78"/>
                <a:cs typeface="Jameel Noori Nastaleeq" pitchFamily="2" charset="-78"/>
              </a:rPr>
              <a:t>اس میں ہمارے لیے کیا سبق نکلتا ہے ؟</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Rounded Rectangle 10"/>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3" name="TextBox 12"/>
          <p:cNvSpPr txBox="1"/>
          <p:nvPr/>
        </p:nvSpPr>
        <p:spPr>
          <a:xfrm>
            <a:off x="7489079" y="534067"/>
            <a:ext cx="1584088"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99</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1419368" y="1522693"/>
            <a:ext cx="6591868" cy="1234953"/>
          </a:xfrm>
          <a:prstGeom prst="rect">
            <a:avLst/>
          </a:prstGeom>
        </p:spPr>
        <p:txBody>
          <a:bodyPr wrap="square">
            <a:spAutoFit/>
          </a:bodyPr>
          <a:lstStyle/>
          <a:p>
            <a:pPr algn="ctr">
              <a:lnSpc>
                <a:spcPct val="150000"/>
              </a:lnSpc>
            </a:pPr>
            <a:r>
              <a:rPr lang="ur-PK" sz="5400" dirty="0" smtClean="0">
                <a:solidFill>
                  <a:srgbClr val="002060"/>
                </a:solidFill>
                <a:latin typeface="Al_Mushaf" pitchFamily="2" charset="-78"/>
                <a:cs typeface="Al_Mushaf" pitchFamily="2" charset="-78"/>
              </a:rPr>
              <a:t>وَ تَرَکۡنَا بَعۡضَہُمۡ یَوۡمَئِذٍ یَّمُوۡجُ فِیۡ بَعۡضٍ</a:t>
            </a:r>
            <a:endParaRPr lang="en-US" sz="5400" dirty="0">
              <a:solidFill>
                <a:srgbClr val="002060"/>
              </a:solidFill>
              <a:latin typeface="Al_Mushaf" pitchFamily="2" charset="-78"/>
              <a:cs typeface="Al_Mushaf" pitchFamily="2" charset="-78"/>
            </a:endParaRPr>
          </a:p>
        </p:txBody>
      </p:sp>
      <p:sp>
        <p:nvSpPr>
          <p:cNvPr id="8" name="Rectangle 7"/>
          <p:cNvSpPr/>
          <p:nvPr/>
        </p:nvSpPr>
        <p:spPr>
          <a:xfrm>
            <a:off x="1368138" y="2978961"/>
            <a:ext cx="6660108"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اور اُس روز </a:t>
            </a:r>
            <a:r>
              <a:rPr lang="ur-PK" sz="3200" b="1" baseline="30000" dirty="0" smtClean="0">
                <a:solidFill>
                  <a:srgbClr val="002060"/>
                </a:solidFill>
                <a:latin typeface="Jameel Noori Nastaleeq" pitchFamily="2" charset="-78"/>
                <a:cs typeface="Jameel Noori Nastaleeq" pitchFamily="2" charset="-78"/>
                <a:hlinkClick r:id="rId3"/>
              </a:rPr>
              <a:t>73</a:t>
            </a:r>
            <a:r>
              <a:rPr lang="ur-PK" sz="3200" dirty="0" smtClean="0">
                <a:solidFill>
                  <a:srgbClr val="002060"/>
                </a:solidFill>
                <a:latin typeface="Jameel Noori Nastaleeq" pitchFamily="2" charset="-78"/>
                <a:cs typeface="Jameel Noori Nastaleeq" pitchFamily="2" charset="-78"/>
              </a:rPr>
              <a:t> ہم لوگوں کو چھوڑ دیں گے کہ ﴿سمندر کی موجوں کی طرح ﴾ ایک دُوسرے سے گتھم گتھا ہوں</a:t>
            </a:r>
            <a:endParaRPr lang="en-US" sz="3200" dirty="0">
              <a:solidFill>
                <a:srgbClr val="002060"/>
              </a:solidFill>
              <a:latin typeface="Jameel Noori Nastaleeq" pitchFamily="2" charset="-78"/>
              <a:cs typeface="Jameel Noori Nastaleeq"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970671" y="848470"/>
            <a:ext cx="7318029" cy="4247317"/>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ذوالقرنین کی گفتگو کا تسلسل  جسے پروردگار پورا کر رہے ہیں ۔</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پچھلی آیات میں ذوالقرنین نے کہا تھا </a:t>
            </a:r>
          </a:p>
          <a:p>
            <a:pPr marL="1657350" lvl="2"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میں نے دیوار تعمیر کر دی</a:t>
            </a:r>
          </a:p>
          <a:p>
            <a:pPr marL="1657350" lvl="2" indent="-742950" algn="r" rtl="1">
              <a:lnSpc>
                <a:spcPct val="150000"/>
              </a:lnSpc>
              <a:buFont typeface="+mj-lt"/>
              <a:buAutoNum type="arabicPeriod"/>
            </a:pPr>
            <a:r>
              <a:rPr lang="ur-PK" sz="3600" dirty="0" smtClean="0">
                <a:solidFill>
                  <a:srgbClr val="0C2F4F"/>
                </a:solidFill>
                <a:latin typeface="Jameel Noori Nastaleeq" pitchFamily="2" charset="-78"/>
                <a:cs typeface="Jameel Noori Nastaleeq" pitchFamily="2" charset="-78"/>
              </a:rPr>
              <a:t>لیکن جب میرے رب کا وعدہ آئے گا تو وہ اسے پیو ند خاک کر دے گا۔</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526010"/>
            <a:ext cx="9144000" cy="1248156"/>
          </a:xfrm>
          <a:prstGeom prst="rect">
            <a:avLst/>
          </a:prstGeom>
        </p:spPr>
      </p:pic>
      <p:sp>
        <p:nvSpPr>
          <p:cNvPr id="12" name="TextBox 11"/>
          <p:cNvSpPr txBox="1"/>
          <p:nvPr/>
        </p:nvSpPr>
        <p:spPr>
          <a:xfrm>
            <a:off x="422031" y="568163"/>
            <a:ext cx="7837555" cy="4616648"/>
          </a:xfrm>
          <a:prstGeom prst="rect">
            <a:avLst/>
          </a:prstGeom>
          <a:noFill/>
        </p:spPr>
        <p:txBody>
          <a:bodyPr wrap="square" rtlCol="0">
            <a:spAutoFit/>
          </a:bodyPr>
          <a:lstStyle/>
          <a:p>
            <a:pPr algn="r" rtl="1">
              <a:lnSpc>
                <a:spcPct val="150000"/>
              </a:lnSpc>
            </a:pPr>
            <a:r>
              <a:rPr lang="ur-PK" sz="3600" u="sng" dirty="0" smtClean="0">
                <a:solidFill>
                  <a:srgbClr val="0C2F4F"/>
                </a:solidFill>
                <a:latin typeface="Jameel Noori Nastaleeq" pitchFamily="2" charset="-78"/>
                <a:cs typeface="Jameel Noori Nastaleeq" pitchFamily="2" charset="-78"/>
              </a:rPr>
              <a:t>اللہ تعالی اضافہ  فرما رہے ہیں</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کہ جب وہ مقرر وقت آجائے گا دیوار ریزہ ریز ہو جا ئے  گی </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یا جوج ماجوج اس طرح دنیا پر حملہ آور ہوں گے کہ۔۔۔</a:t>
            </a:r>
          </a:p>
          <a:p>
            <a:pPr algn="r" rtl="1">
              <a:lnSpc>
                <a:spcPct val="150000"/>
              </a:lnSpc>
            </a:pPr>
            <a:r>
              <a:rPr lang="ur-PK" sz="3200" dirty="0">
                <a:solidFill>
                  <a:srgbClr val="0C2F4F"/>
                </a:solidFill>
                <a:latin typeface="Jameel Noori Nastaleeq" pitchFamily="2" charset="-78"/>
                <a:cs typeface="Jameel Noori Nastaleeq" pitchFamily="2" charset="-78"/>
              </a:rPr>
              <a:t>	</a:t>
            </a:r>
            <a:r>
              <a:rPr lang="ur-PK" sz="3200" dirty="0" smtClean="0">
                <a:solidFill>
                  <a:srgbClr val="0C2F4F"/>
                </a:solidFill>
                <a:latin typeface="Jameel Noori Nastaleeq" pitchFamily="2" charset="-78"/>
                <a:cs typeface="Jameel Noori Nastaleeq" pitchFamily="2" charset="-78"/>
              </a:rPr>
              <a:t>اپنی کثرت تعداد  کی وجہ سے</a:t>
            </a:r>
          </a:p>
          <a:p>
            <a:pPr algn="r" rtl="1">
              <a:lnSpc>
                <a:spcPct val="150000"/>
              </a:lnSpc>
            </a:pPr>
            <a:r>
              <a:rPr lang="ur-PK" sz="3200" dirty="0" smtClean="0">
                <a:solidFill>
                  <a:srgbClr val="0C2F4F"/>
                </a:solidFill>
                <a:latin typeface="Jameel Noori Nastaleeq" pitchFamily="2" charset="-78"/>
                <a:cs typeface="Jameel Noori Nastaleeq" pitchFamily="2" charset="-78"/>
              </a:rPr>
              <a:t>	ایک دوسرے سے الجھتے ٹکراتے یو ں آگے بڑھیں گے جیسے موج موج </a:t>
            </a:r>
          </a:p>
          <a:p>
            <a:pPr algn="r" rtl="1">
              <a:lnSpc>
                <a:spcPct val="150000"/>
              </a:lnSpc>
            </a:pPr>
            <a:r>
              <a:rPr lang="ur-PK" sz="3200" dirty="0">
                <a:solidFill>
                  <a:srgbClr val="0C2F4F"/>
                </a:solidFill>
                <a:latin typeface="Jameel Noori Nastaleeq" pitchFamily="2" charset="-78"/>
                <a:cs typeface="Jameel Noori Nastaleeq" pitchFamily="2" charset="-78"/>
              </a:rPr>
              <a:t>	</a:t>
            </a:r>
            <a:r>
              <a:rPr lang="ur-PK" sz="3200" dirty="0" smtClean="0">
                <a:solidFill>
                  <a:srgbClr val="0C2F4F"/>
                </a:solidFill>
                <a:latin typeface="Jameel Noori Nastaleeq" pitchFamily="2" charset="-78"/>
                <a:cs typeface="Jameel Noori Nastaleeq" pitchFamily="2" charset="-78"/>
              </a:rPr>
              <a:t>میں گھس جاتی ہے اور طوفان کی شکل اختیار کر لیتی ہے۔ </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ounded Rectangle 2"/>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4" name="TextBox 3"/>
          <p:cNvSpPr txBox="1"/>
          <p:nvPr/>
        </p:nvSpPr>
        <p:spPr>
          <a:xfrm>
            <a:off x="7489079" y="534067"/>
            <a:ext cx="1584088"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99</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5" name="Rectangle 4"/>
          <p:cNvSpPr/>
          <p:nvPr/>
        </p:nvSpPr>
        <p:spPr>
          <a:xfrm>
            <a:off x="2123923" y="1797671"/>
            <a:ext cx="5001690" cy="923330"/>
          </a:xfrm>
          <a:prstGeom prst="rect">
            <a:avLst/>
          </a:prstGeom>
        </p:spPr>
        <p:txBody>
          <a:bodyPr wrap="none">
            <a:spAutoFit/>
          </a:bodyPr>
          <a:lstStyle/>
          <a:p>
            <a:r>
              <a:rPr lang="ur-PK" sz="5400" dirty="0" smtClean="0">
                <a:solidFill>
                  <a:srgbClr val="002060"/>
                </a:solidFill>
                <a:latin typeface="Al_Mushaf" pitchFamily="2" charset="-78"/>
                <a:cs typeface="Al_Mushaf" pitchFamily="2" charset="-78"/>
              </a:rPr>
              <a:t>وَّ نُفِخَ فِی الصُّوۡرِ فَجَمَعۡنٰہُمۡ جَمۡعًا</a:t>
            </a:r>
            <a:endParaRPr lang="en-US" sz="5400" dirty="0"/>
          </a:p>
        </p:txBody>
      </p:sp>
      <p:sp>
        <p:nvSpPr>
          <p:cNvPr id="6" name="Rectangle 5"/>
          <p:cNvSpPr/>
          <p:nvPr/>
        </p:nvSpPr>
        <p:spPr>
          <a:xfrm>
            <a:off x="943869" y="3449051"/>
            <a:ext cx="7531229" cy="646331"/>
          </a:xfrm>
          <a:prstGeom prst="rect">
            <a:avLst/>
          </a:prstGeom>
        </p:spPr>
        <p:txBody>
          <a:bodyPr wrap="none">
            <a:spAutoFit/>
          </a:bodyPr>
          <a:lstStyle/>
          <a:p>
            <a:r>
              <a:rPr lang="ur-PK" sz="3600" dirty="0" smtClean="0">
                <a:solidFill>
                  <a:srgbClr val="002060"/>
                </a:solidFill>
                <a:latin typeface="Jameel Noori Nastaleeq" pitchFamily="2" charset="-78"/>
                <a:cs typeface="Jameel Noori Nastaleeq" pitchFamily="2" charset="-78"/>
              </a:rPr>
              <a:t>اور صُور پھُونکا جائے گا اور ہم سب انسانوں کو ایک ساتھ جمع کریں گے۔</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665" y="436098"/>
            <a:ext cx="8249374" cy="4801314"/>
          </a:xfrm>
          <a:prstGeom prst="rect">
            <a:avLst/>
          </a:prstGeom>
          <a:noFill/>
        </p:spPr>
        <p:txBody>
          <a:bodyPr wrap="none" rtlCol="0">
            <a:spAutoFit/>
          </a:bodyPr>
          <a:lstStyle/>
          <a:p>
            <a:pPr marL="457200" indent="-4572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یاجوج ماجوج کے خروج کے جلدی بعد قیامت اور حشر برپا ہوگا۔</a:t>
            </a:r>
          </a:p>
          <a:p>
            <a:pPr marL="457200" indent="-4572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احادیث میں  مذکور تفصیلات </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غارت گر قوم یا جوج  ماجوج دنیا میں پھیل کر فساد برپا کر دے گی۔</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کوئی ان کا مقابلہ نہ کر سکے  گا۔آخر آسمانی وبا سے خود بخود مر جائیں گے ۔</a:t>
            </a:r>
          </a:p>
          <a:p>
            <a:pPr marL="1428750" lvl="2"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ان کی لاشوں کا تعفن اللہ تعالی بارش  اور سیلاب کے ذریعے ختم کریں گے۔</a:t>
            </a:r>
          </a:p>
          <a:p>
            <a:pPr marL="457200" indent="-4572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اس کے بعد جلد قیامت آ جائے گی۔</a:t>
            </a:r>
            <a:endParaRPr lang="en-US" sz="3600" dirty="0">
              <a:solidFill>
                <a:srgbClr val="0C2F4F"/>
              </a:solidFill>
              <a:latin typeface="Jameel Noori Nastaleeq" pitchFamily="2" charset="-78"/>
              <a:cs typeface="Jameel Noori Nastaleeq" pitchFamily="2" charset="-78"/>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ounded Rectangle 3"/>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5" name="TextBox 4"/>
          <p:cNvSpPr txBox="1"/>
          <p:nvPr/>
        </p:nvSpPr>
        <p:spPr>
          <a:xfrm>
            <a:off x="7306337" y="397587"/>
            <a:ext cx="1766830"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100</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9" name="Rectangle 8"/>
          <p:cNvSpPr/>
          <p:nvPr/>
        </p:nvSpPr>
        <p:spPr>
          <a:xfrm>
            <a:off x="971499" y="2559169"/>
            <a:ext cx="7083187" cy="707886"/>
          </a:xfrm>
          <a:prstGeom prst="rect">
            <a:avLst/>
          </a:prstGeom>
        </p:spPr>
        <p:txBody>
          <a:bodyPr wrap="square">
            <a:spAutoFit/>
          </a:bodyPr>
          <a:lstStyle/>
          <a:p>
            <a:pPr algn="ctr" rtl="1"/>
            <a:r>
              <a:rPr lang="ur-PK" sz="4000" dirty="0" smtClean="0">
                <a:solidFill>
                  <a:srgbClr val="002060"/>
                </a:solidFill>
                <a:latin typeface="Jameel Noori Nastaleeq" pitchFamily="2" charset="-78"/>
                <a:cs typeface="Jameel Noori Nastaleeq" pitchFamily="2" charset="-78"/>
              </a:rPr>
              <a:t> اور وہ دن ہوگا جب ہم جہنّم کو کافروں کے سامنے لائیں گے </a:t>
            </a:r>
            <a:endParaRPr lang="en-US" sz="4000" dirty="0">
              <a:solidFill>
                <a:srgbClr val="002060"/>
              </a:solidFill>
              <a:latin typeface="Jameel Noori Nastaleeq" pitchFamily="2" charset="-78"/>
              <a:cs typeface="Jameel Noori Nastaleeq" pitchFamily="2" charset="-78"/>
            </a:endParaRPr>
          </a:p>
        </p:txBody>
      </p:sp>
      <p:sp>
        <p:nvSpPr>
          <p:cNvPr id="10" name="Rectangle 9"/>
          <p:cNvSpPr/>
          <p:nvPr/>
        </p:nvSpPr>
        <p:spPr>
          <a:xfrm>
            <a:off x="1400703" y="1358000"/>
            <a:ext cx="6224781" cy="923330"/>
          </a:xfrm>
          <a:prstGeom prst="rect">
            <a:avLst/>
          </a:prstGeom>
        </p:spPr>
        <p:txBody>
          <a:bodyPr wrap="none">
            <a:spAutoFit/>
          </a:bodyPr>
          <a:lstStyle/>
          <a:p>
            <a:r>
              <a:rPr lang="ur-PK" sz="5400" dirty="0" smtClean="0">
                <a:solidFill>
                  <a:srgbClr val="002060"/>
                </a:solidFill>
                <a:latin typeface="Al_Mushaf" pitchFamily="2" charset="-78"/>
                <a:cs typeface="Al_Mushaf" pitchFamily="2" charset="-78"/>
              </a:rPr>
              <a:t>وَّ عَرَضۡنَا جَہَنَّمَ یَوۡمَئِذٍ لِّلۡکٰفِرِیۡنَ عَرۡضَا</a:t>
            </a:r>
            <a:endParaRPr lang="en-US" sz="5400" dirty="0">
              <a:solidFill>
                <a:srgbClr val="002060"/>
              </a:solidFill>
              <a:latin typeface="Al_Mushaf" pitchFamily="2" charset="-78"/>
              <a:cs typeface="Al_Mushaf" pitchFamily="2" charset="-78"/>
            </a:endParaRPr>
          </a:p>
        </p:txBody>
      </p:sp>
      <p:sp>
        <p:nvSpPr>
          <p:cNvPr id="7" name="TextBox 6"/>
          <p:cNvSpPr txBox="1"/>
          <p:nvPr/>
        </p:nvSpPr>
        <p:spPr>
          <a:xfrm>
            <a:off x="1078498" y="3815576"/>
            <a:ext cx="6869188" cy="1508105"/>
          </a:xfrm>
          <a:prstGeom prst="rect">
            <a:avLst/>
          </a:prstGeom>
          <a:noFill/>
        </p:spPr>
        <p:txBody>
          <a:bodyPr wrap="non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اللہ تعالی جب سب کو میدان حشر میں جمع فرمائیں گے تو جہنم  کا مذاق اڑانے</a:t>
            </a:r>
          </a:p>
          <a:p>
            <a:pPr algn="ctr" rtl="1">
              <a:lnSpc>
                <a:spcPct val="150000"/>
              </a:lnSpc>
            </a:pPr>
            <a:r>
              <a:rPr lang="ur-PK" sz="3200" dirty="0" smtClean="0">
                <a:solidFill>
                  <a:srgbClr val="0C2F4F"/>
                </a:solidFill>
                <a:latin typeface="Jameel Noori Nastaleeq" pitchFamily="2" charset="-78"/>
                <a:cs typeface="Jameel Noori Nastaleeq" pitchFamily="2" charset="-78"/>
              </a:rPr>
              <a:t> والوں پر  جہنم پوری ہولناکی کے ساتھ ظاہر کر  دی جائے گی۔</a:t>
            </a:r>
            <a:endParaRPr lang="en-US" sz="3200" dirty="0">
              <a:solidFill>
                <a:srgbClr val="0C2F4F"/>
              </a:solidFill>
              <a:latin typeface="Jameel Noori Nastaleeq" pitchFamily="2" charset="-78"/>
              <a:cs typeface="Jameel Noori Nastaleeq" pitchFamily="2" charset="-78"/>
            </a:endParaRPr>
          </a:p>
        </p:txBody>
      </p:sp>
      <p:cxnSp>
        <p:nvCxnSpPr>
          <p:cNvPr id="6" name="Straight Connector 5"/>
          <p:cNvCxnSpPr/>
          <p:nvPr/>
        </p:nvCxnSpPr>
        <p:spPr>
          <a:xfrm>
            <a:off x="1309123" y="3618502"/>
            <a:ext cx="6403912"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0" y="5724217"/>
            <a:ext cx="9144000" cy="1248156"/>
          </a:xfrm>
          <a:prstGeom prst="rect">
            <a:avLst/>
          </a:prstGeom>
        </p:spPr>
      </p:pic>
      <p:sp>
        <p:nvSpPr>
          <p:cNvPr id="9" name="Rounded Rectangle 8"/>
          <p:cNvSpPr/>
          <p:nvPr/>
        </p:nvSpPr>
        <p:spPr>
          <a:xfrm>
            <a:off x="7375411" y="188684"/>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12" name="TextBox 11"/>
          <p:cNvSpPr txBox="1"/>
          <p:nvPr/>
        </p:nvSpPr>
        <p:spPr>
          <a:xfrm>
            <a:off x="7293514" y="200635"/>
            <a:ext cx="1779654"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101</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286603" y="894894"/>
            <a:ext cx="8652681" cy="938719"/>
          </a:xfrm>
          <a:prstGeom prst="rect">
            <a:avLst/>
          </a:prstGeom>
        </p:spPr>
        <p:txBody>
          <a:bodyPr wrap="square">
            <a:spAutoFit/>
          </a:bodyPr>
          <a:lstStyle/>
          <a:p>
            <a:pPr algn="ctr">
              <a:lnSpc>
                <a:spcPct val="150000"/>
              </a:lnSpc>
            </a:pPr>
            <a:r>
              <a:rPr lang="ur-PK" sz="4000" dirty="0" smtClean="0">
                <a:solidFill>
                  <a:srgbClr val="002060"/>
                </a:solidFill>
                <a:latin typeface="Al_Mushaf" pitchFamily="2" charset="-78"/>
                <a:cs typeface="Al_Mushaf" pitchFamily="2" charset="-78"/>
              </a:rPr>
              <a:t>الَّذِیۡنَ کَانَتۡ اَعۡیُنُہُمۡ فِیۡ غِطَـآءٍ عَنۡ ذِکۡرِیۡ وَ کَانُوۡا لَا یَسۡتَطِیۡعُوۡنَ سَمۡعًا</a:t>
            </a:r>
            <a:endParaRPr lang="en-US" sz="4000" dirty="0">
              <a:solidFill>
                <a:srgbClr val="002060"/>
              </a:solidFill>
              <a:latin typeface="Al_Mushaf" pitchFamily="2" charset="-78"/>
              <a:cs typeface="Al_Mushaf" pitchFamily="2" charset="-78"/>
            </a:endParaRPr>
          </a:p>
        </p:txBody>
      </p:sp>
      <p:sp>
        <p:nvSpPr>
          <p:cNvPr id="8" name="Rectangle 7"/>
          <p:cNvSpPr/>
          <p:nvPr/>
        </p:nvSpPr>
        <p:spPr>
          <a:xfrm>
            <a:off x="941695" y="1779974"/>
            <a:ext cx="7315201" cy="1331134"/>
          </a:xfrm>
          <a:prstGeom prst="rect">
            <a:avLst/>
          </a:prstGeom>
        </p:spPr>
        <p:txBody>
          <a:bodyPr wrap="square">
            <a:spAutoFit/>
          </a:bodyPr>
          <a:lstStyle/>
          <a:p>
            <a:pPr algn="ctr" rtl="1">
              <a:lnSpc>
                <a:spcPct val="150000"/>
              </a:lnSpc>
            </a:pPr>
            <a:r>
              <a:rPr lang="ur-PK" sz="2800" dirty="0" smtClean="0">
                <a:solidFill>
                  <a:srgbClr val="002060"/>
                </a:solidFill>
                <a:latin typeface="Jameel Noori Nastaleeq" pitchFamily="2" charset="-78"/>
                <a:cs typeface="Jameel Noori Nastaleeq" pitchFamily="2" charset="-78"/>
              </a:rPr>
              <a:t> اُن کافروں کے سامنے جو میری نصیحت کی طرف سے اندھے بنے ہوئے تھے اور کچھ سُننے کے لیے تیار ہی نہ تھے۔ ؏</a:t>
            </a:r>
            <a:endParaRPr lang="en-US" sz="2800" dirty="0">
              <a:solidFill>
                <a:srgbClr val="002060"/>
              </a:solidFill>
              <a:latin typeface="Jameel Noori Nastaleeq" pitchFamily="2" charset="-78"/>
              <a:cs typeface="Jameel Noori Nastaleeq" pitchFamily="2" charset="-78"/>
            </a:endParaRPr>
          </a:p>
        </p:txBody>
      </p:sp>
      <p:sp>
        <p:nvSpPr>
          <p:cNvPr id="10" name="TextBox 9"/>
          <p:cNvSpPr txBox="1"/>
          <p:nvPr/>
        </p:nvSpPr>
        <p:spPr>
          <a:xfrm>
            <a:off x="3316688" y="3525789"/>
            <a:ext cx="2510623" cy="584775"/>
          </a:xfrm>
          <a:prstGeom prst="rect">
            <a:avLst/>
          </a:prstGeom>
          <a:solidFill>
            <a:schemeClr val="accent4">
              <a:lumMod val="20000"/>
              <a:lumOff val="80000"/>
            </a:schemeClr>
          </a:solidFill>
        </p:spPr>
        <p:txBody>
          <a:bodyPr wrap="none" rtlCol="0">
            <a:spAutoFit/>
          </a:bodyPr>
          <a:lstStyle/>
          <a:p>
            <a:pPr algn="ctr" rtl="1"/>
            <a:r>
              <a:rPr lang="ur-PK" sz="3200" dirty="0" smtClean="0">
                <a:solidFill>
                  <a:srgbClr val="0C2F4F"/>
                </a:solidFill>
                <a:latin typeface="Jameel Noori Nastaleeq" pitchFamily="2" charset="-78"/>
                <a:cs typeface="Jameel Noori Nastaleeq" pitchFamily="2" charset="-78"/>
              </a:rPr>
              <a:t>کون لو گ جہنمی ہوں گے </a:t>
            </a:r>
            <a:endParaRPr lang="en-US" sz="3200" dirty="0">
              <a:solidFill>
                <a:srgbClr val="0C2F4F"/>
              </a:solidFill>
              <a:latin typeface="Jameel Noori Nastaleeq" pitchFamily="2" charset="-78"/>
              <a:cs typeface="Jameel Noori Nastaleeq" pitchFamily="2" charset="-78"/>
            </a:endParaRPr>
          </a:p>
        </p:txBody>
      </p:sp>
      <p:sp>
        <p:nvSpPr>
          <p:cNvPr id="11" name="TextBox 10"/>
          <p:cNvSpPr txBox="1"/>
          <p:nvPr/>
        </p:nvSpPr>
        <p:spPr>
          <a:xfrm>
            <a:off x="994278" y="4388626"/>
            <a:ext cx="7155444" cy="684803"/>
          </a:xfrm>
          <a:prstGeom prst="rect">
            <a:avLst/>
          </a:prstGeom>
          <a:noFill/>
        </p:spPr>
        <p:txBody>
          <a:bodyPr wrap="square" rtlCol="0">
            <a:spAutoFit/>
          </a:bodyPr>
          <a:lstStyle/>
          <a:p>
            <a:pPr algn="ctr" rtl="1">
              <a:lnSpc>
                <a:spcPct val="150000"/>
              </a:lnSpc>
            </a:pPr>
            <a:r>
              <a:rPr lang="ur-PK" sz="2800" dirty="0" smtClean="0">
                <a:solidFill>
                  <a:srgbClr val="0C2F4F"/>
                </a:solidFill>
                <a:latin typeface="Jameel Noori Nastaleeq" pitchFamily="2" charset="-78"/>
                <a:cs typeface="Jameel Noori Nastaleeq" pitchFamily="2" charset="-78"/>
              </a:rPr>
              <a:t>آنکھوں پر پردہ		 کانوں میں گرانی 		 دلوں پر غلاف </a:t>
            </a:r>
            <a:endParaRPr lang="en-US" sz="2800" dirty="0">
              <a:solidFill>
                <a:srgbClr val="0C2F4F"/>
              </a:solidFill>
              <a:latin typeface="Jameel Noori Nastaleeq" pitchFamily="2" charset="-78"/>
              <a:cs typeface="Jameel Noori Nastaleeq" pitchFamily="2" charset="-78"/>
            </a:endParaRPr>
          </a:p>
        </p:txBody>
      </p:sp>
      <p:sp>
        <p:nvSpPr>
          <p:cNvPr id="14" name="TextBox 13"/>
          <p:cNvSpPr txBox="1"/>
          <p:nvPr/>
        </p:nvSpPr>
        <p:spPr>
          <a:xfrm>
            <a:off x="2465537" y="5347187"/>
            <a:ext cx="4267515" cy="584775"/>
          </a:xfrm>
          <a:prstGeom prst="rect">
            <a:avLst/>
          </a:prstGeom>
          <a:noFill/>
        </p:spPr>
        <p:txBody>
          <a:bodyPr wrap="none" rtlCol="0">
            <a:spAutoFit/>
          </a:bodyPr>
          <a:lstStyle/>
          <a:p>
            <a:r>
              <a:rPr lang="ur-PK" sz="3200" dirty="0" smtClean="0">
                <a:solidFill>
                  <a:srgbClr val="002060"/>
                </a:solidFill>
                <a:latin typeface="Jameel Noori Nastaleeq" pitchFamily="2" charset="-78"/>
                <a:cs typeface="Jameel Noori Nastaleeq" pitchFamily="2" charset="-78"/>
              </a:rPr>
              <a:t>یعنی جو کسی طرح نصیحت  ماننے پر تیار نہ ہوئے</a:t>
            </a:r>
            <a:endParaRPr lang="en-US" sz="3200" dirty="0">
              <a:solidFill>
                <a:srgbClr val="002060"/>
              </a:solidFill>
              <a:latin typeface="Jameel Noori Nastaleeq" pitchFamily="2" charset="-78"/>
              <a:cs typeface="Jameel Noori Nastaleeq" pitchFamily="2" charset="-78"/>
            </a:endParaRPr>
          </a:p>
        </p:txBody>
      </p:sp>
      <p:cxnSp>
        <p:nvCxnSpPr>
          <p:cNvPr id="15" name="Straight Connector 14"/>
          <p:cNvCxnSpPr/>
          <p:nvPr/>
        </p:nvCxnSpPr>
        <p:spPr>
          <a:xfrm>
            <a:off x="1351327" y="3224609"/>
            <a:ext cx="6403912"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852984" y="4263274"/>
            <a:ext cx="548640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a:off x="7337850" y="4261658"/>
            <a:ext cx="0" cy="3048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850696" y="4261658"/>
            <a:ext cx="0" cy="3048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550696" y="4109258"/>
            <a:ext cx="0" cy="4572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0" y="5485066"/>
            <a:ext cx="9144000" cy="1248156"/>
          </a:xfrm>
          <a:prstGeom prst="rect">
            <a:avLst/>
          </a:prstGeom>
        </p:spPr>
      </p:pic>
      <p:sp>
        <p:nvSpPr>
          <p:cNvPr id="3" name="TextBox 2"/>
          <p:cNvSpPr txBox="1"/>
          <p:nvPr/>
        </p:nvSpPr>
        <p:spPr>
          <a:xfrm>
            <a:off x="384796" y="286060"/>
            <a:ext cx="8374408" cy="1846659"/>
          </a:xfrm>
          <a:prstGeom prst="rect">
            <a:avLst/>
          </a:prstGeom>
          <a:noFill/>
        </p:spPr>
        <p:txBody>
          <a:bodyPr wrap="none" rtlCol="0">
            <a:spAutoFit/>
          </a:bodyPr>
          <a:lstStyle/>
          <a:p>
            <a:pPr algn="r" rtl="1">
              <a:lnSpc>
                <a:spcPct val="150000"/>
              </a:lnSpc>
            </a:pPr>
            <a:r>
              <a:rPr lang="ur-PK" sz="4400" b="1" dirty="0" smtClean="0">
                <a:solidFill>
                  <a:srgbClr val="C00000"/>
                </a:solidFill>
                <a:latin typeface="Jameel Noori Nastaleeq" pitchFamily="2" charset="-78"/>
                <a:cs typeface="Jameel Noori Nastaleeq" pitchFamily="2" charset="-78"/>
              </a:rPr>
              <a:t>خاتمہ سورت  </a:t>
            </a:r>
          </a:p>
          <a:p>
            <a:pPr algn="r" rtl="1">
              <a:lnSpc>
                <a:spcPct val="150000"/>
              </a:lnSpc>
            </a:pPr>
            <a:r>
              <a:rPr lang="ur-PK" sz="3200" dirty="0" smtClean="0">
                <a:solidFill>
                  <a:srgbClr val="0C2F4F"/>
                </a:solidFill>
                <a:latin typeface="Jameel Noori Nastaleeq" pitchFamily="2" charset="-78"/>
                <a:cs typeface="Jameel Noori Nastaleeq" pitchFamily="2" charset="-78"/>
              </a:rPr>
              <a:t>قرآن مجید کا اسلوب                                                   	جس مضمون سے سورۃ کا آغاز ہوتا  ہے اسی مضمون پر اختتام۔</a:t>
            </a:r>
          </a:p>
        </p:txBody>
      </p:sp>
      <p:sp>
        <p:nvSpPr>
          <p:cNvPr id="5" name="TextBox 4"/>
          <p:cNvSpPr txBox="1"/>
          <p:nvPr/>
        </p:nvSpPr>
        <p:spPr>
          <a:xfrm>
            <a:off x="316718" y="2731074"/>
            <a:ext cx="5987538" cy="2308324"/>
          </a:xfrm>
          <a:prstGeom prst="rect">
            <a:avLst/>
          </a:prstGeom>
          <a:noFill/>
        </p:spPr>
        <p:txBody>
          <a:bodyPr wrap="none" rtlCol="0">
            <a:spAutoFit/>
          </a:bodyPr>
          <a:lstStyle/>
          <a:p>
            <a:pPr marL="514350"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نبی ﷺ کی بعثت اور قرآن کے نزول کا سبب بیان کیا گیا۔</a:t>
            </a:r>
          </a:p>
          <a:p>
            <a:pPr marL="514350"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انکار کرنے والوں کو ڈرانا۔</a:t>
            </a:r>
          </a:p>
          <a:p>
            <a:pPr marL="514350" indent="-514350" algn="r" rtl="1">
              <a:lnSpc>
                <a:spcPct val="150000"/>
              </a:lnSpc>
              <a:buFont typeface="+mj-lt"/>
              <a:buAutoNum type="arabicPeriod"/>
            </a:pPr>
            <a:r>
              <a:rPr lang="ur-PK" sz="3200" dirty="0" smtClean="0">
                <a:solidFill>
                  <a:srgbClr val="0C2F4F"/>
                </a:solidFill>
                <a:latin typeface="Jameel Noori Nastaleeq" pitchFamily="2" charset="-78"/>
                <a:cs typeface="Jameel Noori Nastaleeq" pitchFamily="2" charset="-78"/>
              </a:rPr>
              <a:t>ایمان لانے والوں کو بشارت دینا</a:t>
            </a:r>
            <a:endParaRPr lang="en-US" sz="3200" dirty="0">
              <a:solidFill>
                <a:srgbClr val="0C2F4F"/>
              </a:solidFill>
              <a:latin typeface="Jameel Noori Nastaleeq" pitchFamily="2" charset="-78"/>
              <a:cs typeface="Jameel Noori Nastaleeq" pitchFamily="2" charset="-78"/>
            </a:endParaRPr>
          </a:p>
        </p:txBody>
      </p:sp>
      <p:cxnSp>
        <p:nvCxnSpPr>
          <p:cNvPr id="44" name="Straight Arrow Connector 43"/>
          <p:cNvCxnSpPr/>
          <p:nvPr/>
        </p:nvCxnSpPr>
        <p:spPr>
          <a:xfrm rot="10800000">
            <a:off x="6361302" y="3192330"/>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7212839" y="2825082"/>
            <a:ext cx="1362873" cy="707886"/>
          </a:xfrm>
          <a:prstGeom prst="rect">
            <a:avLst/>
          </a:prstGeom>
        </p:spPr>
        <p:txBody>
          <a:bodyPr wrap="none">
            <a:spAutoFit/>
          </a:bodyPr>
          <a:lstStyle/>
          <a:p>
            <a:pPr algn="r" rtl="1"/>
            <a:r>
              <a:rPr lang="ur-PK" sz="4000" dirty="0" smtClean="0">
                <a:solidFill>
                  <a:srgbClr val="002060"/>
                </a:solidFill>
                <a:latin typeface="Jameel Noori Nastaleeq" pitchFamily="2" charset="-78"/>
                <a:cs typeface="Jameel Noori Nastaleeq" pitchFamily="2" charset="-78"/>
              </a:rPr>
              <a:t>آغاز سورۃ </a:t>
            </a:r>
            <a:endParaRPr lang="en-US" sz="4000" dirty="0">
              <a:solidFill>
                <a:srgbClr val="002060"/>
              </a:solidFill>
              <a:latin typeface="Jameel Noori Nastaleeq" pitchFamily="2" charset="-78"/>
              <a:cs typeface="Jameel Noori Nastaleeq" pitchFamily="2" charset="-78"/>
            </a:endParaRPr>
          </a:p>
        </p:txBody>
      </p:sp>
      <p:cxnSp>
        <p:nvCxnSpPr>
          <p:cNvPr id="11" name="Straight Arrow Connector 10"/>
          <p:cNvCxnSpPr/>
          <p:nvPr/>
        </p:nvCxnSpPr>
        <p:spPr>
          <a:xfrm rot="10800000">
            <a:off x="5965513" y="1755022"/>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509666" y="1337442"/>
            <a:ext cx="5613519" cy="2585323"/>
          </a:xfrm>
          <a:prstGeom prst="rect">
            <a:avLst/>
          </a:prstGeom>
          <a:noFill/>
        </p:spPr>
        <p:txBody>
          <a:bodyPr wrap="squar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4</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مشرکین کے ایمان نہ لانے کا سبب </a:t>
            </a:r>
          </a:p>
          <a:p>
            <a:pPr marL="1943100" lvl="3"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دنیا کی زیب و زینت کا اسیر ہونا</a:t>
            </a:r>
          </a:p>
          <a:p>
            <a:pPr marL="1943100" lvl="3"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آخرت کو بھلا دینا</a:t>
            </a:r>
          </a:p>
        </p:txBody>
      </p:sp>
      <p:sp>
        <p:nvSpPr>
          <p:cNvPr id="4" name="Rectangle 3"/>
          <p:cNvSpPr/>
          <p:nvPr/>
        </p:nvSpPr>
        <p:spPr>
          <a:xfrm>
            <a:off x="1074534" y="3922765"/>
            <a:ext cx="7533564" cy="1754326"/>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پوری سورۃ   میں مختلف طریقوں سے		شرک کی تردید </a:t>
            </a:r>
          </a:p>
          <a:p>
            <a:pPr algn="r" rtl="1">
              <a:lnSpc>
                <a:spcPct val="150000"/>
              </a:lnSpc>
            </a:pP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a:t>
            </a:r>
            <a:r>
              <a:rPr lang="ur-PK" sz="3600" dirty="0">
                <a:solidFill>
                  <a:srgbClr val="0C2F4F"/>
                </a:solidFill>
                <a:latin typeface="Jameel Noori Nastaleeq" pitchFamily="2" charset="-78"/>
                <a:cs typeface="Jameel Noori Nastaleeq" pitchFamily="2" charset="-78"/>
              </a:rPr>
              <a:t>خطرناک انجام پر </a:t>
            </a:r>
            <a:r>
              <a:rPr lang="ur-PK" sz="3600" dirty="0" smtClean="0">
                <a:solidFill>
                  <a:srgbClr val="0C2F4F"/>
                </a:solidFill>
                <a:latin typeface="Jameel Noori Nastaleeq" pitchFamily="2" charset="-78"/>
                <a:cs typeface="Jameel Noori Nastaleeq" pitchFamily="2" charset="-78"/>
              </a:rPr>
              <a:t>تنبیہ</a:t>
            </a:r>
            <a:endParaRPr lang="en-US" sz="3600" dirty="0">
              <a:solidFill>
                <a:srgbClr val="0C2F4F"/>
              </a:solidFill>
              <a:latin typeface="Jameel Noori Nastaleeq" pitchFamily="2" charset="-78"/>
              <a:cs typeface="Jameel Noori Nastaleeq" pitchFamily="2" charset="-78"/>
            </a:endParaRPr>
          </a:p>
        </p:txBody>
      </p:sp>
      <p:sp>
        <p:nvSpPr>
          <p:cNvPr id="5" name="Rectangle 4"/>
          <p:cNvSpPr/>
          <p:nvPr/>
        </p:nvSpPr>
        <p:spPr>
          <a:xfrm>
            <a:off x="6971111" y="1141538"/>
            <a:ext cx="1636987" cy="1107996"/>
          </a:xfrm>
          <a:prstGeom prst="rect">
            <a:avLst/>
          </a:prstGeom>
        </p:spPr>
        <p:txBody>
          <a:bodyPr wrap="none">
            <a:spAutoFit/>
          </a:bodyPr>
          <a:lstStyle/>
          <a:p>
            <a:pPr algn="r" rtl="1">
              <a:lnSpc>
                <a:spcPct val="150000"/>
              </a:lnSpc>
            </a:pPr>
            <a:r>
              <a:rPr lang="ur-PK" sz="4800" u="sng" dirty="0" smtClean="0">
                <a:solidFill>
                  <a:srgbClr val="002060"/>
                </a:solidFill>
                <a:latin typeface="Jameel Noori Nastaleeq" pitchFamily="2" charset="-78"/>
                <a:cs typeface="Jameel Noori Nastaleeq" pitchFamily="2" charset="-78"/>
              </a:rPr>
              <a:t>آغاز سورۃ </a:t>
            </a:r>
            <a:endParaRPr lang="en-US" sz="4800" u="sng" dirty="0">
              <a:solidFill>
                <a:srgbClr val="002060"/>
              </a:solidFill>
              <a:latin typeface="Jameel Noori Nastaleeq" pitchFamily="2" charset="-78"/>
              <a:cs typeface="Jameel Noori Nastaleeq" pitchFamily="2" charset="-78"/>
            </a:endParaRPr>
          </a:p>
        </p:txBody>
      </p:sp>
      <p:cxnSp>
        <p:nvCxnSpPr>
          <p:cNvPr id="6" name="Straight Arrow Connector 5"/>
          <p:cNvCxnSpPr/>
          <p:nvPr/>
        </p:nvCxnSpPr>
        <p:spPr>
          <a:xfrm rot="10800000">
            <a:off x="6151359" y="1823526"/>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4001965" y="4494273"/>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001964" y="4494273"/>
            <a:ext cx="791578" cy="612299"/>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ounded Rectangle 4"/>
          <p:cNvSpPr/>
          <p:nvPr/>
        </p:nvSpPr>
        <p:spPr>
          <a:xfrm>
            <a:off x="7137779" y="331044"/>
            <a:ext cx="2429298"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377172" y="342995"/>
            <a:ext cx="1766829"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102</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941696" y="894899"/>
            <a:ext cx="6782937" cy="2123658"/>
          </a:xfrm>
          <a:prstGeom prst="rect">
            <a:avLst/>
          </a:prstGeom>
        </p:spPr>
        <p:txBody>
          <a:bodyPr wrap="square">
            <a:spAutoFit/>
          </a:bodyPr>
          <a:lstStyle/>
          <a:p>
            <a:pPr algn="ctr">
              <a:lnSpc>
                <a:spcPct val="150000"/>
              </a:lnSpc>
            </a:pPr>
            <a:r>
              <a:rPr lang="ur-PK" sz="4400" dirty="0" smtClean="0">
                <a:solidFill>
                  <a:srgbClr val="002060"/>
                </a:solidFill>
                <a:latin typeface="Al_Mushaf" pitchFamily="2" charset="-78"/>
                <a:cs typeface="Al_Mushaf" pitchFamily="2" charset="-78"/>
              </a:rPr>
              <a:t>اَفَحَسِبَ الَّذِیۡنَ کَفَرُوۡۤا اَنۡ یَّتَّخِذُوۡا عِبَادِیۡ مِنۡ دُوۡنِیۡۤ اَوۡلِیَآءَ ؕ اِنَّـاۤ اَعۡتَدۡنَا جَہَنَّمَ لِلۡکٰفِرِیۡنَ نُزُلًا</a:t>
            </a:r>
            <a:endParaRPr lang="en-US" sz="4400" dirty="0">
              <a:solidFill>
                <a:srgbClr val="002060"/>
              </a:solidFill>
              <a:latin typeface="Al_Mushaf" pitchFamily="2" charset="-78"/>
              <a:cs typeface="Al_Mushaf" pitchFamily="2" charset="-78"/>
            </a:endParaRPr>
          </a:p>
        </p:txBody>
      </p:sp>
      <p:sp>
        <p:nvSpPr>
          <p:cNvPr id="8" name="Rectangle 7"/>
          <p:cNvSpPr/>
          <p:nvPr/>
        </p:nvSpPr>
        <p:spPr>
          <a:xfrm>
            <a:off x="934869" y="3088145"/>
            <a:ext cx="7144603" cy="2516073"/>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تو کیا </a:t>
            </a:r>
            <a:r>
              <a:rPr lang="ur-PK" sz="3600" b="1" baseline="30000" dirty="0" smtClean="0">
                <a:solidFill>
                  <a:srgbClr val="002060"/>
                </a:solidFill>
                <a:latin typeface="Jameel Noori Nastaleeq" pitchFamily="2" charset="-78"/>
                <a:cs typeface="Jameel Noori Nastaleeq" pitchFamily="2" charset="-78"/>
                <a:hlinkClick r:id="rId3"/>
              </a:rPr>
              <a:t>74</a:t>
            </a:r>
            <a:r>
              <a:rPr lang="ur-PK" sz="3600" dirty="0" smtClean="0">
                <a:solidFill>
                  <a:srgbClr val="002060"/>
                </a:solidFill>
                <a:latin typeface="Jameel Noori Nastaleeq" pitchFamily="2" charset="-78"/>
                <a:cs typeface="Jameel Noori Nastaleeq" pitchFamily="2" charset="-78"/>
              </a:rPr>
              <a:t> یہ لوگ جنہوں نے کُفر کیا ہے، یہ خیال رکھتے ہیں کہ مجھے چھوڑ کر میرے بندوں کو اپنا کارساز بنالیں؟ </a:t>
            </a:r>
            <a:r>
              <a:rPr lang="ur-PK" sz="3600" b="1" baseline="30000" dirty="0" smtClean="0">
                <a:solidFill>
                  <a:srgbClr val="002060"/>
                </a:solidFill>
                <a:latin typeface="Jameel Noori Nastaleeq" pitchFamily="2" charset="-78"/>
                <a:cs typeface="Jameel Noori Nastaleeq" pitchFamily="2" charset="-78"/>
                <a:hlinkClick r:id="rId4"/>
              </a:rPr>
              <a:t>75</a:t>
            </a:r>
            <a:r>
              <a:rPr lang="ur-PK" sz="3600" dirty="0" smtClean="0">
                <a:solidFill>
                  <a:srgbClr val="002060"/>
                </a:solidFill>
                <a:latin typeface="Jameel Noori Nastaleeq" pitchFamily="2" charset="-78"/>
                <a:cs typeface="Jameel Noori Nastaleeq" pitchFamily="2" charset="-78"/>
              </a:rPr>
              <a:t> ہم نے ایسے کافروں کی ضیافت کے یے جہنّم تیار کر رکھی ہے۔</a:t>
            </a:r>
            <a:endParaRPr lang="en-US" sz="36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1977219" y="858106"/>
            <a:ext cx="3057247" cy="769441"/>
          </a:xfrm>
          <a:prstGeom prst="rect">
            <a:avLst/>
          </a:prstGeom>
          <a:noFill/>
        </p:spPr>
        <p:txBody>
          <a:bodyPr wrap="none" rtlCol="0">
            <a:spAutoFit/>
          </a:bodyPr>
          <a:lstStyle/>
          <a:p>
            <a:r>
              <a:rPr lang="ur-PK" sz="4400" dirty="0" smtClean="0">
                <a:solidFill>
                  <a:srgbClr val="002060"/>
                </a:solidFill>
                <a:latin typeface="Jameel Noori Nastaleeq" pitchFamily="2" charset="-78"/>
                <a:cs typeface="Jameel Noori Nastaleeq" pitchFamily="2" charset="-78"/>
              </a:rPr>
              <a:t>اللہ کےمقرب  بندے </a:t>
            </a:r>
            <a:endParaRPr lang="en-US" sz="4400" dirty="0">
              <a:solidFill>
                <a:srgbClr val="002060"/>
              </a:solidFill>
              <a:latin typeface="Jameel Noori Nastaleeq" pitchFamily="2" charset="-78"/>
              <a:cs typeface="Jameel Noori Nastaleeq" pitchFamily="2" charset="-78"/>
            </a:endParaRPr>
          </a:p>
        </p:txBody>
      </p:sp>
      <p:sp>
        <p:nvSpPr>
          <p:cNvPr id="4" name="TextBox 3"/>
          <p:cNvSpPr txBox="1"/>
          <p:nvPr/>
        </p:nvSpPr>
        <p:spPr>
          <a:xfrm>
            <a:off x="6915844" y="3272180"/>
            <a:ext cx="1988045" cy="646331"/>
          </a:xfrm>
          <a:prstGeom prst="rect">
            <a:avLst/>
          </a:prstGeom>
          <a:noFill/>
        </p:spPr>
        <p:txBody>
          <a:bodyPr wrap="none" rtlCol="0">
            <a:spAutoFit/>
          </a:bodyPr>
          <a:lstStyle/>
          <a:p>
            <a:r>
              <a:rPr lang="ur-PK" sz="3600" dirty="0" smtClean="0">
                <a:solidFill>
                  <a:srgbClr val="0C2F4F"/>
                </a:solidFill>
                <a:latin typeface="Jameel Noori Nastaleeq" pitchFamily="2" charset="-78"/>
                <a:cs typeface="Jameel Noori Nastaleeq" pitchFamily="2" charset="-78"/>
              </a:rPr>
              <a:t>کافروں سے مراد</a:t>
            </a:r>
            <a:endParaRPr lang="en-US" sz="3600" dirty="0">
              <a:solidFill>
                <a:srgbClr val="0C2F4F"/>
              </a:solidFill>
              <a:latin typeface="Jameel Noori Nastaleeq" pitchFamily="2" charset="-78"/>
              <a:cs typeface="Jameel Noori Nastaleeq" pitchFamily="2" charset="-78"/>
            </a:endParaRPr>
          </a:p>
        </p:txBody>
      </p:sp>
      <p:sp>
        <p:nvSpPr>
          <p:cNvPr id="5" name="TextBox 4"/>
          <p:cNvSpPr txBox="1"/>
          <p:nvPr/>
        </p:nvSpPr>
        <p:spPr>
          <a:xfrm>
            <a:off x="4585652" y="2251879"/>
            <a:ext cx="1813317" cy="2516073"/>
          </a:xfrm>
          <a:prstGeom prst="rect">
            <a:avLst/>
          </a:prstGeom>
          <a:noFill/>
        </p:spPr>
        <p:txBody>
          <a:bodyPr wrap="non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مشرکین عرب </a:t>
            </a:r>
          </a:p>
          <a:p>
            <a:pPr algn="r" rtl="1">
              <a:lnSpc>
                <a:spcPct val="150000"/>
              </a:lnSpc>
            </a:pPr>
            <a:r>
              <a:rPr lang="ur-PK" sz="3600" dirty="0" smtClean="0">
                <a:solidFill>
                  <a:srgbClr val="0C2F4F"/>
                </a:solidFill>
                <a:latin typeface="Jameel Noori Nastaleeq" pitchFamily="2" charset="-78"/>
                <a:cs typeface="Jameel Noori Nastaleeq" pitchFamily="2" charset="-78"/>
              </a:rPr>
              <a:t>یہود</a:t>
            </a:r>
          </a:p>
          <a:p>
            <a:pPr algn="r" rtl="1">
              <a:lnSpc>
                <a:spcPct val="150000"/>
              </a:lnSpc>
            </a:pPr>
            <a:r>
              <a:rPr lang="ur-PK" sz="3600" dirty="0" smtClean="0">
                <a:solidFill>
                  <a:srgbClr val="0C2F4F"/>
                </a:solidFill>
                <a:latin typeface="Jameel Noori Nastaleeq" pitchFamily="2" charset="-78"/>
                <a:cs typeface="Jameel Noori Nastaleeq" pitchFamily="2" charset="-78"/>
              </a:rPr>
              <a:t>نصاری</a:t>
            </a:r>
            <a:endParaRPr lang="en-US" sz="3600" dirty="0">
              <a:solidFill>
                <a:srgbClr val="0C2F4F"/>
              </a:solidFill>
              <a:latin typeface="Jameel Noori Nastaleeq" pitchFamily="2" charset="-78"/>
              <a:cs typeface="Jameel Noori Nastaleeq" pitchFamily="2" charset="-78"/>
            </a:endParaRPr>
          </a:p>
        </p:txBody>
      </p:sp>
      <p:sp>
        <p:nvSpPr>
          <p:cNvPr id="6" name="TextBox 5"/>
          <p:cNvSpPr txBox="1"/>
          <p:nvPr/>
        </p:nvSpPr>
        <p:spPr>
          <a:xfrm>
            <a:off x="409813" y="2241360"/>
            <a:ext cx="3225562" cy="2585323"/>
          </a:xfrm>
          <a:prstGeom prst="rect">
            <a:avLst/>
          </a:prstGeom>
          <a:noFill/>
        </p:spPr>
        <p:txBody>
          <a:bodyPr wrap="none" rtlCol="0">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فرشتوں کو اللہ تعالی کی بیٹیاں </a:t>
            </a:r>
          </a:p>
          <a:p>
            <a:pPr algn="r" rtl="1">
              <a:lnSpc>
                <a:spcPct val="150000"/>
              </a:lnSpc>
            </a:pPr>
            <a:r>
              <a:rPr lang="ur-PK" sz="3600" dirty="0" smtClean="0">
                <a:solidFill>
                  <a:srgbClr val="0C2F4F"/>
                </a:solidFill>
                <a:latin typeface="Jameel Noori Nastaleeq" pitchFamily="2" charset="-78"/>
                <a:cs typeface="Jameel Noori Nastaleeq" pitchFamily="2" charset="-78"/>
              </a:rPr>
              <a:t>حضرت عزیرؒ</a:t>
            </a:r>
          </a:p>
          <a:p>
            <a:pPr algn="r" rtl="1">
              <a:lnSpc>
                <a:spcPct val="150000"/>
              </a:lnSpc>
            </a:pPr>
            <a:r>
              <a:rPr lang="ur-PK" sz="3600" dirty="0" smtClean="0">
                <a:solidFill>
                  <a:srgbClr val="0C2F4F"/>
                </a:solidFill>
                <a:latin typeface="Jameel Noori Nastaleeq" pitchFamily="2" charset="-78"/>
                <a:cs typeface="Jameel Noori Nastaleeq" pitchFamily="2" charset="-78"/>
              </a:rPr>
              <a:t>حضرت عیسیؑ</a:t>
            </a:r>
            <a:endParaRPr lang="en-US" sz="3600" dirty="0">
              <a:solidFill>
                <a:srgbClr val="0C2F4F"/>
              </a:solidFill>
              <a:latin typeface="Jameel Noori Nastaleeq" pitchFamily="2" charset="-78"/>
              <a:cs typeface="Jameel Noori Nastaleeq" pitchFamily="2" charset="-78"/>
            </a:endParaRPr>
          </a:p>
        </p:txBody>
      </p:sp>
      <p:sp>
        <p:nvSpPr>
          <p:cNvPr id="7" name="Rectangle 6"/>
          <p:cNvSpPr/>
          <p:nvPr/>
        </p:nvSpPr>
        <p:spPr>
          <a:xfrm>
            <a:off x="5905631" y="818731"/>
            <a:ext cx="1010213" cy="769441"/>
          </a:xfrm>
          <a:prstGeom prst="rect">
            <a:avLst/>
          </a:prstGeom>
        </p:spPr>
        <p:txBody>
          <a:bodyPr wrap="none">
            <a:spAutoFit/>
          </a:bodyPr>
          <a:lstStyle/>
          <a:p>
            <a:r>
              <a:rPr lang="ur-PK" sz="4400" dirty="0" smtClean="0">
                <a:solidFill>
                  <a:srgbClr val="002060"/>
                </a:solidFill>
                <a:latin typeface="Jameel Noori Nastaleeq" pitchFamily="2" charset="-78"/>
                <a:cs typeface="Jameel Noori Nastaleeq" pitchFamily="2" charset="-78"/>
              </a:rPr>
              <a:t>عبادی</a:t>
            </a:r>
            <a:endParaRPr lang="en-US" sz="4400" dirty="0">
              <a:solidFill>
                <a:srgbClr val="002060"/>
              </a:solidFill>
            </a:endParaRPr>
          </a:p>
        </p:txBody>
      </p:sp>
      <p:cxnSp>
        <p:nvCxnSpPr>
          <p:cNvPr id="8" name="Straight Arrow Connector 7"/>
          <p:cNvCxnSpPr/>
          <p:nvPr/>
        </p:nvCxnSpPr>
        <p:spPr>
          <a:xfrm rot="10800000">
            <a:off x="5057339" y="1258136"/>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9" name="Right Brace 8"/>
          <p:cNvSpPr/>
          <p:nvPr/>
        </p:nvSpPr>
        <p:spPr>
          <a:xfrm>
            <a:off x="6237027" y="2224586"/>
            <a:ext cx="477672" cy="2702256"/>
          </a:xfrm>
          <a:prstGeom prst="rightBrace">
            <a:avLst>
              <a:gd name="adj1" fmla="val 76130"/>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Arrow Connector 9"/>
          <p:cNvCxnSpPr/>
          <p:nvPr/>
        </p:nvCxnSpPr>
        <p:spPr>
          <a:xfrm rot="10800000">
            <a:off x="3737202" y="2788107"/>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3737202" y="3553071"/>
            <a:ext cx="1828800"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3732270" y="4483878"/>
            <a:ext cx="1554480"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6305266" y="1323833"/>
            <a:ext cx="184731" cy="523220"/>
          </a:xfrm>
          <a:prstGeom prst="rect">
            <a:avLst/>
          </a:prstGeom>
          <a:noFill/>
        </p:spPr>
        <p:txBody>
          <a:bodyPr wrap="none" rtlCol="0">
            <a:spAutoFit/>
          </a:bodyPr>
          <a:lstStyle/>
          <a:p>
            <a:endParaRPr lang="en-US" sz="2800"/>
          </a:p>
        </p:txBody>
      </p:sp>
      <p:sp>
        <p:nvSpPr>
          <p:cNvPr id="5" name="Rectangle 4"/>
          <p:cNvSpPr/>
          <p:nvPr/>
        </p:nvSpPr>
        <p:spPr>
          <a:xfrm>
            <a:off x="682390" y="772067"/>
            <a:ext cx="7833814" cy="646331"/>
          </a:xfrm>
          <a:prstGeom prst="rect">
            <a:avLst/>
          </a:prstGeom>
        </p:spPr>
        <p:txBody>
          <a:bodyPr wrap="square">
            <a:spAutoFit/>
          </a:bodyPr>
          <a:lstStyle/>
          <a:p>
            <a:pPr algn="r" rtl="1"/>
            <a:r>
              <a:rPr lang="ur-PK" sz="3600" dirty="0" smtClean="0">
                <a:solidFill>
                  <a:srgbClr val="0C2F4F"/>
                </a:solidFill>
                <a:latin typeface="Jameel Noori Nastaleeq" pitchFamily="2" charset="-78"/>
                <a:cs typeface="Jameel Noori Nastaleeq" pitchFamily="2" charset="-78"/>
              </a:rPr>
              <a:t>عبادی کا ایک اور مفہوم </a:t>
            </a:r>
            <a:r>
              <a:rPr lang="en-US" sz="3600" dirty="0" smtClean="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وہ تمام قوتیں جن کی دنیا میں پوجا کی جاتی ہے</a:t>
            </a:r>
            <a:endParaRPr lang="en-US" sz="3600" dirty="0">
              <a:solidFill>
                <a:srgbClr val="0C2F4F"/>
              </a:solidFill>
              <a:latin typeface="Jameel Noori Nastaleeq" pitchFamily="2" charset="-78"/>
              <a:cs typeface="Jameel Noori Nastaleeq" pitchFamily="2" charset="-78"/>
            </a:endParaRPr>
          </a:p>
        </p:txBody>
      </p:sp>
      <p:sp>
        <p:nvSpPr>
          <p:cNvPr id="6" name="Rectangle 5"/>
          <p:cNvSpPr/>
          <p:nvPr/>
        </p:nvSpPr>
        <p:spPr>
          <a:xfrm>
            <a:off x="5706959" y="3094208"/>
            <a:ext cx="3215945" cy="584775"/>
          </a:xfrm>
          <a:prstGeom prst="rect">
            <a:avLst/>
          </a:prstGeom>
        </p:spPr>
        <p:txBody>
          <a:bodyPr wrap="none">
            <a:spAutoFit/>
          </a:bodyPr>
          <a:lstStyle/>
          <a:p>
            <a:pPr algn="r" rtl="1"/>
            <a:r>
              <a:rPr lang="ur-PK" sz="3200" dirty="0" smtClean="0">
                <a:solidFill>
                  <a:srgbClr val="0C2F4F"/>
                </a:solidFill>
                <a:latin typeface="Jameel Noori Nastaleeq" pitchFamily="2" charset="-78"/>
                <a:cs typeface="Jameel Noori Nastaleeq" pitchFamily="2" charset="-78"/>
              </a:rPr>
              <a:t>کفار سے مراد وہ تمام لوگ ہیں جو </a:t>
            </a:r>
            <a:endParaRPr lang="en-US" sz="3200" dirty="0">
              <a:solidFill>
                <a:srgbClr val="0C2F4F"/>
              </a:solidFill>
              <a:latin typeface="Jameel Noori Nastaleeq" pitchFamily="2" charset="-78"/>
              <a:cs typeface="Jameel Noori Nastaleeq" pitchFamily="2" charset="-78"/>
            </a:endParaRPr>
          </a:p>
        </p:txBody>
      </p:sp>
      <p:sp>
        <p:nvSpPr>
          <p:cNvPr id="7" name="Rectangle 6"/>
          <p:cNvSpPr/>
          <p:nvPr/>
        </p:nvSpPr>
        <p:spPr>
          <a:xfrm>
            <a:off x="712177" y="2194034"/>
            <a:ext cx="4660710" cy="2585323"/>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جنات اور شیاطین کی پرستش کرتے</a:t>
            </a:r>
            <a:endParaRPr lang="en-US" sz="3600" dirty="0" smtClean="0">
              <a:solidFill>
                <a:srgbClr val="0C2F4F"/>
              </a:solidFill>
              <a:latin typeface="Jameel Noori Nastaleeq" pitchFamily="2" charset="-78"/>
              <a:cs typeface="Jameel Noori Nastaleeq" pitchFamily="2" charset="-78"/>
            </a:endParaRPr>
          </a:p>
          <a:p>
            <a:pPr algn="r" rtl="1">
              <a:lnSpc>
                <a:spcPct val="150000"/>
              </a:lnSpc>
            </a:pPr>
            <a:r>
              <a:rPr lang="ur-PK" sz="3600" dirty="0" smtClean="0">
                <a:solidFill>
                  <a:srgbClr val="0C2F4F"/>
                </a:solidFill>
                <a:latin typeface="Jameel Noori Nastaleeq" pitchFamily="2" charset="-78"/>
                <a:cs typeface="Jameel Noori Nastaleeq" pitchFamily="2" charset="-78"/>
              </a:rPr>
              <a:t> طاغوتی قوتوں کے سامنے جھکتے</a:t>
            </a:r>
            <a:endParaRPr lang="en-US" sz="3600" dirty="0" smtClean="0">
              <a:solidFill>
                <a:srgbClr val="0C2F4F"/>
              </a:solidFill>
              <a:latin typeface="Jameel Noori Nastaleeq" pitchFamily="2" charset="-78"/>
              <a:cs typeface="Jameel Noori Nastaleeq" pitchFamily="2" charset="-78"/>
            </a:endParaRPr>
          </a:p>
          <a:p>
            <a:pPr algn="r" rtl="1">
              <a:lnSpc>
                <a:spcPct val="150000"/>
              </a:lnSpc>
            </a:pPr>
            <a:r>
              <a:rPr lang="ur-PK" sz="3600" dirty="0" smtClean="0">
                <a:solidFill>
                  <a:srgbClr val="0C2F4F"/>
                </a:solidFill>
                <a:latin typeface="Jameel Noori Nastaleeq" pitchFamily="2" charset="-78"/>
                <a:cs typeface="Jameel Noori Nastaleeq" pitchFamily="2" charset="-78"/>
              </a:rPr>
              <a:t>بت، آگ ، ستاروں کی پوجا کرتے</a:t>
            </a:r>
            <a:endParaRPr lang="en-US" sz="3600" dirty="0">
              <a:solidFill>
                <a:srgbClr val="0C2F4F"/>
              </a:solidFill>
              <a:latin typeface="Jameel Noori Nastaleeq" pitchFamily="2" charset="-78"/>
              <a:cs typeface="Jameel Noori Nastaleeq" pitchFamily="2" charset="-78"/>
            </a:endParaRPr>
          </a:p>
        </p:txBody>
      </p:sp>
      <p:sp>
        <p:nvSpPr>
          <p:cNvPr id="14" name="Right Brace 13"/>
          <p:cNvSpPr/>
          <p:nvPr/>
        </p:nvSpPr>
        <p:spPr>
          <a:xfrm>
            <a:off x="5322626" y="2427971"/>
            <a:ext cx="382137" cy="2238594"/>
          </a:xfrm>
          <a:prstGeom prst="rightBrace">
            <a:avLst>
              <a:gd name="adj1" fmla="val 69104"/>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rtl="1"/>
            <a:endParaRPr lang="en-US" dirty="0"/>
          </a:p>
        </p:txBody>
      </p:sp>
      <p:cxnSp>
        <p:nvCxnSpPr>
          <p:cNvPr id="11" name="Straight Arrow Connector 10"/>
          <p:cNvCxnSpPr/>
          <p:nvPr/>
        </p:nvCxnSpPr>
        <p:spPr>
          <a:xfrm flipH="1">
            <a:off x="5445457" y="1141816"/>
            <a:ext cx="562104"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550243" y="889625"/>
            <a:ext cx="8016218" cy="3785652"/>
          </a:xfrm>
          <a:prstGeom prst="rect">
            <a:avLst/>
          </a:prstGeom>
        </p:spPr>
        <p:txBody>
          <a:bodyPr wrap="square">
            <a:spAutoFit/>
          </a:bodyPr>
          <a:lstStyle/>
          <a:p>
            <a:pPr algn="r" rtl="1">
              <a:lnSpc>
                <a:spcPct val="150000"/>
              </a:lnSpc>
            </a:pPr>
            <a:r>
              <a:rPr lang="ur-PK" sz="4000" dirty="0" smtClean="0">
                <a:solidFill>
                  <a:srgbClr val="0C2F4F"/>
                </a:solidFill>
                <a:latin typeface="Jameel Noori Nastaleeq" pitchFamily="2" charset="-78"/>
                <a:cs typeface="Jameel Noori Nastaleeq" pitchFamily="2" charset="-78"/>
              </a:rPr>
              <a:t>جدید دنیا کے نئے خدا 		کمیونزم کیپٹل ازم ،لبرل ازم نیشنلزم</a:t>
            </a:r>
          </a:p>
          <a:p>
            <a:pPr algn="ctr" rtl="1">
              <a:lnSpc>
                <a:spcPct val="150000"/>
              </a:lnSpc>
            </a:pPr>
            <a:endParaRPr lang="ur-PK" sz="4000" dirty="0" smtClean="0">
              <a:solidFill>
                <a:srgbClr val="0C2F4F"/>
              </a:solidFill>
              <a:latin typeface="Jameel Noori Nastaleeq" pitchFamily="2" charset="-78"/>
              <a:cs typeface="Jameel Noori Nastaleeq" pitchFamily="2" charset="-78"/>
            </a:endParaRPr>
          </a:p>
          <a:p>
            <a:pPr algn="ctr" rtl="1">
              <a:lnSpc>
                <a:spcPct val="150000"/>
              </a:lnSpc>
            </a:pPr>
            <a:r>
              <a:rPr lang="ur-PK" sz="4000" dirty="0" smtClean="0">
                <a:solidFill>
                  <a:srgbClr val="0C2F4F"/>
                </a:solidFill>
                <a:latin typeface="Jameel Noori Nastaleeq" pitchFamily="2" charset="-78"/>
                <a:cs typeface="Jameel Noori Nastaleeq" pitchFamily="2" charset="-78"/>
              </a:rPr>
              <a:t> ہر وہ فلسفہ یا طریق حیات جو اللہ تعالیٰ کو اقتدار اعلیٰ حاکم اعلی کی حیثیت نہ دے</a:t>
            </a:r>
            <a:r>
              <a:rPr lang="ur-PK" sz="4000" dirty="0">
                <a:solidFill>
                  <a:srgbClr val="0C2F4F"/>
                </a:solidFill>
                <a:latin typeface="Jameel Noori Nastaleeq" pitchFamily="2" charset="-78"/>
                <a:cs typeface="Jameel Noori Nastaleeq" pitchFamily="2" charset="-78"/>
              </a:rPr>
              <a:t>۔</a:t>
            </a:r>
            <a:endParaRPr lang="en-US" sz="4000" dirty="0">
              <a:solidFill>
                <a:srgbClr val="0C2F4F"/>
              </a:solidFill>
              <a:latin typeface="Jameel Noori Nastaleeq" pitchFamily="2" charset="-78"/>
              <a:cs typeface="Jameel Noori Nastaleeq" pitchFamily="2" charset="-78"/>
            </a:endParaRPr>
          </a:p>
        </p:txBody>
      </p:sp>
      <p:cxnSp>
        <p:nvCxnSpPr>
          <p:cNvPr id="6" name="Straight Arrow Connector 5"/>
          <p:cNvCxnSpPr/>
          <p:nvPr/>
        </p:nvCxnSpPr>
        <p:spPr>
          <a:xfrm flipH="1">
            <a:off x="4862286" y="1480458"/>
            <a:ext cx="1175657"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2351964" y="1849417"/>
            <a:ext cx="4763067" cy="938719"/>
          </a:xfrm>
          <a:prstGeom prst="rect">
            <a:avLst/>
          </a:prstGeom>
        </p:spPr>
        <p:txBody>
          <a:bodyPr wrap="square">
            <a:spAutoFit/>
          </a:bodyPr>
          <a:lstStyle/>
          <a:p>
            <a:pPr algn="ctr" rtl="1">
              <a:lnSpc>
                <a:spcPct val="150000"/>
              </a:lnSpc>
            </a:pPr>
            <a:r>
              <a:rPr lang="ur-PK" sz="4000" u="sng" dirty="0" smtClean="0">
                <a:solidFill>
                  <a:srgbClr val="0C2F4F"/>
                </a:solidFill>
                <a:latin typeface="Jameel Noori Nastaleeq" pitchFamily="2" charset="-78"/>
                <a:cs typeface="Jameel Noori Nastaleeq" pitchFamily="2" charset="-78"/>
              </a:rPr>
              <a:t>ولی معبود برحق کی خاص صفت ہے</a:t>
            </a:r>
            <a:endParaRPr lang="en-US" sz="4000" u="sng" dirty="0">
              <a:solidFill>
                <a:srgbClr val="0C2F4F"/>
              </a:solidFill>
              <a:latin typeface="Jameel Noori Nastaleeq" pitchFamily="2" charset="-78"/>
              <a:cs typeface="Jameel Noori Nastaleeq" pitchFamily="2" charset="-78"/>
            </a:endParaRPr>
          </a:p>
        </p:txBody>
      </p:sp>
      <p:sp>
        <p:nvSpPr>
          <p:cNvPr id="4" name="Rectangle 3"/>
          <p:cNvSpPr/>
          <p:nvPr/>
        </p:nvSpPr>
        <p:spPr>
          <a:xfrm>
            <a:off x="870857" y="3107856"/>
            <a:ext cx="4891206" cy="1685077"/>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عرب اس مہمانی کو نزل کہتے ہیں جو مہمان کو ابتدائی طور پر پیش کی جاتی ہے۔</a:t>
            </a:r>
            <a:endParaRPr lang="en-US" sz="3600" dirty="0">
              <a:solidFill>
                <a:srgbClr val="0C2F4F"/>
              </a:solidFill>
              <a:latin typeface="Jameel Noori Nastaleeq" pitchFamily="2" charset="-78"/>
              <a:cs typeface="Jameel Noori Nastaleeq" pitchFamily="2" charset="-78"/>
            </a:endParaRPr>
          </a:p>
        </p:txBody>
      </p:sp>
      <p:cxnSp>
        <p:nvCxnSpPr>
          <p:cNvPr id="5" name="Straight Arrow Connector 4"/>
          <p:cNvCxnSpPr/>
          <p:nvPr/>
        </p:nvCxnSpPr>
        <p:spPr>
          <a:xfrm rot="10800000">
            <a:off x="4060418" y="1318943"/>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650801" y="3453278"/>
            <a:ext cx="928459" cy="1015663"/>
          </a:xfrm>
          <a:prstGeom prst="rect">
            <a:avLst/>
          </a:prstGeom>
        </p:spPr>
        <p:txBody>
          <a:bodyPr wrap="none">
            <a:spAutoFit/>
          </a:bodyPr>
          <a:lstStyle/>
          <a:p>
            <a:r>
              <a:rPr lang="ur-PK" sz="6000" dirty="0" smtClean="0">
                <a:solidFill>
                  <a:srgbClr val="002060"/>
                </a:solidFill>
                <a:latin typeface="Al_Mushaf" pitchFamily="2" charset="-78"/>
                <a:cs typeface="Al_Mushaf" pitchFamily="2" charset="-78"/>
              </a:rPr>
              <a:t>نُزُلً</a:t>
            </a:r>
            <a:endParaRPr lang="en-US" sz="6000" dirty="0"/>
          </a:p>
        </p:txBody>
      </p:sp>
      <p:sp>
        <p:nvSpPr>
          <p:cNvPr id="7" name="Rectangle 6"/>
          <p:cNvSpPr/>
          <p:nvPr/>
        </p:nvSpPr>
        <p:spPr>
          <a:xfrm>
            <a:off x="6972060" y="910566"/>
            <a:ext cx="841897" cy="707886"/>
          </a:xfrm>
          <a:prstGeom prst="rect">
            <a:avLst/>
          </a:prstGeom>
        </p:spPr>
        <p:txBody>
          <a:bodyPr wrap="none">
            <a:spAutoFit/>
          </a:bodyPr>
          <a:lstStyle/>
          <a:p>
            <a:pPr algn="r" rtl="1"/>
            <a:r>
              <a:rPr lang="ur-PK" sz="4000" dirty="0" smtClean="0">
                <a:solidFill>
                  <a:srgbClr val="0C2F4F"/>
                </a:solidFill>
                <a:latin typeface="Jameel Noori Nastaleeq" pitchFamily="2" charset="-78"/>
                <a:cs typeface="Jameel Noori Nastaleeq" pitchFamily="2" charset="-78"/>
              </a:rPr>
              <a:t>اولیاء </a:t>
            </a:r>
            <a:endParaRPr lang="en-US" sz="4000" dirty="0">
              <a:solidFill>
                <a:srgbClr val="0C2F4F"/>
              </a:solidFill>
            </a:endParaRPr>
          </a:p>
        </p:txBody>
      </p:sp>
      <p:sp>
        <p:nvSpPr>
          <p:cNvPr id="8" name="Rectangle 7"/>
          <p:cNvSpPr/>
          <p:nvPr/>
        </p:nvSpPr>
        <p:spPr>
          <a:xfrm>
            <a:off x="4926435" y="924214"/>
            <a:ext cx="1293944" cy="707886"/>
          </a:xfrm>
          <a:prstGeom prst="rect">
            <a:avLst/>
          </a:prstGeom>
        </p:spPr>
        <p:txBody>
          <a:bodyPr wrap="none">
            <a:spAutoFit/>
          </a:bodyPr>
          <a:lstStyle/>
          <a:p>
            <a:r>
              <a:rPr lang="ur-PK" sz="4000" dirty="0" smtClean="0">
                <a:solidFill>
                  <a:srgbClr val="0C2F4F"/>
                </a:solidFill>
                <a:latin typeface="Jameel Noori Nastaleeq" pitchFamily="2" charset="-78"/>
                <a:cs typeface="Jameel Noori Nastaleeq" pitchFamily="2" charset="-78"/>
              </a:rPr>
              <a:t>ولی کی جمع </a:t>
            </a:r>
            <a:endParaRPr lang="en-US" sz="4000" dirty="0">
              <a:solidFill>
                <a:srgbClr val="0C2F4F"/>
              </a:solidFill>
            </a:endParaRPr>
          </a:p>
        </p:txBody>
      </p:sp>
      <p:sp>
        <p:nvSpPr>
          <p:cNvPr id="9" name="Rectangle 8"/>
          <p:cNvSpPr/>
          <p:nvPr/>
        </p:nvSpPr>
        <p:spPr>
          <a:xfrm>
            <a:off x="1489586" y="879695"/>
            <a:ext cx="2454519" cy="707886"/>
          </a:xfrm>
          <a:prstGeom prst="rect">
            <a:avLst/>
          </a:prstGeom>
        </p:spPr>
        <p:txBody>
          <a:bodyPr wrap="none">
            <a:spAutoFit/>
          </a:bodyPr>
          <a:lstStyle/>
          <a:p>
            <a:pPr algn="r" rtl="1"/>
            <a:r>
              <a:rPr lang="ur-PK" sz="4000" dirty="0" smtClean="0">
                <a:solidFill>
                  <a:srgbClr val="0C2F4F"/>
                </a:solidFill>
                <a:latin typeface="Jameel Noori Nastaleeq" pitchFamily="2" charset="-78"/>
                <a:cs typeface="Jameel Noori Nastaleeq" pitchFamily="2" charset="-78"/>
              </a:rPr>
              <a:t>کارساز</a:t>
            </a:r>
            <a:r>
              <a:rPr lang="en-US" sz="4000" dirty="0" smtClean="0">
                <a:solidFill>
                  <a:srgbClr val="0C2F4F"/>
                </a:solidFill>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،حاجت </a:t>
            </a:r>
            <a:r>
              <a:rPr lang="ur-PK" sz="4000" dirty="0">
                <a:solidFill>
                  <a:srgbClr val="0C2F4F"/>
                </a:solidFill>
                <a:latin typeface="Jameel Noori Nastaleeq" pitchFamily="2" charset="-78"/>
                <a:cs typeface="Jameel Noori Nastaleeq" pitchFamily="2" charset="-78"/>
              </a:rPr>
              <a:t>روا </a:t>
            </a:r>
            <a:endParaRPr lang="en-US" sz="4000" dirty="0">
              <a:solidFill>
                <a:srgbClr val="0C2F4F"/>
              </a:solidFill>
            </a:endParaRPr>
          </a:p>
        </p:txBody>
      </p:sp>
      <p:cxnSp>
        <p:nvCxnSpPr>
          <p:cNvPr id="11" name="Straight Arrow Connector 10"/>
          <p:cNvCxnSpPr/>
          <p:nvPr/>
        </p:nvCxnSpPr>
        <p:spPr>
          <a:xfrm rot="10800000">
            <a:off x="5762063" y="3961110"/>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6184701" y="1367034"/>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206743" y="1005742"/>
            <a:ext cx="7255085" cy="2862322"/>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itchFamily="2" charset="-78"/>
                <a:cs typeface="Jameel Noori Nastaleeq" pitchFamily="2" charset="-78"/>
              </a:rPr>
              <a:t>آیت میں کافروں کو بتایا جارہا ہے کہ</a:t>
            </a:r>
            <a:endParaRPr lang="en-US" sz="4000" dirty="0" smtClean="0">
              <a:solidFill>
                <a:srgbClr val="002060"/>
              </a:solidFill>
              <a:latin typeface="Jameel Noori Nastaleeq" pitchFamily="2" charset="-78"/>
              <a:cs typeface="Jameel Noori Nastaleeq" pitchFamily="2" charset="-78"/>
            </a:endParaRPr>
          </a:p>
          <a:p>
            <a:pPr lvl="2" algn="r" rtl="1">
              <a:lnSpc>
                <a:spcPct val="150000"/>
              </a:lnSpc>
            </a:pPr>
            <a:r>
              <a:rPr lang="ur-PK" sz="4000" dirty="0" smtClean="0">
                <a:latin typeface="Jameel Noori Nastaleeq" pitchFamily="2" charset="-78"/>
                <a:cs typeface="Jameel Noori Nastaleeq" pitchFamily="2" charset="-78"/>
              </a:rPr>
              <a:t> "</a:t>
            </a:r>
            <a:r>
              <a:rPr lang="ur-PK" sz="4000" dirty="0" smtClean="0">
                <a:solidFill>
                  <a:srgbClr val="0C2F4F"/>
                </a:solidFill>
                <a:latin typeface="Jameel Noori Nastaleeq" pitchFamily="2" charset="-78"/>
                <a:cs typeface="Jameel Noori Nastaleeq" pitchFamily="2" charset="-78"/>
              </a:rPr>
              <a:t>جب قیامت کے دن نووارد مہمان کی طرح اس نئی دنیا میں اترو گے تو تمہاری مہمانی جہنم سے ہوگی"</a:t>
            </a:r>
            <a:endParaRPr lang="en-US" sz="40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ounded Rectangle 4"/>
          <p:cNvSpPr/>
          <p:nvPr/>
        </p:nvSpPr>
        <p:spPr>
          <a:xfrm>
            <a:off x="7137779" y="331044"/>
            <a:ext cx="2429298"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442897" y="342995"/>
            <a:ext cx="1701107"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103</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1936639" y="1511068"/>
            <a:ext cx="5657318" cy="923330"/>
          </a:xfrm>
          <a:prstGeom prst="rect">
            <a:avLst/>
          </a:prstGeom>
        </p:spPr>
        <p:txBody>
          <a:bodyPr wrap="none">
            <a:spAutoFit/>
          </a:bodyPr>
          <a:lstStyle/>
          <a:p>
            <a:r>
              <a:rPr lang="ur-PK" sz="5400" dirty="0" smtClean="0">
                <a:solidFill>
                  <a:srgbClr val="002060"/>
                </a:solidFill>
                <a:latin typeface="Al_Mushaf" pitchFamily="2" charset="-78"/>
                <a:cs typeface="Al_Mushaf" pitchFamily="2" charset="-78"/>
              </a:rPr>
              <a:t>قُلۡ ہَلۡ نُنَبِّئُکُمۡ بِالۡاَخۡسَرِیۡنَ اَعۡمَالًا </a:t>
            </a:r>
            <a:endParaRPr lang="en-US" sz="5400" dirty="0">
              <a:solidFill>
                <a:srgbClr val="002060"/>
              </a:solidFill>
              <a:latin typeface="Al_Mushaf" pitchFamily="2" charset="-78"/>
              <a:cs typeface="Al_Mushaf" pitchFamily="2" charset="-78"/>
            </a:endParaRPr>
          </a:p>
        </p:txBody>
      </p:sp>
      <p:sp>
        <p:nvSpPr>
          <p:cNvPr id="8" name="Rectangle 7"/>
          <p:cNvSpPr/>
          <p:nvPr/>
        </p:nvSpPr>
        <p:spPr>
          <a:xfrm>
            <a:off x="1521725" y="2887471"/>
            <a:ext cx="6393976"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itchFamily="2" charset="-78"/>
                <a:cs typeface="Jameel Noori Nastaleeq" pitchFamily="2" charset="-78"/>
              </a:rPr>
              <a:t>اے محمدؐ ، ان سے کہو، کیا ہم تمہیں بتائیں کہ اپنے اعمال میں سب سے زیادہ ناکام و نامراد لوگ کون ہیں؟ </a:t>
            </a:r>
            <a:endParaRPr lang="en-US" sz="40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ounded Rectangle 5"/>
          <p:cNvSpPr/>
          <p:nvPr/>
        </p:nvSpPr>
        <p:spPr>
          <a:xfrm>
            <a:off x="7375411" y="38563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307942" y="397587"/>
            <a:ext cx="1765227"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104</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8" name="Rectangle 7"/>
          <p:cNvSpPr/>
          <p:nvPr/>
        </p:nvSpPr>
        <p:spPr>
          <a:xfrm>
            <a:off x="1091821" y="949490"/>
            <a:ext cx="7028598" cy="2215991"/>
          </a:xfrm>
          <a:prstGeom prst="rect">
            <a:avLst/>
          </a:prstGeom>
        </p:spPr>
        <p:txBody>
          <a:bodyPr wrap="square">
            <a:spAutoFit/>
          </a:bodyPr>
          <a:lstStyle/>
          <a:p>
            <a:pPr algn="ctr" rtl="1">
              <a:lnSpc>
                <a:spcPct val="150000"/>
              </a:lnSpc>
            </a:pPr>
            <a:r>
              <a:rPr lang="ur-PK" sz="4800" dirty="0" smtClean="0">
                <a:solidFill>
                  <a:srgbClr val="002060"/>
                </a:solidFill>
                <a:latin typeface="Al_Mushaf" pitchFamily="2" charset="-78"/>
                <a:cs typeface="Al_Mushaf" pitchFamily="2" charset="-78"/>
              </a:rPr>
              <a:t>اَلَّذِیۡنَ ضَلَّ سَعۡیُہُمۡ فِی الۡحَیٰوۃِ الدُّنۡیَا وَ ہُمۡ یَحۡسَبُوۡنَ اَنَّہُمۡ یُحۡسِنُوۡنَ صُنۡعًا</a:t>
            </a:r>
            <a:endParaRPr lang="en-US" sz="4800" dirty="0">
              <a:solidFill>
                <a:srgbClr val="002060"/>
              </a:solidFill>
              <a:latin typeface="Al_Mushaf" pitchFamily="2" charset="-78"/>
              <a:cs typeface="Al_Mushaf" pitchFamily="2" charset="-78"/>
            </a:endParaRPr>
          </a:p>
        </p:txBody>
      </p:sp>
      <p:sp>
        <p:nvSpPr>
          <p:cNvPr id="9" name="Rectangle 8"/>
          <p:cNvSpPr/>
          <p:nvPr/>
        </p:nvSpPr>
        <p:spPr>
          <a:xfrm>
            <a:off x="559559" y="3363119"/>
            <a:ext cx="7915701"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itchFamily="2" charset="-78"/>
                <a:cs typeface="Jameel Noori Nastaleeq" pitchFamily="2" charset="-78"/>
              </a:rPr>
              <a:t> وہ کہ دنیا کہ زندگی میں جن کی ساری سعی و جہد راہِ راست سے بھٹکی رہی </a:t>
            </a:r>
            <a:r>
              <a:rPr lang="ur-PK" sz="4000" b="1" baseline="30000" dirty="0" smtClean="0">
                <a:solidFill>
                  <a:srgbClr val="002060"/>
                </a:solidFill>
                <a:latin typeface="Jameel Noori Nastaleeq" pitchFamily="2" charset="-78"/>
                <a:cs typeface="Jameel Noori Nastaleeq" pitchFamily="2" charset="-78"/>
                <a:hlinkClick r:id="rId3"/>
              </a:rPr>
              <a:t>76</a:t>
            </a:r>
            <a:r>
              <a:rPr lang="ur-PK" sz="4000" dirty="0" smtClean="0">
                <a:solidFill>
                  <a:srgbClr val="002060"/>
                </a:solidFill>
                <a:latin typeface="Jameel Noori Nastaleeq" pitchFamily="2" charset="-78"/>
                <a:cs typeface="Jameel Noori Nastaleeq" pitchFamily="2" charset="-78"/>
              </a:rPr>
              <a:t> اور وہ سمجھتے رہے کہ وہ سب کچھ ٹھیک کر رہے ہیں۔</a:t>
            </a:r>
            <a:endParaRPr lang="en-US" sz="40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9837" y="501821"/>
            <a:ext cx="3408305" cy="769441"/>
          </a:xfrm>
          <a:prstGeom prst="rect">
            <a:avLst/>
          </a:prstGeom>
        </p:spPr>
        <p:txBody>
          <a:bodyPr wrap="none">
            <a:spAutoFit/>
          </a:bodyPr>
          <a:lstStyle/>
          <a:p>
            <a:r>
              <a:rPr lang="ur-PK" sz="4400" u="sng" dirty="0" smtClean="0">
                <a:solidFill>
                  <a:srgbClr val="002060"/>
                </a:solidFill>
                <a:latin typeface="Jameel Noori Nastaleeq" pitchFamily="2" charset="-78"/>
                <a:cs typeface="Jameel Noori Nastaleeq" pitchFamily="2" charset="-78"/>
              </a:rPr>
              <a:t>سب سے زیادہ ناکام لوگ</a:t>
            </a:r>
            <a:endParaRPr lang="en-US" sz="4400" u="sng" dirty="0">
              <a:solidFill>
                <a:srgbClr val="002060"/>
              </a:solidFill>
              <a:latin typeface="Jameel Noori Nastaleeq" pitchFamily="2" charset="-78"/>
              <a:cs typeface="Jameel Noori Nastaleeq" pitchFamily="2" charset="-78"/>
            </a:endParaRPr>
          </a:p>
        </p:txBody>
      </p:sp>
      <p:sp>
        <p:nvSpPr>
          <p:cNvPr id="4" name="Rectangle 3"/>
          <p:cNvSpPr/>
          <p:nvPr/>
        </p:nvSpPr>
        <p:spPr>
          <a:xfrm>
            <a:off x="609601" y="1598466"/>
            <a:ext cx="6944332" cy="2677656"/>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دنیا ہی کو اپنا مقصد بنا لینے والے</a:t>
            </a:r>
            <a:endParaRPr lang="en-US" sz="3600" dirty="0" smtClean="0">
              <a:solidFill>
                <a:srgbClr val="0C2F4F"/>
              </a:solidFill>
              <a:latin typeface="Jameel Noori Nastaleeq" pitchFamily="2" charset="-78"/>
              <a:cs typeface="Jameel Noori Nastaleeq" pitchFamily="2" charset="-78"/>
            </a:endParaRPr>
          </a:p>
          <a:p>
            <a:pPr algn="r" rtl="1">
              <a:lnSpc>
                <a:spcPct val="150000"/>
              </a:lnSpc>
            </a:pPr>
            <a:r>
              <a:rPr lang="ur-PK" sz="4000" dirty="0" smtClean="0">
                <a:solidFill>
                  <a:srgbClr val="0C2F4F"/>
                </a:solidFill>
                <a:latin typeface="Jameel Noori Nastaleeq" pitchFamily="2" charset="-78"/>
                <a:cs typeface="Jameel Noori Nastaleeq" pitchFamily="2" charset="-78"/>
              </a:rPr>
              <a:t>ترجیح		</a:t>
            </a:r>
            <a:r>
              <a:rPr lang="ur-PK" sz="3600" dirty="0" smtClean="0">
                <a:solidFill>
                  <a:srgbClr val="0C2F4F"/>
                </a:solidFill>
                <a:latin typeface="Jameel Noori Nastaleeq" pitchFamily="2" charset="-78"/>
                <a:cs typeface="Jameel Noori Nastaleeq" pitchFamily="2" charset="-78"/>
              </a:rPr>
              <a:t>دنیا کی لذتیں آسائشیں حاصل کرلے</a:t>
            </a:r>
            <a:endParaRPr lang="en-US" sz="3600" dirty="0" smtClean="0">
              <a:solidFill>
                <a:srgbClr val="0C2F4F"/>
              </a:solidFill>
              <a:latin typeface="Jameel Noori Nastaleeq" pitchFamily="2" charset="-78"/>
              <a:cs typeface="Jameel Noori Nastaleeq" pitchFamily="2" charset="-78"/>
            </a:endParaRPr>
          </a:p>
          <a:p>
            <a:pPr algn="r" rtl="1">
              <a:lnSpc>
                <a:spcPct val="150000"/>
              </a:lnSpc>
            </a:pPr>
            <a:r>
              <a:rPr lang="ur-PK" sz="3600" dirty="0" smtClean="0">
                <a:solidFill>
                  <a:srgbClr val="0C2F4F"/>
                </a:solidFill>
                <a:latin typeface="Jameel Noori Nastaleeq" pitchFamily="2" charset="-78"/>
                <a:cs typeface="Jameel Noori Nastaleeq" pitchFamily="2" charset="-78"/>
              </a:rPr>
              <a:t> خواہش       		اس کا کھانا</a:t>
            </a:r>
            <a:r>
              <a:rPr lang="ur-PK" sz="3600" dirty="0">
                <a:solidFill>
                  <a:srgbClr val="0C2F4F"/>
                </a:solidFill>
                <a:latin typeface="Jameel Noori Nastaleeq" pitchFamily="2" charset="-78"/>
                <a:cs typeface="Jameel Noori Nastaleeq" pitchFamily="2" charset="-78"/>
              </a:rPr>
              <a:t> </a:t>
            </a:r>
            <a:r>
              <a:rPr lang="ur-PK" sz="3600" dirty="0" smtClean="0">
                <a:solidFill>
                  <a:srgbClr val="0C2F4F"/>
                </a:solidFill>
                <a:latin typeface="Jameel Noori Nastaleeq" pitchFamily="2" charset="-78"/>
                <a:cs typeface="Jameel Noori Nastaleeq" pitchFamily="2" charset="-78"/>
              </a:rPr>
              <a:t>، گھر ، سواری باقی سب سے اچھا ہو۔</a:t>
            </a: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cxnSp>
        <p:nvCxnSpPr>
          <p:cNvPr id="17" name="Straight Arrow Connector 16"/>
          <p:cNvCxnSpPr/>
          <p:nvPr/>
        </p:nvCxnSpPr>
        <p:spPr>
          <a:xfrm flipH="1">
            <a:off x="5776687" y="3009864"/>
            <a:ext cx="100584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776687" y="3815406"/>
            <a:ext cx="82296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142514" y="1184177"/>
            <a:ext cx="0" cy="91440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7553933" y="2104571"/>
            <a:ext cx="603096"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4" name="Rectangle 3"/>
          <p:cNvSpPr/>
          <p:nvPr/>
        </p:nvSpPr>
        <p:spPr>
          <a:xfrm>
            <a:off x="486564" y="1716299"/>
            <a:ext cx="6173485" cy="3046988"/>
          </a:xfrm>
          <a:prstGeom prst="rect">
            <a:avLst/>
          </a:prstGeom>
        </p:spPr>
        <p:txBody>
          <a:bodyPr wrap="squar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اپنی ذات کی پوجا </a:t>
            </a:r>
            <a:endParaRPr lang="en-US" sz="3200" dirty="0" smtClean="0">
              <a:solidFill>
                <a:srgbClr val="0C2F4F"/>
              </a:solidFill>
              <a:latin typeface="Jameel Noori Nastaleeq" pitchFamily="2" charset="-78"/>
              <a:cs typeface="Jameel Noori Nastaleeq" pitchFamily="2" charset="-78"/>
            </a:endParaRPr>
          </a:p>
          <a:p>
            <a:pPr algn="r" rtl="1">
              <a:lnSpc>
                <a:spcPct val="150000"/>
              </a:lnSpc>
            </a:pPr>
            <a:r>
              <a:rPr lang="ur-PK" sz="3200" dirty="0" smtClean="0">
                <a:solidFill>
                  <a:srgbClr val="0C2F4F"/>
                </a:solidFill>
                <a:latin typeface="Jameel Noori Nastaleeq" pitchFamily="2" charset="-78"/>
                <a:cs typeface="Jameel Noori Nastaleeq" pitchFamily="2" charset="-78"/>
              </a:rPr>
              <a:t>نفس پرستی</a:t>
            </a:r>
          </a:p>
          <a:p>
            <a:pPr algn="r" rtl="1">
              <a:lnSpc>
                <a:spcPct val="150000"/>
              </a:lnSpc>
            </a:pPr>
            <a:r>
              <a:rPr lang="ur-PK" sz="3200" dirty="0">
                <a:solidFill>
                  <a:srgbClr val="002060"/>
                </a:solidFill>
                <a:latin typeface="Jameel Noori Nastaleeq" pitchFamily="2" charset="-78"/>
                <a:cs typeface="Jameel Noori Nastaleeq" pitchFamily="2" charset="-78"/>
              </a:rPr>
              <a:t>اپنے فائدے کے حصول کے لیے      حرام حلال کی تمیز ختم ہوجاتی </a:t>
            </a:r>
            <a:r>
              <a:rPr lang="ur-PK" sz="3200" dirty="0" smtClean="0">
                <a:solidFill>
                  <a:srgbClr val="002060"/>
                </a:solidFill>
                <a:latin typeface="Jameel Noori Nastaleeq" pitchFamily="2" charset="-78"/>
                <a:cs typeface="Jameel Noori Nastaleeq" pitchFamily="2" charset="-78"/>
              </a:rPr>
              <a:t>ہےاخلاق </a:t>
            </a:r>
            <a:r>
              <a:rPr lang="ur-PK" sz="3200" dirty="0">
                <a:solidFill>
                  <a:srgbClr val="002060"/>
                </a:solidFill>
                <a:latin typeface="Jameel Noori Nastaleeq" pitchFamily="2" charset="-78"/>
                <a:cs typeface="Jameel Noori Nastaleeq" pitchFamily="2" charset="-78"/>
              </a:rPr>
              <a:t>، ایثار ، قربانی کسی چیز کی کوئی حیثیت نہیں </a:t>
            </a:r>
            <a:r>
              <a:rPr lang="ur-PK" sz="3200" dirty="0" smtClean="0">
                <a:solidFill>
                  <a:srgbClr val="002060"/>
                </a:solidFill>
                <a:latin typeface="Jameel Noori Nastaleeq" pitchFamily="2" charset="-78"/>
                <a:cs typeface="Jameel Noori Nastaleeq" pitchFamily="2" charset="-78"/>
              </a:rPr>
              <a:t>رہتی۔</a:t>
            </a:r>
            <a:endParaRPr lang="en-US" sz="3200" dirty="0">
              <a:solidFill>
                <a:srgbClr val="002060"/>
              </a:solidFill>
              <a:latin typeface="Jameel Noori Nastaleeq" pitchFamily="2" charset="-78"/>
              <a:cs typeface="Jameel Noori Nastaleeq" pitchFamily="2" charset="-78"/>
            </a:endParaRPr>
          </a:p>
        </p:txBody>
      </p:sp>
      <p:cxnSp>
        <p:nvCxnSpPr>
          <p:cNvPr id="6" name="Straight Arrow Connector 5"/>
          <p:cNvCxnSpPr/>
          <p:nvPr/>
        </p:nvCxnSpPr>
        <p:spPr>
          <a:xfrm rot="10800000">
            <a:off x="5060278" y="1069969"/>
            <a:ext cx="1280160"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86564" y="710627"/>
            <a:ext cx="8143576" cy="646331"/>
          </a:xfrm>
          <a:prstGeom prst="rect">
            <a:avLst/>
          </a:prstGeom>
        </p:spPr>
        <p:txBody>
          <a:bodyPr wrap="none">
            <a:spAutoFit/>
          </a:bodyPr>
          <a:lstStyle/>
          <a:p>
            <a:pPr algn="r" rtl="1"/>
            <a:r>
              <a:rPr lang="ur-PK" sz="3600" dirty="0" smtClean="0">
                <a:solidFill>
                  <a:srgbClr val="0C2F4F"/>
                </a:solidFill>
                <a:latin typeface="Jameel Noori Nastaleeq" pitchFamily="2" charset="-78"/>
                <a:cs typeface="Jameel Noori Nastaleeq" pitchFamily="2" charset="-78"/>
              </a:rPr>
              <a:t>تمام کوششوں کا محور </a:t>
            </a:r>
            <a:r>
              <a:rPr lang="ur-PK" sz="3600" dirty="0">
                <a:solidFill>
                  <a:srgbClr val="0C2F4F"/>
                </a:solidFill>
                <a:latin typeface="Jameel Noori Nastaleeq" pitchFamily="2" charset="-78"/>
                <a:cs typeface="Jameel Noori Nastaleeq" pitchFamily="2" charset="-78"/>
              </a:rPr>
              <a:t>		دنیا کی ہر چیز میں سب سے آگے پہنچ </a:t>
            </a:r>
            <a:r>
              <a:rPr lang="ur-PK" sz="3600" dirty="0" smtClean="0">
                <a:solidFill>
                  <a:srgbClr val="0C2F4F"/>
                </a:solidFill>
                <a:latin typeface="Jameel Noori Nastaleeq" pitchFamily="2" charset="-78"/>
                <a:cs typeface="Jameel Noori Nastaleeq" pitchFamily="2" charset="-78"/>
              </a:rPr>
              <a:t>جاؤں</a:t>
            </a:r>
            <a:endParaRPr lang="en-US" sz="3600" dirty="0">
              <a:solidFill>
                <a:srgbClr val="0C2F4F"/>
              </a:solidFill>
              <a:latin typeface="Jameel Noori Nastaleeq" pitchFamily="2" charset="-78"/>
              <a:cs typeface="Jameel Noori Nastaleeq" pitchFamily="2" charset="-78"/>
            </a:endParaRPr>
          </a:p>
        </p:txBody>
      </p:sp>
      <p:sp>
        <p:nvSpPr>
          <p:cNvPr id="9" name="Rectangle 8"/>
          <p:cNvSpPr/>
          <p:nvPr/>
        </p:nvSpPr>
        <p:spPr>
          <a:xfrm>
            <a:off x="7799118" y="1820582"/>
            <a:ext cx="737702" cy="707886"/>
          </a:xfrm>
          <a:prstGeom prst="rect">
            <a:avLst/>
          </a:prstGeom>
        </p:spPr>
        <p:txBody>
          <a:bodyPr wrap="none">
            <a:spAutoFit/>
          </a:bodyPr>
          <a:lstStyle/>
          <a:p>
            <a:pPr algn="r" rtl="1"/>
            <a:r>
              <a:rPr lang="ur-PK" sz="4000" dirty="0" smtClean="0">
                <a:solidFill>
                  <a:srgbClr val="0C2F4F"/>
                </a:solidFill>
                <a:latin typeface="Jameel Noori Nastaleeq" pitchFamily="2" charset="-78"/>
                <a:cs typeface="Jameel Noori Nastaleeq" pitchFamily="2" charset="-78"/>
              </a:rPr>
              <a:t>نتیجہ</a:t>
            </a:r>
            <a:endParaRPr lang="en-US" sz="4000" dirty="0">
              <a:solidFill>
                <a:srgbClr val="0C2F4F"/>
              </a:solidFill>
              <a:latin typeface="Jameel Noori Nastaleeq" pitchFamily="2" charset="-78"/>
              <a:cs typeface="Jameel Noori Nastaleeq" pitchFamily="2" charset="-78"/>
            </a:endParaRPr>
          </a:p>
        </p:txBody>
      </p:sp>
      <p:cxnSp>
        <p:nvCxnSpPr>
          <p:cNvPr id="10" name="Straight Arrow Connector 9"/>
          <p:cNvCxnSpPr/>
          <p:nvPr/>
        </p:nvCxnSpPr>
        <p:spPr>
          <a:xfrm rot="10800000">
            <a:off x="6793278" y="2174525"/>
            <a:ext cx="1005840"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9" idx="1"/>
          </p:cNvCxnSpPr>
          <p:nvPr/>
        </p:nvCxnSpPr>
        <p:spPr>
          <a:xfrm flipH="1">
            <a:off x="6726663" y="2174525"/>
            <a:ext cx="1072455" cy="583189"/>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1"/>
          </p:cNvCxnSpPr>
          <p:nvPr/>
        </p:nvCxnSpPr>
        <p:spPr>
          <a:xfrm flipH="1">
            <a:off x="6726663" y="2174525"/>
            <a:ext cx="1072455" cy="1395989"/>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3730484" y="2079251"/>
            <a:ext cx="4812464" cy="1508105"/>
          </a:xfrm>
          <a:prstGeom prst="rect">
            <a:avLst/>
          </a:prstGeom>
        </p:spPr>
        <p:txBody>
          <a:bodyPr wrap="square">
            <a:spAutoFit/>
          </a:bodyPr>
          <a:lstStyle/>
          <a:p>
            <a:pPr rtl="1">
              <a:lnSpc>
                <a:spcPct val="150000"/>
              </a:lnSpc>
            </a:pPr>
            <a:r>
              <a:rPr lang="ur-PK" sz="3200" dirty="0" smtClean="0">
                <a:solidFill>
                  <a:srgbClr val="0C2F4F"/>
                </a:solidFill>
                <a:latin typeface="Jameel Noori Nastaleeq" pitchFamily="2" charset="-78"/>
                <a:cs typeface="Jameel Noori Nastaleeq" pitchFamily="2" charset="-78"/>
              </a:rPr>
              <a:t>اشراف قریش کی زندگی کا بھی یہ ہی طور طریقہ تھا ۔</a:t>
            </a:r>
          </a:p>
          <a:p>
            <a:pPr rtl="1">
              <a:lnSpc>
                <a:spcPct val="150000"/>
              </a:lnSpc>
            </a:pPr>
            <a:r>
              <a:rPr lang="ur-PK" sz="3200" dirty="0" smtClean="0">
                <a:solidFill>
                  <a:srgbClr val="0C2F4F"/>
                </a:solidFill>
                <a:latin typeface="Jameel Noori Nastaleeq" pitchFamily="2" charset="-78"/>
                <a:cs typeface="Jameel Noori Nastaleeq" pitchFamily="2" charset="-78"/>
              </a:rPr>
              <a:t>آج کے دنیا پرست کا بھی  یہ ہی ڈھب ہے۔</a:t>
            </a:r>
            <a:endParaRPr lang="en-US" sz="3200" dirty="0">
              <a:solidFill>
                <a:srgbClr val="0C2F4F"/>
              </a:solidFill>
              <a:latin typeface="Jameel Noori Nastaleeq" pitchFamily="2" charset="-78"/>
              <a:cs typeface="Jameel Noori Nastaleeq" pitchFamily="2" charset="-78"/>
            </a:endParaRPr>
          </a:p>
        </p:txBody>
      </p:sp>
      <p:sp>
        <p:nvSpPr>
          <p:cNvPr id="4" name="Rectangle 3"/>
          <p:cNvSpPr/>
          <p:nvPr/>
        </p:nvSpPr>
        <p:spPr>
          <a:xfrm>
            <a:off x="431802" y="2079250"/>
            <a:ext cx="2601994" cy="1508105"/>
          </a:xfrm>
          <a:prstGeom prst="rect">
            <a:avLst/>
          </a:prstGeom>
        </p:spPr>
        <p:txBody>
          <a:bodyPr wrap="none">
            <a:spAutoFit/>
          </a:bodyPr>
          <a:lstStyle/>
          <a:p>
            <a:pPr algn="r" rtl="1">
              <a:lnSpc>
                <a:spcPct val="150000"/>
              </a:lnSpc>
            </a:pPr>
            <a:r>
              <a:rPr lang="ur-PK" sz="3200" dirty="0" smtClean="0">
                <a:solidFill>
                  <a:srgbClr val="0C2F4F"/>
                </a:solidFill>
                <a:latin typeface="Jameel Noori Nastaleeq" pitchFamily="2" charset="-78"/>
                <a:cs typeface="Jameel Noori Nastaleeq" pitchFamily="2" charset="-78"/>
              </a:rPr>
              <a:t>سب ہی اس زعم کا شکار کہ </a:t>
            </a:r>
          </a:p>
          <a:p>
            <a:pPr algn="r" rtl="1">
              <a:lnSpc>
                <a:spcPct val="150000"/>
              </a:lnSpc>
            </a:pPr>
            <a:r>
              <a:rPr lang="ur-PK" sz="3200" dirty="0" smtClean="0">
                <a:solidFill>
                  <a:srgbClr val="0C2F4F"/>
                </a:solidFill>
                <a:latin typeface="Jameel Noori Nastaleeq" pitchFamily="2" charset="-78"/>
                <a:cs typeface="Jameel Noori Nastaleeq" pitchFamily="2" charset="-78"/>
              </a:rPr>
              <a:t>ہم بہت اچھا کررہے ہیں</a:t>
            </a:r>
            <a:endParaRPr lang="en-US" sz="3200" dirty="0">
              <a:solidFill>
                <a:srgbClr val="0C2F4F"/>
              </a:solidFill>
              <a:latin typeface="Jameel Noori Nastaleeq" pitchFamily="2" charset="-78"/>
              <a:cs typeface="Jameel Noori Nastaleeq" pitchFamily="2" charset="-78"/>
            </a:endParaRPr>
          </a:p>
        </p:txBody>
      </p:sp>
      <p:sp>
        <p:nvSpPr>
          <p:cNvPr id="5" name="Right Brace 4"/>
          <p:cNvSpPr/>
          <p:nvPr/>
        </p:nvSpPr>
        <p:spPr>
          <a:xfrm rot="10800000">
            <a:off x="3382140" y="2079251"/>
            <a:ext cx="348344" cy="1674028"/>
          </a:xfrm>
          <a:prstGeom prst="rightBrace">
            <a:avLst>
              <a:gd name="adj1" fmla="val 91049"/>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3" name="TextBox 2"/>
          <p:cNvSpPr txBox="1"/>
          <p:nvPr/>
        </p:nvSpPr>
        <p:spPr>
          <a:xfrm>
            <a:off x="7248540" y="534067"/>
            <a:ext cx="177003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105</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559558" y="1358921"/>
            <a:ext cx="8024881" cy="1023357"/>
          </a:xfrm>
          <a:prstGeom prst="rect">
            <a:avLst/>
          </a:prstGeom>
        </p:spPr>
        <p:txBody>
          <a:bodyPr wrap="square">
            <a:spAutoFit/>
          </a:bodyPr>
          <a:lstStyle/>
          <a:p>
            <a:pPr algn="ctr">
              <a:lnSpc>
                <a:spcPct val="150000"/>
              </a:lnSpc>
            </a:pPr>
            <a:r>
              <a:rPr lang="ur-PK" sz="4400" dirty="0" smtClean="0">
                <a:solidFill>
                  <a:srgbClr val="002060"/>
                </a:solidFill>
                <a:latin typeface="Al_Mushaf" pitchFamily="2" charset="-78"/>
                <a:cs typeface="Al_Mushaf" pitchFamily="2" charset="-78"/>
              </a:rPr>
              <a:t>اُولٰٓئِکَ الَّذِیۡنَ کَفَرُوۡا بِاٰیٰتِ رَبِّہِمۡ وَ لِقَآئِہٖ فَحَبِطَتۡ اَعۡمَالُہُمۡ</a:t>
            </a:r>
            <a:endParaRPr lang="en-US" sz="4400" dirty="0">
              <a:solidFill>
                <a:srgbClr val="002060"/>
              </a:solidFill>
              <a:latin typeface="Al_Mushaf" pitchFamily="2" charset="-78"/>
              <a:cs typeface="Al_Mushaf" pitchFamily="2" charset="-78"/>
            </a:endParaRPr>
          </a:p>
        </p:txBody>
      </p:sp>
      <p:sp>
        <p:nvSpPr>
          <p:cNvPr id="8" name="Rectangle 7"/>
          <p:cNvSpPr/>
          <p:nvPr/>
        </p:nvSpPr>
        <p:spPr>
          <a:xfrm>
            <a:off x="450378" y="2637473"/>
            <a:ext cx="8024883" cy="1685077"/>
          </a:xfrm>
          <a:prstGeom prst="rect">
            <a:avLst/>
          </a:prstGeom>
        </p:spPr>
        <p:txBody>
          <a:bodyPr wrap="square">
            <a:spAutoFit/>
          </a:bodyPr>
          <a:lstStyle/>
          <a:p>
            <a:pPr algn="ctr" rtl="1">
              <a:lnSpc>
                <a:spcPct val="150000"/>
              </a:lnSpc>
            </a:pPr>
            <a:r>
              <a:rPr lang="ur-PK" sz="3600" dirty="0" smtClean="0">
                <a:solidFill>
                  <a:srgbClr val="002060"/>
                </a:solidFill>
                <a:latin typeface="Jameel Noori Nastaleeq" pitchFamily="2" charset="-78"/>
                <a:cs typeface="Jameel Noori Nastaleeq" pitchFamily="2" charset="-78"/>
              </a:rPr>
              <a:t> یہ وہ لوگ ہیں جنہوں نے اپنے ربّ کی آیات کو ماننے سے انکار کیا اور اس کے حضور پیشی کا یقین نہ کیا۔ اس لیے اُن کے سارے اعمال ضائع ہو گئے، </a:t>
            </a:r>
            <a:endParaRPr lang="en-US" sz="36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3002508" y="184785"/>
            <a:ext cx="4023858" cy="707886"/>
          </a:xfrm>
          <a:prstGeom prst="rect">
            <a:avLst/>
          </a:prstGeom>
          <a:noFill/>
        </p:spPr>
        <p:txBody>
          <a:bodyPr wrap="none" rtlCol="0">
            <a:spAutoFit/>
          </a:bodyPr>
          <a:lstStyle/>
          <a:p>
            <a:r>
              <a:rPr lang="ur-PK" sz="4000" dirty="0" smtClean="0">
                <a:solidFill>
                  <a:srgbClr val="002060"/>
                </a:solidFill>
                <a:latin typeface="Jameel Noori Nastaleeq" pitchFamily="2" charset="-78"/>
                <a:cs typeface="Jameel Noori Nastaleeq" pitchFamily="2" charset="-78"/>
              </a:rPr>
              <a:t>دنیا کی زندگی کو مقصد بنا لینے والے</a:t>
            </a:r>
            <a:endParaRPr lang="en-US" sz="4000" dirty="0">
              <a:solidFill>
                <a:srgbClr val="002060"/>
              </a:solidFill>
              <a:latin typeface="Jameel Noori Nastaleeq" pitchFamily="2" charset="-78"/>
              <a:cs typeface="Jameel Noori Nastaleeq" pitchFamily="2" charset="-78"/>
            </a:endParaRPr>
          </a:p>
        </p:txBody>
      </p:sp>
      <p:sp>
        <p:nvSpPr>
          <p:cNvPr id="4" name="Right Brace 3"/>
          <p:cNvSpPr/>
          <p:nvPr/>
        </p:nvSpPr>
        <p:spPr>
          <a:xfrm rot="16200000">
            <a:off x="4787766" y="-1466596"/>
            <a:ext cx="300252" cy="5131561"/>
          </a:xfrm>
          <a:prstGeom prst="rightBrace">
            <a:avLst>
              <a:gd name="adj1" fmla="val 167858"/>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937892" y="1188144"/>
            <a:ext cx="3725700" cy="2677656"/>
          </a:xfrm>
          <a:prstGeom prst="rect">
            <a:avLst/>
          </a:prstGeom>
          <a:noFill/>
        </p:spPr>
        <p:txBody>
          <a:bodyPr wrap="none" rtlCol="0">
            <a:spAutoFit/>
          </a:bodyPr>
          <a:lstStyle/>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مکمل انکاری </a:t>
            </a:r>
          </a:p>
          <a:p>
            <a:pPr marL="1428750" lvl="2" indent="-514350" algn="r" rtl="1">
              <a:lnSpc>
                <a:spcPct val="150000"/>
              </a:lnSpc>
              <a:buFont typeface="+mj-lt"/>
              <a:buAutoNum type="arabicPeriod"/>
            </a:pPr>
            <a:r>
              <a:rPr lang="ur-PK" sz="2800" dirty="0" smtClean="0">
                <a:solidFill>
                  <a:srgbClr val="0C2F4F"/>
                </a:solidFill>
                <a:latin typeface="Jameel Noori Nastaleeq" pitchFamily="2" charset="-78"/>
                <a:cs typeface="Jameel Noori Nastaleeq" pitchFamily="2" charset="-78"/>
              </a:rPr>
              <a:t>اللہ کی ذات سے</a:t>
            </a:r>
          </a:p>
          <a:p>
            <a:pPr marL="1428750" lvl="2" indent="-514350" algn="r" rtl="1">
              <a:lnSpc>
                <a:spcPct val="150000"/>
              </a:lnSpc>
              <a:buFont typeface="+mj-lt"/>
              <a:buAutoNum type="arabicPeriod"/>
            </a:pPr>
            <a:r>
              <a:rPr lang="ur-PK" sz="2800" dirty="0" smtClean="0">
                <a:solidFill>
                  <a:srgbClr val="0C2F4F"/>
                </a:solidFill>
                <a:latin typeface="Jameel Noori Nastaleeq" pitchFamily="2" charset="-78"/>
                <a:cs typeface="Jameel Noori Nastaleeq" pitchFamily="2" charset="-78"/>
              </a:rPr>
              <a:t>اسکے  خالق ہونے سے </a:t>
            </a:r>
          </a:p>
          <a:p>
            <a:pPr marL="1428750" lvl="2" indent="-514350" algn="r" rtl="1">
              <a:lnSpc>
                <a:spcPct val="150000"/>
              </a:lnSpc>
              <a:buFont typeface="+mj-lt"/>
              <a:buAutoNum type="arabicPeriod"/>
            </a:pPr>
            <a:r>
              <a:rPr lang="ur-PK" sz="2800" dirty="0" smtClean="0">
                <a:solidFill>
                  <a:srgbClr val="0C2F4F"/>
                </a:solidFill>
                <a:latin typeface="Jameel Noori Nastaleeq" pitchFamily="2" charset="-78"/>
                <a:cs typeface="Jameel Noori Nastaleeq" pitchFamily="2" charset="-78"/>
              </a:rPr>
              <a:t>قیامت کے برپا ہونے سے</a:t>
            </a:r>
            <a:endParaRPr lang="en-US" sz="2800" dirty="0">
              <a:solidFill>
                <a:srgbClr val="0C2F4F"/>
              </a:solidFill>
              <a:latin typeface="Jameel Noori Nastaleeq" pitchFamily="2" charset="-78"/>
              <a:cs typeface="Jameel Noori Nastaleeq" pitchFamily="2" charset="-78"/>
            </a:endParaRPr>
          </a:p>
        </p:txBody>
      </p:sp>
      <p:sp>
        <p:nvSpPr>
          <p:cNvPr id="8" name="TextBox 7"/>
          <p:cNvSpPr txBox="1"/>
          <p:nvPr/>
        </p:nvSpPr>
        <p:spPr>
          <a:xfrm>
            <a:off x="0" y="1209142"/>
            <a:ext cx="3972562" cy="2677656"/>
          </a:xfrm>
          <a:prstGeom prst="rect">
            <a:avLst/>
          </a:prstGeom>
          <a:noFill/>
        </p:spPr>
        <p:txBody>
          <a:bodyPr wrap="none" rtlCol="0">
            <a:spAutoFit/>
          </a:bodyPr>
          <a:lstStyle/>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قول سے ذات کا اقرار </a:t>
            </a:r>
          </a:p>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عمل سے انکاری </a:t>
            </a:r>
          </a:p>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شریعت کی پابندی قبول کرنے سے انکاری</a:t>
            </a:r>
          </a:p>
          <a:p>
            <a:pPr marL="457200" indent="-457200" algn="r" rtl="1">
              <a:lnSpc>
                <a:spcPct val="150000"/>
              </a:lnSpc>
              <a:buFont typeface="Arial" panose="020B0604020202020204" pitchFamily="34" charset="0"/>
              <a:buChar char="•"/>
            </a:pPr>
            <a:r>
              <a:rPr lang="ur-PK" sz="2800" dirty="0" smtClean="0">
                <a:solidFill>
                  <a:srgbClr val="0C2F4F"/>
                </a:solidFill>
                <a:latin typeface="Jameel Noori Nastaleeq" pitchFamily="2" charset="-78"/>
                <a:cs typeface="Jameel Noori Nastaleeq" pitchFamily="2" charset="-78"/>
              </a:rPr>
              <a:t>آخرت کو بالکل بھلا دیتے ہیں</a:t>
            </a:r>
          </a:p>
        </p:txBody>
      </p:sp>
      <p:sp>
        <p:nvSpPr>
          <p:cNvPr id="9" name="Right Brace 8"/>
          <p:cNvSpPr/>
          <p:nvPr/>
        </p:nvSpPr>
        <p:spPr>
          <a:xfrm rot="5400000">
            <a:off x="4733118" y="1615088"/>
            <a:ext cx="351312" cy="5189797"/>
          </a:xfrm>
          <a:prstGeom prst="rightBrace">
            <a:avLst>
              <a:gd name="adj1" fmla="val 145119"/>
              <a:gd name="adj2" fmla="val 50000"/>
            </a:avLst>
          </a:prstGeom>
          <a:ln>
            <a:solidFill>
              <a:srgbClr val="0C2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ectangle 9"/>
          <p:cNvSpPr/>
          <p:nvPr/>
        </p:nvSpPr>
        <p:spPr>
          <a:xfrm>
            <a:off x="4542088" y="4544985"/>
            <a:ext cx="683200" cy="646331"/>
          </a:xfrm>
          <a:prstGeom prst="rect">
            <a:avLst/>
          </a:prstGeom>
        </p:spPr>
        <p:txBody>
          <a:bodyPr wrap="none">
            <a:spAutoFit/>
          </a:bodyPr>
          <a:lstStyle/>
          <a:p>
            <a:pPr algn="r" rtl="1"/>
            <a:r>
              <a:rPr lang="ur-PK" sz="3600" dirty="0" smtClean="0">
                <a:solidFill>
                  <a:srgbClr val="0C2F4F"/>
                </a:solidFill>
                <a:latin typeface="Jameel Noori Nastaleeq" pitchFamily="2" charset="-78"/>
                <a:cs typeface="Jameel Noori Nastaleeq" pitchFamily="2" charset="-78"/>
              </a:rPr>
              <a:t>نتیجہ</a:t>
            </a:r>
            <a:endParaRPr lang="en-US" sz="3600" dirty="0">
              <a:solidFill>
                <a:srgbClr val="0C2F4F"/>
              </a:solidFill>
              <a:latin typeface="Jameel Noori Nastaleeq" pitchFamily="2" charset="-78"/>
              <a:cs typeface="Jameel Noori Nastaleeq" pitchFamily="2" charset="-78"/>
            </a:endParaRPr>
          </a:p>
        </p:txBody>
      </p:sp>
      <p:sp>
        <p:nvSpPr>
          <p:cNvPr id="11" name="TextBox 10"/>
          <p:cNvSpPr txBox="1"/>
          <p:nvPr/>
        </p:nvSpPr>
        <p:spPr>
          <a:xfrm>
            <a:off x="3111738" y="5176802"/>
            <a:ext cx="3659976"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دنیا کی ساری تگ و دو ضائع ہو جائے گی</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2370540" y="828680"/>
            <a:ext cx="4164923" cy="830997"/>
          </a:xfrm>
          <a:prstGeom prst="rect">
            <a:avLst/>
          </a:prstGeom>
        </p:spPr>
        <p:txBody>
          <a:bodyPr wrap="none">
            <a:spAutoFit/>
          </a:bodyPr>
          <a:lstStyle/>
          <a:p>
            <a:pPr algn="ctr"/>
            <a:r>
              <a:rPr lang="ur-PK" sz="4800" dirty="0" smtClean="0">
                <a:solidFill>
                  <a:srgbClr val="002060"/>
                </a:solidFill>
                <a:latin typeface="Al_Mushaf" pitchFamily="2" charset="-78"/>
                <a:cs typeface="Al_Mushaf" pitchFamily="2" charset="-78"/>
              </a:rPr>
              <a:t>فَلَا نُقِیۡمُ لَہُمۡ یَوۡمَ الۡقِیٰمَۃِ وَزۡنًا</a:t>
            </a:r>
            <a:endParaRPr lang="en-US" sz="4800" dirty="0"/>
          </a:p>
        </p:txBody>
      </p:sp>
      <p:sp>
        <p:nvSpPr>
          <p:cNvPr id="4" name="Rectangle 3"/>
          <p:cNvSpPr/>
          <p:nvPr/>
        </p:nvSpPr>
        <p:spPr>
          <a:xfrm>
            <a:off x="1643691" y="1756728"/>
            <a:ext cx="5519460" cy="707886"/>
          </a:xfrm>
          <a:prstGeom prst="rect">
            <a:avLst/>
          </a:prstGeom>
        </p:spPr>
        <p:txBody>
          <a:bodyPr wrap="none">
            <a:spAutoFit/>
          </a:bodyPr>
          <a:lstStyle/>
          <a:p>
            <a:pPr algn="r" rtl="1"/>
            <a:r>
              <a:rPr lang="ur-PK" sz="4000" dirty="0" smtClean="0">
                <a:solidFill>
                  <a:srgbClr val="002060"/>
                </a:solidFill>
                <a:latin typeface="Jameel Noori Nastaleeq" pitchFamily="2" charset="-78"/>
                <a:cs typeface="Jameel Noori Nastaleeq" pitchFamily="2" charset="-78"/>
              </a:rPr>
              <a:t>قیامت کے روز ہم انہیں کوئی وزن نہ دیں گے</a:t>
            </a:r>
            <a:endParaRPr lang="en-US" sz="4000" dirty="0"/>
          </a:p>
        </p:txBody>
      </p:sp>
      <p:sp>
        <p:nvSpPr>
          <p:cNvPr id="5" name="Rounded Rectangle 4"/>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6" name="TextBox 5"/>
          <p:cNvSpPr txBox="1"/>
          <p:nvPr/>
        </p:nvSpPr>
        <p:spPr>
          <a:xfrm>
            <a:off x="7248540" y="534067"/>
            <a:ext cx="1770036"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105</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818865" y="2853691"/>
            <a:ext cx="7478973" cy="2985433"/>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دنیا میں اپنے کارناموں پر فخر کرنے والے قیامت کے روز اس حال میں آئیں گے کہ اللہ تعالیٰ ان کے کسی کام کو وزن دینے کے لیے تیار نہیں ہوں گے۔</a:t>
            </a:r>
          </a:p>
          <a:p>
            <a:pPr marL="457200" indent="-457200" algn="r" rtl="1">
              <a:lnSpc>
                <a:spcPct val="150000"/>
              </a:lnSpc>
              <a:buFont typeface="Arial" panose="020B0604020202020204" pitchFamily="34" charset="0"/>
              <a:buChar char="•"/>
            </a:pPr>
            <a:r>
              <a:rPr lang="ur-PK" sz="3200" dirty="0">
                <a:solidFill>
                  <a:srgbClr val="0C2F4F"/>
                </a:solidFill>
                <a:latin typeface="Jameel Noori Nastaleeq" pitchFamily="2" charset="-78"/>
                <a:cs typeface="Jameel Noori Nastaleeq" pitchFamily="2" charset="-78"/>
              </a:rPr>
              <a:t>انھیں اس قابل نہیں سمجھا جائے گا کہ ان کے اعمال کو تولنے </a:t>
            </a:r>
            <a:r>
              <a:rPr lang="ur-PK" sz="3200" dirty="0" smtClean="0">
                <a:solidFill>
                  <a:srgbClr val="0C2F4F"/>
                </a:solidFill>
                <a:latin typeface="Jameel Noori Nastaleeq" pitchFamily="2" charset="-78"/>
                <a:cs typeface="Jameel Noori Nastaleeq" pitchFamily="2" charset="-78"/>
              </a:rPr>
              <a:t>کے </a:t>
            </a:r>
            <a:r>
              <a:rPr lang="ur-PK" sz="3200" dirty="0">
                <a:solidFill>
                  <a:srgbClr val="0C2F4F"/>
                </a:solidFill>
                <a:latin typeface="Jameel Noori Nastaleeq" pitchFamily="2" charset="-78"/>
                <a:cs typeface="Jameel Noori Nastaleeq" pitchFamily="2" charset="-78"/>
              </a:rPr>
              <a:t>لیے  ترازو نصب کیا </a:t>
            </a:r>
            <a:r>
              <a:rPr lang="ur-PK" sz="3200" dirty="0" smtClean="0">
                <a:solidFill>
                  <a:srgbClr val="0C2F4F"/>
                </a:solidFill>
                <a:latin typeface="Jameel Noori Nastaleeq" pitchFamily="2" charset="-78"/>
                <a:cs typeface="Jameel Noori Nastaleeq" pitchFamily="2" charset="-78"/>
              </a:rPr>
              <a:t>جائے۔</a:t>
            </a:r>
            <a:endParaRPr lang="en-US" sz="3200" dirty="0">
              <a:solidFill>
                <a:srgbClr val="0C2F4F"/>
              </a:solidFill>
              <a:latin typeface="Jameel Noori Nastaleeq" pitchFamily="2" charset="-78"/>
              <a:cs typeface="Jameel Noori Nastaleeq" pitchFamily="2" charset="-78"/>
            </a:endParaRPr>
          </a:p>
        </p:txBody>
      </p:sp>
      <p:cxnSp>
        <p:nvCxnSpPr>
          <p:cNvPr id="10" name="Straight Connector 9"/>
          <p:cNvCxnSpPr/>
          <p:nvPr/>
        </p:nvCxnSpPr>
        <p:spPr>
          <a:xfrm flipH="1">
            <a:off x="1988457" y="2577659"/>
            <a:ext cx="4905829"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4" name="TextBox 3"/>
          <p:cNvSpPr txBox="1"/>
          <p:nvPr/>
        </p:nvSpPr>
        <p:spPr>
          <a:xfrm>
            <a:off x="7250144" y="534067"/>
            <a:ext cx="1768433"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106</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ectangle 5"/>
          <p:cNvSpPr/>
          <p:nvPr/>
        </p:nvSpPr>
        <p:spPr>
          <a:xfrm>
            <a:off x="2253787" y="1197170"/>
            <a:ext cx="4560565" cy="830997"/>
          </a:xfrm>
          <a:prstGeom prst="rect">
            <a:avLst/>
          </a:prstGeom>
        </p:spPr>
        <p:txBody>
          <a:bodyPr wrap="square">
            <a:spAutoFit/>
          </a:bodyPr>
          <a:lstStyle/>
          <a:p>
            <a:pPr algn="r" rtl="1"/>
            <a:r>
              <a:rPr lang="ur-PK" sz="4800" dirty="0" smtClean="0">
                <a:solidFill>
                  <a:srgbClr val="002060"/>
                </a:solidFill>
                <a:latin typeface="Al_Mushaf" pitchFamily="2" charset="-78"/>
                <a:cs typeface="Al_Mushaf" pitchFamily="2" charset="-78"/>
              </a:rPr>
              <a:t> ذٰلِکَ جَزَآؤُہُمۡ جَہَنَّمُ بِمَا کَفَرُوۡا</a:t>
            </a:r>
            <a:endParaRPr lang="en-US" sz="4800" dirty="0">
              <a:solidFill>
                <a:srgbClr val="002060"/>
              </a:solidFill>
              <a:latin typeface="Al_Mushaf" pitchFamily="2" charset="-78"/>
              <a:cs typeface="Al_Mushaf" pitchFamily="2" charset="-78"/>
            </a:endParaRPr>
          </a:p>
        </p:txBody>
      </p:sp>
      <p:sp>
        <p:nvSpPr>
          <p:cNvPr id="7" name="Rectangle 6"/>
          <p:cNvSpPr/>
          <p:nvPr/>
        </p:nvSpPr>
        <p:spPr>
          <a:xfrm>
            <a:off x="1314305" y="2080229"/>
            <a:ext cx="6387154" cy="1015663"/>
          </a:xfrm>
          <a:prstGeom prst="rect">
            <a:avLst/>
          </a:prstGeom>
        </p:spPr>
        <p:txBody>
          <a:bodyPr wrap="square">
            <a:spAutoFit/>
          </a:bodyPr>
          <a:lstStyle/>
          <a:p>
            <a:pPr algn="r" rtl="1">
              <a:lnSpc>
                <a:spcPct val="150000"/>
              </a:lnSpc>
            </a:pPr>
            <a:r>
              <a:rPr lang="ur-PK" sz="4000" dirty="0" smtClean="0">
                <a:solidFill>
                  <a:srgbClr val="002060"/>
                </a:solidFill>
                <a:latin typeface="Jameel Noori Nastaleeq" pitchFamily="2" charset="-78"/>
                <a:cs typeface="Jameel Noori Nastaleeq" pitchFamily="2" charset="-78"/>
              </a:rPr>
              <a:t>ان کی جزا جہنّم ہے اُس کُفر کے بدلے جو انہوں نے کیا</a:t>
            </a:r>
            <a:endParaRPr lang="en-US" sz="4000" dirty="0">
              <a:solidFill>
                <a:srgbClr val="002060"/>
              </a:solidFill>
              <a:latin typeface="Jameel Noori Nastaleeq" pitchFamily="2" charset="-78"/>
              <a:cs typeface="Jameel Noori Nastaleeq" pitchFamily="2" charset="-78"/>
            </a:endParaRPr>
          </a:p>
        </p:txBody>
      </p:sp>
      <p:sp>
        <p:nvSpPr>
          <p:cNvPr id="9" name="TextBox 8"/>
          <p:cNvSpPr txBox="1"/>
          <p:nvPr/>
        </p:nvSpPr>
        <p:spPr>
          <a:xfrm>
            <a:off x="920978" y="4254469"/>
            <a:ext cx="7274748" cy="707886"/>
          </a:xfrm>
          <a:prstGeom prst="rect">
            <a:avLst/>
          </a:prstGeom>
          <a:noFill/>
        </p:spPr>
        <p:txBody>
          <a:bodyPr wrap="none" rtlCol="0">
            <a:spAutoFit/>
          </a:bodyPr>
          <a:lstStyle/>
          <a:p>
            <a:pPr algn="ctr" rtl="1"/>
            <a:r>
              <a:rPr lang="ur-PK" sz="4000" dirty="0" smtClean="0">
                <a:solidFill>
                  <a:srgbClr val="0C2F4F"/>
                </a:solidFill>
                <a:latin typeface="Jameel Noori Nastaleeq" pitchFamily="2" charset="-78"/>
                <a:cs typeface="Jameel Noori Nastaleeq" pitchFamily="2" charset="-78"/>
              </a:rPr>
              <a:t>جس جہنم کا آج انکار کر رہے ہیں وہی ان کے اعمال کا بدلہ ہو گی</a:t>
            </a:r>
            <a:endParaRPr lang="en-US" sz="4000" dirty="0">
              <a:solidFill>
                <a:srgbClr val="0C2F4F"/>
              </a:solidFill>
              <a:latin typeface="Jameel Noori Nastaleeq" pitchFamily="2" charset="-78"/>
              <a:cs typeface="Jameel Noori Nastaleeq" pitchFamily="2" charset="-78"/>
            </a:endParaRPr>
          </a:p>
        </p:txBody>
      </p:sp>
      <p:cxnSp>
        <p:nvCxnSpPr>
          <p:cNvPr id="8" name="Straight Connector 7"/>
          <p:cNvCxnSpPr/>
          <p:nvPr/>
        </p:nvCxnSpPr>
        <p:spPr>
          <a:xfrm flipH="1">
            <a:off x="1625602" y="3095892"/>
            <a:ext cx="585216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3" name="TextBox 2"/>
          <p:cNvSpPr txBox="1"/>
          <p:nvPr/>
        </p:nvSpPr>
        <p:spPr>
          <a:xfrm>
            <a:off x="7250144" y="534067"/>
            <a:ext cx="1768433"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106</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5" name="Rectangle 4"/>
          <p:cNvSpPr/>
          <p:nvPr/>
        </p:nvSpPr>
        <p:spPr>
          <a:xfrm>
            <a:off x="2372568" y="1115285"/>
            <a:ext cx="4450256" cy="923330"/>
          </a:xfrm>
          <a:prstGeom prst="rect">
            <a:avLst/>
          </a:prstGeom>
        </p:spPr>
        <p:txBody>
          <a:bodyPr wrap="none">
            <a:spAutoFit/>
          </a:bodyPr>
          <a:lstStyle/>
          <a:p>
            <a:pPr algn="ctr" rtl="1"/>
            <a:r>
              <a:rPr lang="ur-PK" sz="5400" dirty="0" smtClean="0">
                <a:solidFill>
                  <a:srgbClr val="002060"/>
                </a:solidFill>
                <a:latin typeface="Al_Mushaf" pitchFamily="2" charset="-78"/>
                <a:cs typeface="Al_Mushaf" pitchFamily="2" charset="-78"/>
              </a:rPr>
              <a:t>وَ اتَّخَذُوۡۤا اٰیٰتِیۡ وَ رُسُلِیۡ ہُزُوًا</a:t>
            </a:r>
            <a:endParaRPr lang="en-US" sz="5400" dirty="0"/>
          </a:p>
        </p:txBody>
      </p:sp>
      <p:sp>
        <p:nvSpPr>
          <p:cNvPr id="6" name="Rectangle 5"/>
          <p:cNvSpPr/>
          <p:nvPr/>
        </p:nvSpPr>
        <p:spPr>
          <a:xfrm>
            <a:off x="558017" y="2159015"/>
            <a:ext cx="8079358" cy="830997"/>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اور اُس مذاق کی پاداش میں جو وہ میری آیات اور میرے رسُولوں کے ساتھ کرتے رہے</a:t>
            </a:r>
            <a:endParaRPr lang="en-US" sz="3200" dirty="0"/>
          </a:p>
        </p:txBody>
      </p:sp>
      <p:sp>
        <p:nvSpPr>
          <p:cNvPr id="10" name="TextBox 9"/>
          <p:cNvSpPr txBox="1"/>
          <p:nvPr/>
        </p:nvSpPr>
        <p:spPr>
          <a:xfrm>
            <a:off x="1242102" y="3571597"/>
            <a:ext cx="6632499" cy="1685077"/>
          </a:xfrm>
          <a:prstGeom prst="rect">
            <a:avLst/>
          </a:prstGeom>
          <a:noFill/>
        </p:spPr>
        <p:txBody>
          <a:bodyPr wrap="square" rtlCol="0">
            <a:spAutoFit/>
          </a:bodyPr>
          <a:lstStyle/>
          <a:p>
            <a:pPr algn="ctr" rtl="1">
              <a:lnSpc>
                <a:spcPct val="150000"/>
              </a:lnSpc>
            </a:pPr>
            <a:r>
              <a:rPr lang="ur-PK" sz="3600" dirty="0" smtClean="0">
                <a:solidFill>
                  <a:srgbClr val="0C2F4F"/>
                </a:solidFill>
                <a:latin typeface="Jameel Noori Nastaleeq" pitchFamily="2" charset="-78"/>
                <a:cs typeface="Jameel Noori Nastaleeq" pitchFamily="2" charset="-78"/>
              </a:rPr>
              <a:t>آج اللہ تعالی کی نشانیوں اور رسولوں  کا مذاق  اڑاتے ہیں کل یہ ہی تمسخر اور استہزا ان کی تباہی کا باعث  بنے گا۔</a:t>
            </a:r>
            <a:endParaRPr lang="en-US" sz="3600" dirty="0">
              <a:solidFill>
                <a:srgbClr val="0C2F4F"/>
              </a:solidFill>
              <a:latin typeface="Jameel Noori Nastaleeq" pitchFamily="2" charset="-78"/>
              <a:cs typeface="Jameel Noori Nastaleeq" pitchFamily="2" charset="-78"/>
            </a:endParaRPr>
          </a:p>
        </p:txBody>
      </p:sp>
      <p:cxnSp>
        <p:nvCxnSpPr>
          <p:cNvPr id="8" name="Straight Connector 7"/>
          <p:cNvCxnSpPr/>
          <p:nvPr/>
        </p:nvCxnSpPr>
        <p:spPr>
          <a:xfrm flipH="1">
            <a:off x="1654631" y="3182977"/>
            <a:ext cx="585216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375411" y="522116"/>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4" name="TextBox 3"/>
          <p:cNvSpPr txBox="1"/>
          <p:nvPr/>
        </p:nvSpPr>
        <p:spPr>
          <a:xfrm>
            <a:off x="7250144" y="534067"/>
            <a:ext cx="1768433"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107</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7" name="Rectangle 6"/>
          <p:cNvSpPr/>
          <p:nvPr/>
        </p:nvSpPr>
        <p:spPr>
          <a:xfrm>
            <a:off x="1119116" y="976784"/>
            <a:ext cx="6660107" cy="2308324"/>
          </a:xfrm>
          <a:prstGeom prst="rect">
            <a:avLst/>
          </a:prstGeom>
        </p:spPr>
        <p:txBody>
          <a:bodyPr wrap="square">
            <a:spAutoFit/>
          </a:bodyPr>
          <a:lstStyle/>
          <a:p>
            <a:pPr algn="ctr">
              <a:lnSpc>
                <a:spcPct val="150000"/>
              </a:lnSpc>
            </a:pPr>
            <a:r>
              <a:rPr lang="ur-PK" sz="4800" dirty="0" smtClean="0">
                <a:solidFill>
                  <a:srgbClr val="002060"/>
                </a:solidFill>
                <a:latin typeface="Al_Mushaf" pitchFamily="2" charset="-78"/>
                <a:cs typeface="Al_Mushaf" pitchFamily="2" charset="-78"/>
              </a:rPr>
              <a:t>اِنَّ الَّذِیۡنَ اٰمَنُوۡا وَ عَمِلُوا الصّٰلِحٰتِ کَانَتۡ لَہُمۡ جَنّٰتُ الۡفِرۡدَوۡسِ نُزُلًا</a:t>
            </a:r>
            <a:endParaRPr lang="en-US" sz="4800" dirty="0">
              <a:solidFill>
                <a:srgbClr val="002060"/>
              </a:solidFill>
              <a:latin typeface="Al_Mushaf" pitchFamily="2" charset="-78"/>
              <a:cs typeface="Al_Mushaf" pitchFamily="2" charset="-78"/>
            </a:endParaRPr>
          </a:p>
        </p:txBody>
      </p:sp>
      <p:sp>
        <p:nvSpPr>
          <p:cNvPr id="8" name="Rectangle 7"/>
          <p:cNvSpPr/>
          <p:nvPr/>
        </p:nvSpPr>
        <p:spPr>
          <a:xfrm>
            <a:off x="1037229" y="3226641"/>
            <a:ext cx="7137780" cy="1862048"/>
          </a:xfrm>
          <a:prstGeom prst="rect">
            <a:avLst/>
          </a:prstGeom>
        </p:spPr>
        <p:txBody>
          <a:bodyPr wrap="square">
            <a:spAutoFit/>
          </a:bodyPr>
          <a:lstStyle/>
          <a:p>
            <a:pPr algn="ctr" rtl="1">
              <a:lnSpc>
                <a:spcPct val="150000"/>
              </a:lnSpc>
            </a:pPr>
            <a:r>
              <a:rPr lang="ur-PK" sz="4000" dirty="0" smtClean="0">
                <a:solidFill>
                  <a:srgbClr val="002060"/>
                </a:solidFill>
                <a:latin typeface="Jameel Noori Nastaleeq" pitchFamily="2" charset="-78"/>
                <a:cs typeface="Jameel Noori Nastaleeq" pitchFamily="2" charset="-78"/>
              </a:rPr>
              <a:t>البتہ وہ لوگ جو ایمان لائے اور جنہوں نے نیک عمل کیے، ان کی میزبانی کے لیے فردوس </a:t>
            </a:r>
            <a:r>
              <a:rPr lang="ur-PK" sz="4000" b="1" baseline="30000" dirty="0" smtClean="0">
                <a:solidFill>
                  <a:srgbClr val="002060"/>
                </a:solidFill>
                <a:latin typeface="Jameel Noori Nastaleeq" pitchFamily="2" charset="-78"/>
                <a:cs typeface="Jameel Noori Nastaleeq" pitchFamily="2" charset="-78"/>
                <a:hlinkClick r:id="rId3"/>
              </a:rPr>
              <a:t>78</a:t>
            </a:r>
            <a:r>
              <a:rPr lang="ur-PK" sz="4000" dirty="0" smtClean="0">
                <a:solidFill>
                  <a:srgbClr val="002060"/>
                </a:solidFill>
                <a:latin typeface="Jameel Noori Nastaleeq" pitchFamily="2" charset="-78"/>
                <a:cs typeface="Jameel Noori Nastaleeq" pitchFamily="2" charset="-78"/>
              </a:rPr>
              <a:t> کے باغ ہوں گے </a:t>
            </a:r>
            <a:endParaRPr lang="en-US" sz="4000" dirty="0">
              <a:solidFill>
                <a:srgbClr val="002060"/>
              </a:solidFill>
              <a:latin typeface="Jameel Noori Nastaleeq" pitchFamily="2" charset="-78"/>
              <a:cs typeface="Jameel Noori Nastaleeq"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2256055" y="837925"/>
            <a:ext cx="6535764" cy="707886"/>
          </a:xfrm>
          <a:prstGeom prst="rect">
            <a:avLst/>
          </a:prstGeom>
          <a:noFill/>
        </p:spPr>
        <p:txBody>
          <a:bodyPr wrap="none" rtlCol="0">
            <a:spAutoFit/>
          </a:bodyPr>
          <a:lstStyle/>
          <a:p>
            <a:r>
              <a:rPr lang="ur-PK" sz="4000" b="1" dirty="0" smtClean="0">
                <a:solidFill>
                  <a:srgbClr val="002060"/>
                </a:solidFill>
                <a:latin typeface="Jameel Noori Nastaleeq" pitchFamily="2" charset="-78"/>
                <a:cs typeface="Jameel Noori Nastaleeq" pitchFamily="2" charset="-78"/>
              </a:rPr>
              <a:t>ایمان اور عمل صالح والوں کی مہمانی جنت الفردوس سے</a:t>
            </a:r>
            <a:endParaRPr lang="en-US" sz="4000" b="1" dirty="0">
              <a:solidFill>
                <a:srgbClr val="002060"/>
              </a:solidFill>
              <a:latin typeface="Jameel Noori Nastaleeq" pitchFamily="2" charset="-78"/>
              <a:cs typeface="Jameel Noori Nastaleeq" pitchFamily="2" charset="-78"/>
            </a:endParaRPr>
          </a:p>
        </p:txBody>
      </p:sp>
      <p:sp>
        <p:nvSpPr>
          <p:cNvPr id="4" name="TextBox 3"/>
          <p:cNvSpPr txBox="1"/>
          <p:nvPr/>
        </p:nvSpPr>
        <p:spPr>
          <a:xfrm>
            <a:off x="812800" y="2017269"/>
            <a:ext cx="7025417" cy="2308324"/>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وہ مومن بندے جنہو ں نے خواہشات کی پیروی میں زندگی بسر کرنے کی بجائے  اللہ اور اس کے رسول کے احکامات کی پیروی اختیار کی۔</a:t>
            </a:r>
          </a:p>
          <a:p>
            <a:pPr marL="571500" indent="-5715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وہ جو دنیا کی چکا چوند سے دھوکے میں نہیں آئے۔</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1168642" y="991259"/>
            <a:ext cx="6779420" cy="707886"/>
          </a:xfrm>
          <a:prstGeom prst="rect">
            <a:avLst/>
          </a:prstGeom>
          <a:noFill/>
        </p:spPr>
        <p:txBody>
          <a:bodyPr wrap="none" rtlCol="0">
            <a:spAutoFit/>
          </a:bodyPr>
          <a:lstStyle/>
          <a:p>
            <a:pPr algn="ctr" rtl="1"/>
            <a:r>
              <a:rPr lang="ur-PK" sz="4000" dirty="0" smtClean="0">
                <a:solidFill>
                  <a:srgbClr val="0C2F4F"/>
                </a:solidFill>
                <a:latin typeface="Jameel Noori Nastaleeq" pitchFamily="2" charset="-78"/>
                <a:cs typeface="Jameel Noori Nastaleeq" pitchFamily="2" charset="-78"/>
              </a:rPr>
              <a:t>ان کی ضیافت روز قیامت جنت الفردوس سے کی جائے گی</a:t>
            </a:r>
            <a:endParaRPr lang="en-US" sz="4000" dirty="0">
              <a:solidFill>
                <a:srgbClr val="0C2F4F"/>
              </a:solidFill>
              <a:latin typeface="Jameel Noori Nastaleeq" pitchFamily="2" charset="-78"/>
              <a:cs typeface="Jameel Noori Nastaleeq" pitchFamily="2" charset="-78"/>
            </a:endParaRPr>
          </a:p>
        </p:txBody>
      </p:sp>
      <p:sp>
        <p:nvSpPr>
          <p:cNvPr id="5" name="TextBox 4"/>
          <p:cNvSpPr txBox="1"/>
          <p:nvPr/>
        </p:nvSpPr>
        <p:spPr>
          <a:xfrm>
            <a:off x="6479868" y="2342429"/>
            <a:ext cx="2154757" cy="584775"/>
          </a:xfrm>
          <a:prstGeom prst="rect">
            <a:avLst/>
          </a:prstGeom>
          <a:noFill/>
        </p:spPr>
        <p:txBody>
          <a:bodyPr wrap="none" rtlCol="0">
            <a:spAutoFit/>
          </a:bodyPr>
          <a:lstStyle/>
          <a:p>
            <a:pPr algn="r" rtl="1"/>
            <a:r>
              <a:rPr lang="ur-PK" sz="3200" dirty="0" smtClean="0">
                <a:solidFill>
                  <a:srgbClr val="0C2F4F"/>
                </a:solidFill>
                <a:latin typeface="Jameel Noori Nastaleeq" pitchFamily="2" charset="-78"/>
                <a:cs typeface="Jameel Noori Nastaleeq" pitchFamily="2" charset="-78"/>
              </a:rPr>
              <a:t>خصوصی مقام و مرتبہ</a:t>
            </a:r>
            <a:endParaRPr lang="en-US" sz="3200" dirty="0">
              <a:solidFill>
                <a:srgbClr val="0C2F4F"/>
              </a:solidFill>
              <a:latin typeface="Jameel Noori Nastaleeq" pitchFamily="2" charset="-78"/>
              <a:cs typeface="Jameel Noori Nastaleeq" pitchFamily="2" charset="-78"/>
            </a:endParaRPr>
          </a:p>
        </p:txBody>
      </p:sp>
      <p:sp>
        <p:nvSpPr>
          <p:cNvPr id="6" name="TextBox 5"/>
          <p:cNvSpPr txBox="1"/>
          <p:nvPr/>
        </p:nvSpPr>
        <p:spPr>
          <a:xfrm>
            <a:off x="3584266" y="2342429"/>
            <a:ext cx="2254143" cy="584775"/>
          </a:xfrm>
          <a:prstGeom prst="rect">
            <a:avLst/>
          </a:prstGeom>
          <a:noFill/>
        </p:spPr>
        <p:txBody>
          <a:bodyPr wrap="none" rtlCol="0">
            <a:spAutoFit/>
          </a:bodyPr>
          <a:lstStyle/>
          <a:p>
            <a:pPr algn="ctr" rtl="1"/>
            <a:r>
              <a:rPr lang="ur-PK" sz="3200" dirty="0" smtClean="0">
                <a:solidFill>
                  <a:srgbClr val="0C2F4F"/>
                </a:solidFill>
                <a:latin typeface="Jameel Noori Nastaleeq" pitchFamily="2" charset="-78"/>
                <a:cs typeface="Jameel Noori Nastaleeq" pitchFamily="2" charset="-78"/>
              </a:rPr>
              <a:t>سب سے بالا قدرجنت</a:t>
            </a:r>
          </a:p>
        </p:txBody>
      </p:sp>
      <p:sp>
        <p:nvSpPr>
          <p:cNvPr id="7" name="TextBox 6"/>
          <p:cNvSpPr txBox="1"/>
          <p:nvPr/>
        </p:nvSpPr>
        <p:spPr>
          <a:xfrm>
            <a:off x="464672" y="2112084"/>
            <a:ext cx="2305438" cy="1508105"/>
          </a:xfrm>
          <a:prstGeom prst="rect">
            <a:avLst/>
          </a:prstGeom>
          <a:noFill/>
        </p:spPr>
        <p:txBody>
          <a:bodyPr wrap="none" rtlCol="0">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اللہ سے جنت الفردوس </a:t>
            </a:r>
          </a:p>
          <a:p>
            <a:pPr algn="ctr" rtl="1">
              <a:lnSpc>
                <a:spcPct val="150000"/>
              </a:lnSpc>
            </a:pPr>
            <a:r>
              <a:rPr lang="ur-PK" sz="3200" dirty="0" smtClean="0">
                <a:solidFill>
                  <a:srgbClr val="0C2F4F"/>
                </a:solidFill>
                <a:latin typeface="Jameel Noori Nastaleeq" pitchFamily="2" charset="-78"/>
                <a:cs typeface="Jameel Noori Nastaleeq" pitchFamily="2" charset="-78"/>
              </a:rPr>
              <a:t>مانگنے کی تاکید</a:t>
            </a:r>
            <a:endParaRPr lang="en-US" sz="3200" dirty="0">
              <a:solidFill>
                <a:srgbClr val="0C2F4F"/>
              </a:solidFill>
              <a:latin typeface="Jameel Noori Nastaleeq" pitchFamily="2" charset="-78"/>
              <a:cs typeface="Jameel Noori Nastaleeq" pitchFamily="2" charset="-78"/>
            </a:endParaRPr>
          </a:p>
        </p:txBody>
      </p:sp>
      <p:cxnSp>
        <p:nvCxnSpPr>
          <p:cNvPr id="10" name="Straight Connector 9"/>
          <p:cNvCxnSpPr/>
          <p:nvPr/>
        </p:nvCxnSpPr>
        <p:spPr>
          <a:xfrm flipH="1">
            <a:off x="1727202" y="1862177"/>
            <a:ext cx="585216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579362" y="1862176"/>
            <a:ext cx="0" cy="4572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727202" y="1862176"/>
            <a:ext cx="0" cy="45720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711337" y="1610909"/>
            <a:ext cx="0" cy="73152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375411" y="41293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5" name="TextBox 4"/>
          <p:cNvSpPr txBox="1"/>
          <p:nvPr/>
        </p:nvSpPr>
        <p:spPr>
          <a:xfrm>
            <a:off x="7317473" y="424883"/>
            <a:ext cx="1701107"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108</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0" name="Rectangle 9"/>
          <p:cNvSpPr/>
          <p:nvPr/>
        </p:nvSpPr>
        <p:spPr>
          <a:xfrm>
            <a:off x="2232036" y="869623"/>
            <a:ext cx="4897495" cy="769441"/>
          </a:xfrm>
          <a:prstGeom prst="rect">
            <a:avLst/>
          </a:prstGeom>
        </p:spPr>
        <p:txBody>
          <a:bodyPr wrap="none">
            <a:spAutoFit/>
          </a:bodyPr>
          <a:lstStyle/>
          <a:p>
            <a:r>
              <a:rPr lang="ur-PK" sz="4400" dirty="0" smtClean="0">
                <a:solidFill>
                  <a:srgbClr val="002060"/>
                </a:solidFill>
                <a:latin typeface="Al_Mushaf" pitchFamily="2" charset="-78"/>
                <a:cs typeface="Al_Mushaf" pitchFamily="2" charset="-78"/>
              </a:rPr>
              <a:t>خٰلِدِیۡنَ فِیۡہَا لَا یَبۡغُوۡنَ عَنۡہَا حِوَلًا </a:t>
            </a:r>
            <a:endParaRPr lang="en-US" sz="4400" dirty="0">
              <a:solidFill>
                <a:srgbClr val="002060"/>
              </a:solidFill>
              <a:latin typeface="Al_Mushaf" pitchFamily="2" charset="-78"/>
              <a:cs typeface="Al_Mushaf" pitchFamily="2" charset="-78"/>
            </a:endParaRPr>
          </a:p>
        </p:txBody>
      </p:sp>
      <p:sp>
        <p:nvSpPr>
          <p:cNvPr id="11" name="Rectangle 10"/>
          <p:cNvSpPr/>
          <p:nvPr/>
        </p:nvSpPr>
        <p:spPr>
          <a:xfrm>
            <a:off x="1276066" y="1668414"/>
            <a:ext cx="6564572" cy="600164"/>
          </a:xfrm>
          <a:prstGeom prst="rect">
            <a:avLst/>
          </a:prstGeom>
        </p:spPr>
        <p:txBody>
          <a:bodyPr wrap="square">
            <a:spAutoFit/>
          </a:bodyPr>
          <a:lstStyle/>
          <a:p>
            <a:pPr algn="ctr" rtl="1">
              <a:lnSpc>
                <a:spcPct val="150000"/>
              </a:lnSpc>
            </a:pPr>
            <a:r>
              <a:rPr lang="ur-PK" sz="2400" dirty="0" smtClean="0">
                <a:solidFill>
                  <a:srgbClr val="002060"/>
                </a:solidFill>
                <a:latin typeface="Jameel Noori Nastaleeq" pitchFamily="2" charset="-78"/>
                <a:cs typeface="Jameel Noori Nastaleeq" pitchFamily="2" charset="-78"/>
              </a:rPr>
              <a:t>جن میں وہ ہمیشہ رہیں گے اور کبھی اُس جگہ سے نِکل کر کہیں جانے کو اُن کا جی نہ چاہے گا۔ </a:t>
            </a:r>
            <a:r>
              <a:rPr lang="ur-PK" sz="2400" b="1" baseline="30000" dirty="0" smtClean="0">
                <a:solidFill>
                  <a:srgbClr val="002060"/>
                </a:solidFill>
                <a:latin typeface="Jameel Noori Nastaleeq" pitchFamily="2" charset="-78"/>
                <a:cs typeface="Jameel Noori Nastaleeq" pitchFamily="2" charset="-78"/>
                <a:hlinkClick r:id="rId3"/>
              </a:rPr>
              <a:t>79</a:t>
            </a:r>
            <a:endParaRPr lang="en-US" sz="2400" dirty="0">
              <a:solidFill>
                <a:srgbClr val="002060"/>
              </a:solidFill>
              <a:latin typeface="Jameel Noori Nastaleeq" pitchFamily="2" charset="-78"/>
              <a:cs typeface="Jameel Noori Nastaleeq" pitchFamily="2" charset="-78"/>
            </a:endParaRPr>
          </a:p>
        </p:txBody>
      </p:sp>
      <p:sp>
        <p:nvSpPr>
          <p:cNvPr id="7" name="TextBox 6"/>
          <p:cNvSpPr txBox="1"/>
          <p:nvPr/>
        </p:nvSpPr>
        <p:spPr>
          <a:xfrm>
            <a:off x="1955217" y="3100438"/>
            <a:ext cx="5083443" cy="2308324"/>
          </a:xfrm>
          <a:prstGeom prst="rect">
            <a:avLst/>
          </a:prstGeom>
          <a:noFill/>
        </p:spPr>
        <p:txBody>
          <a:bodyPr wrap="none" rtlCol="0">
            <a:spAutoFit/>
          </a:bodyPr>
          <a:lstStyle/>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جنتی کبھی اکتائیں گے نہیں ۔</a:t>
            </a:r>
          </a:p>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جنت کی خوشیاں ابدی ہوں گی۔</a:t>
            </a:r>
          </a:p>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غم ،پریشانی کبھی جنت میں داخل نہیں ہو سکیں گے۔</a:t>
            </a:r>
          </a:p>
        </p:txBody>
      </p:sp>
      <p:cxnSp>
        <p:nvCxnSpPr>
          <p:cNvPr id="8" name="Straight Connector 7"/>
          <p:cNvCxnSpPr/>
          <p:nvPr/>
        </p:nvCxnSpPr>
        <p:spPr>
          <a:xfrm flipH="1">
            <a:off x="1617561" y="2441572"/>
            <a:ext cx="5852160" cy="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6" name="Rounded Rectangle 5"/>
          <p:cNvSpPr/>
          <p:nvPr/>
        </p:nvSpPr>
        <p:spPr>
          <a:xfrm>
            <a:off x="7375411" y="48117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7" name="TextBox 6"/>
          <p:cNvSpPr txBox="1"/>
          <p:nvPr/>
        </p:nvSpPr>
        <p:spPr>
          <a:xfrm>
            <a:off x="7250144" y="493123"/>
            <a:ext cx="1768433"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109</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9" name="Rectangle 8"/>
          <p:cNvSpPr/>
          <p:nvPr/>
        </p:nvSpPr>
        <p:spPr>
          <a:xfrm>
            <a:off x="1269242" y="894898"/>
            <a:ext cx="6591869" cy="2039020"/>
          </a:xfrm>
          <a:prstGeom prst="rect">
            <a:avLst/>
          </a:prstGeom>
        </p:spPr>
        <p:txBody>
          <a:bodyPr wrap="square">
            <a:spAutoFit/>
          </a:bodyPr>
          <a:lstStyle/>
          <a:p>
            <a:pPr algn="ctr" rtl="1">
              <a:lnSpc>
                <a:spcPct val="150000"/>
              </a:lnSpc>
            </a:pPr>
            <a:r>
              <a:rPr lang="ur-PK" sz="4400" dirty="0" smtClean="0">
                <a:solidFill>
                  <a:srgbClr val="002060"/>
                </a:solidFill>
                <a:latin typeface="Al_Mushaf" pitchFamily="2" charset="-78"/>
                <a:cs typeface="Al_Mushaf" pitchFamily="2" charset="-78"/>
              </a:rPr>
              <a:t> قُلۡ لَّوۡ کَانَ الۡبَحۡرُ مِدَادًا لِّکَلِمٰتِ رَبِّیۡ لَنَفِدَ الۡبَحۡرُ قَبۡلَ اَنۡ تَنۡفَدَ کَلِمٰتُ رَبِّیۡ وَ لَوۡ جِئۡنَا بِمِثۡلِہٖ مَدَدًا</a:t>
            </a:r>
            <a:endParaRPr lang="en-US" sz="4400" dirty="0">
              <a:solidFill>
                <a:srgbClr val="002060"/>
              </a:solidFill>
              <a:latin typeface="Al_Mushaf" pitchFamily="2" charset="-78"/>
              <a:cs typeface="Al_Mushaf" pitchFamily="2" charset="-78"/>
            </a:endParaRPr>
          </a:p>
        </p:txBody>
      </p:sp>
      <p:sp>
        <p:nvSpPr>
          <p:cNvPr id="10" name="Rectangle 9"/>
          <p:cNvSpPr/>
          <p:nvPr/>
        </p:nvSpPr>
        <p:spPr>
          <a:xfrm>
            <a:off x="1183943" y="3181643"/>
            <a:ext cx="6762466" cy="2246769"/>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اے محمدؐ ، کہو کہ اگر سمندر میرے ربّ کی باتیں </a:t>
            </a:r>
            <a:r>
              <a:rPr lang="ur-PK" sz="3200" b="1" baseline="30000" dirty="0" smtClean="0">
                <a:solidFill>
                  <a:srgbClr val="002060"/>
                </a:solidFill>
                <a:latin typeface="Jameel Noori Nastaleeq" pitchFamily="2" charset="-78"/>
                <a:cs typeface="Jameel Noori Nastaleeq" pitchFamily="2" charset="-78"/>
                <a:hlinkClick r:id="rId3"/>
              </a:rPr>
              <a:t>80</a:t>
            </a:r>
            <a:r>
              <a:rPr lang="ur-PK" sz="3200" dirty="0" smtClean="0">
                <a:solidFill>
                  <a:srgbClr val="002060"/>
                </a:solidFill>
                <a:latin typeface="Jameel Noori Nastaleeq" pitchFamily="2" charset="-78"/>
                <a:cs typeface="Jameel Noori Nastaleeq" pitchFamily="2" charset="-78"/>
              </a:rPr>
              <a:t> لکھنے کے لیے روشنائی بن جائے تو وہ ختم ہو جائے مگر میرے ربّ کی باتیں ختم نہ ہوں، بلکہ اگر اتنی ہی روشنائی ہم اور لے آئیں تو وہ بھی کفایت نہ کرے</a:t>
            </a:r>
            <a:endParaRPr lang="en-US" sz="32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2028816" y="944952"/>
            <a:ext cx="6673755" cy="646331"/>
          </a:xfrm>
          <a:prstGeom prst="rect">
            <a:avLst/>
          </a:prstGeom>
        </p:spPr>
        <p:txBody>
          <a:bodyPr wrap="square">
            <a:spAutoFit/>
          </a:bodyPr>
          <a:lstStyle/>
          <a:p>
            <a:r>
              <a:rPr lang="ur-PK" sz="3600" b="1" u="sng" dirty="0" smtClean="0">
                <a:solidFill>
                  <a:srgbClr val="002060"/>
                </a:solidFill>
                <a:latin typeface="Jameel Noori Nastaleeq" pitchFamily="2" charset="-78"/>
                <a:cs typeface="Jameel Noori Nastaleeq" pitchFamily="2" charset="-78"/>
              </a:rPr>
              <a:t>نبی ﷺ سے معجزات اور نشانیاں طلب کرنے والوں کو جواب </a:t>
            </a:r>
            <a:endParaRPr lang="en-US" sz="3600" b="1" u="sng" dirty="0">
              <a:solidFill>
                <a:srgbClr val="002060"/>
              </a:solidFill>
              <a:latin typeface="Jameel Noori Nastaleeq" pitchFamily="2" charset="-78"/>
              <a:cs typeface="Jameel Noori Nastaleeq" pitchFamily="2" charset="-78"/>
            </a:endParaRPr>
          </a:p>
        </p:txBody>
      </p:sp>
      <p:sp>
        <p:nvSpPr>
          <p:cNvPr id="4" name="Rectangle 3"/>
          <p:cNvSpPr/>
          <p:nvPr/>
        </p:nvSpPr>
        <p:spPr>
          <a:xfrm>
            <a:off x="548818" y="1948633"/>
            <a:ext cx="7697337" cy="1685077"/>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رب کی حکمتوں ، قدرتوں اور نشانیوں سے کائنات بھری پڑی ہے۔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انسان کا اپنا وجود اور کائنات کا ذرہ ذرہ رب کی نشانی ہے۔</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6429893" y="828680"/>
            <a:ext cx="2092239" cy="707886"/>
          </a:xfrm>
          <a:prstGeom prst="rect">
            <a:avLst/>
          </a:prstGeom>
        </p:spPr>
        <p:txBody>
          <a:bodyPr wrap="none">
            <a:spAutoFit/>
          </a:bodyPr>
          <a:lstStyle/>
          <a:p>
            <a:pPr algn="r" rtl="1"/>
            <a:r>
              <a:rPr lang="ur-PK" sz="4000" u="sng" dirty="0" smtClean="0">
                <a:solidFill>
                  <a:srgbClr val="002060"/>
                </a:solidFill>
                <a:latin typeface="Jameel Noori Nastaleeq" pitchFamily="2" charset="-78"/>
                <a:cs typeface="Jameel Noori Nastaleeq" pitchFamily="2" charset="-78"/>
              </a:rPr>
              <a:t>خوبصورت مثال</a:t>
            </a:r>
            <a:endParaRPr lang="en-US" sz="4000" u="sng" dirty="0">
              <a:solidFill>
                <a:srgbClr val="002060"/>
              </a:solidFill>
              <a:latin typeface="Jameel Noori Nastaleeq" pitchFamily="2" charset="-78"/>
              <a:cs typeface="Jameel Noori Nastaleeq" pitchFamily="2" charset="-78"/>
            </a:endParaRPr>
          </a:p>
        </p:txBody>
      </p:sp>
      <p:sp>
        <p:nvSpPr>
          <p:cNvPr id="4" name="Rectangle 3"/>
          <p:cNvSpPr/>
          <p:nvPr/>
        </p:nvSpPr>
        <p:spPr>
          <a:xfrm>
            <a:off x="1026993" y="1536566"/>
            <a:ext cx="7062717" cy="3416320"/>
          </a:xfrm>
          <a:prstGeom prst="rect">
            <a:avLst/>
          </a:prstGeom>
        </p:spPr>
        <p:txBody>
          <a:bodyPr wrap="square">
            <a:spAutoFit/>
          </a:bodyPr>
          <a:lstStyle/>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اگر سمندر کو سیاہی بنادیا جائے۔</a:t>
            </a:r>
          </a:p>
          <a:p>
            <a:pPr marL="571500" indent="-571500" algn="r" rtl="1">
              <a:lnSpc>
                <a:spcPct val="150000"/>
              </a:lnSpc>
              <a:buFont typeface="Arial" panose="020B0604020202020204" pitchFamily="34" charset="0"/>
              <a:buChar char="•"/>
            </a:pPr>
            <a:r>
              <a:rPr lang="ur-PK" sz="3600" dirty="0" smtClean="0">
                <a:solidFill>
                  <a:srgbClr val="0C2F4F"/>
                </a:solidFill>
                <a:latin typeface="Jameel Noori Nastaleeq" pitchFamily="2" charset="-78"/>
                <a:cs typeface="Jameel Noori Nastaleeq" pitchFamily="2" charset="-78"/>
              </a:rPr>
              <a:t>سیاہی میں ڈبو ڈبو کر لکھنا شروع کیا جائے تو سمندر ختم ہوجائے اور سمندر بھی ساتھ ملا دیے جائیں تو انکی سیاہی بھی اللہ تعالیٰ کی قدرتوں ، حکمتوں اور  معجزوں کو شمار کرنے سے عاجز ہے۔</a:t>
            </a:r>
            <a:endParaRPr lang="en-US" sz="36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TextBox 2"/>
          <p:cNvSpPr txBox="1"/>
          <p:nvPr/>
        </p:nvSpPr>
        <p:spPr>
          <a:xfrm>
            <a:off x="3886703" y="415424"/>
            <a:ext cx="4663456" cy="707886"/>
          </a:xfrm>
          <a:prstGeom prst="rect">
            <a:avLst/>
          </a:prstGeom>
          <a:noFill/>
        </p:spPr>
        <p:txBody>
          <a:bodyPr wrap="none" rtlCol="0">
            <a:spAutoFit/>
          </a:bodyPr>
          <a:lstStyle/>
          <a:p>
            <a:pPr algn="r" rtl="1"/>
            <a:r>
              <a:rPr lang="ur-PK" sz="4000" b="1" u="sng" dirty="0" smtClean="0">
                <a:solidFill>
                  <a:srgbClr val="002060"/>
                </a:solidFill>
                <a:latin typeface="Jameel Noori Nastaleeq" pitchFamily="2" charset="-78"/>
                <a:cs typeface="Jameel Noori Nastaleeq" pitchFamily="2" charset="-78"/>
              </a:rPr>
              <a:t>کیا ہم  اللہ کی نشانیوں پر غور کرتے ہیں؟</a:t>
            </a:r>
            <a:endParaRPr lang="en-US" sz="4000" b="1" u="sng" dirty="0">
              <a:solidFill>
                <a:srgbClr val="002060"/>
              </a:solidFill>
              <a:latin typeface="Jameel Noori Nastaleeq" pitchFamily="2" charset="-78"/>
              <a:cs typeface="Jameel Noori Nastaleeq" pitchFamily="2" charset="-78"/>
            </a:endParaRPr>
          </a:p>
        </p:txBody>
      </p:sp>
      <p:sp>
        <p:nvSpPr>
          <p:cNvPr id="4" name="TextBox 3"/>
          <p:cNvSpPr txBox="1"/>
          <p:nvPr/>
        </p:nvSpPr>
        <p:spPr>
          <a:xfrm>
            <a:off x="4888100" y="1697784"/>
            <a:ext cx="1952779" cy="3046988"/>
          </a:xfrm>
          <a:prstGeom prst="rect">
            <a:avLst/>
          </a:prstGeom>
          <a:noFill/>
        </p:spPr>
        <p:txBody>
          <a:bodyPr wrap="none" rtlCol="0">
            <a:spAutoFit/>
          </a:bodyPr>
          <a:lstStyle/>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قسم قسم کے جانور</a:t>
            </a:r>
          </a:p>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رنگا رنگ نباتات </a:t>
            </a:r>
          </a:p>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بدلتے موسم </a:t>
            </a:r>
          </a:p>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چشمے ، آبشاریں</a:t>
            </a:r>
          </a:p>
        </p:txBody>
      </p:sp>
      <p:sp>
        <p:nvSpPr>
          <p:cNvPr id="5" name="Rectangle 4"/>
          <p:cNvSpPr/>
          <p:nvPr/>
        </p:nvSpPr>
        <p:spPr>
          <a:xfrm>
            <a:off x="626342" y="1697784"/>
            <a:ext cx="3260361" cy="3046988"/>
          </a:xfrm>
          <a:prstGeom prst="rect">
            <a:avLst/>
          </a:prstGeom>
        </p:spPr>
        <p:txBody>
          <a:bodyPr wrap="square">
            <a:spAutoFit/>
          </a:bodyPr>
          <a:lstStyle/>
          <a:p>
            <a:pPr algn="r" rtl="1">
              <a:lnSpc>
                <a:spcPct val="150000"/>
              </a:lnSpc>
              <a:buFont typeface="Arial" pitchFamily="34" charset="0"/>
              <a:buChar char="•"/>
            </a:pPr>
            <a:r>
              <a:rPr lang="ur-PK" sz="3200" dirty="0" smtClean="0">
                <a:solidFill>
                  <a:srgbClr val="0C2F4F"/>
                </a:solidFill>
                <a:latin typeface="Jameel Noori Nastaleeq" pitchFamily="2" charset="-78"/>
                <a:cs typeface="Jameel Noori Nastaleeq" pitchFamily="2" charset="-78"/>
              </a:rPr>
              <a:t>فصلیں</a:t>
            </a:r>
            <a:endParaRPr lang="ur-PK" sz="3200" dirty="0">
              <a:solidFill>
                <a:srgbClr val="0C2F4F"/>
              </a:solidFill>
              <a:latin typeface="Jameel Noori Nastaleeq" pitchFamily="2" charset="-78"/>
              <a:cs typeface="Jameel Noori Nastaleeq" pitchFamily="2" charset="-78"/>
            </a:endParaRPr>
          </a:p>
          <a:p>
            <a:pPr algn="r" rtl="1">
              <a:lnSpc>
                <a:spcPct val="150000"/>
              </a:lnSpc>
              <a:buFont typeface="Arial" pitchFamily="34" charset="0"/>
              <a:buChar char="•"/>
            </a:pPr>
            <a:r>
              <a:rPr lang="ur-PK" sz="3200" dirty="0">
                <a:solidFill>
                  <a:srgbClr val="0C2F4F"/>
                </a:solidFill>
                <a:latin typeface="Jameel Noori Nastaleeq" pitchFamily="2" charset="-78"/>
                <a:cs typeface="Jameel Noori Nastaleeq" pitchFamily="2" charset="-78"/>
              </a:rPr>
              <a:t>پھول،پھل</a:t>
            </a:r>
          </a:p>
          <a:p>
            <a:pPr algn="r" rtl="1">
              <a:lnSpc>
                <a:spcPct val="150000"/>
              </a:lnSpc>
              <a:buFont typeface="Arial" pitchFamily="34" charset="0"/>
              <a:buChar char="•"/>
            </a:pPr>
            <a:r>
              <a:rPr lang="ur-PK" sz="3200" dirty="0">
                <a:solidFill>
                  <a:srgbClr val="0C2F4F"/>
                </a:solidFill>
                <a:latin typeface="Jameel Noori Nastaleeq" pitchFamily="2" charset="-78"/>
                <a:cs typeface="Jameel Noori Nastaleeq" pitchFamily="2" charset="-78"/>
              </a:rPr>
              <a:t>برستی بارش </a:t>
            </a:r>
          </a:p>
          <a:p>
            <a:pPr algn="r" rtl="1">
              <a:lnSpc>
                <a:spcPct val="150000"/>
              </a:lnSpc>
              <a:buFont typeface="Arial" pitchFamily="34" charset="0"/>
              <a:buChar char="•"/>
            </a:pPr>
            <a:r>
              <a:rPr lang="ur-PK" sz="3200" b="1" u="sng" dirty="0">
                <a:solidFill>
                  <a:srgbClr val="0C2F4F"/>
                </a:solidFill>
                <a:latin typeface="Jameel Noori Nastaleeq" pitchFamily="2" charset="-78"/>
                <a:cs typeface="Jameel Noori Nastaleeq" pitchFamily="2" charset="-78"/>
              </a:rPr>
              <a:t>اور ہماری اپنی تخلیق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652632" y="274029"/>
            <a:ext cx="6025487" cy="1685077"/>
          </a:xfrm>
          <a:prstGeom prst="rect">
            <a:avLst/>
          </a:prstGeom>
        </p:spPr>
        <p:txBody>
          <a:bodyPr wrap="square">
            <a:spAutoFit/>
          </a:bodyPr>
          <a:lstStyle/>
          <a:p>
            <a:pPr algn="r" rtl="1">
              <a:lnSpc>
                <a:spcPct val="150000"/>
              </a:lnSpc>
            </a:pPr>
            <a:r>
              <a:rPr lang="ur-PK" sz="3600" dirty="0" smtClean="0">
                <a:solidFill>
                  <a:srgbClr val="0C2F4F"/>
                </a:solidFill>
                <a:latin typeface="Jameel Noori Nastaleeq" pitchFamily="2" charset="-78"/>
                <a:cs typeface="Jameel Noori Nastaleeq" pitchFamily="2" charset="-78"/>
              </a:rPr>
              <a:t>جو حقیقتیں حواس اور عقل کے ذریعے نہیں جانی جاسکتیں انھیں صفات اور نشانیوں سے جانا جاتا ہے۔</a:t>
            </a:r>
            <a:endParaRPr lang="en-US" sz="3600" dirty="0">
              <a:solidFill>
                <a:srgbClr val="0C2F4F"/>
              </a:solidFill>
              <a:latin typeface="Jameel Noori Nastaleeq" pitchFamily="2" charset="-78"/>
              <a:cs typeface="Jameel Noori Nastaleeq" pitchFamily="2" charset="-78"/>
            </a:endParaRPr>
          </a:p>
        </p:txBody>
      </p:sp>
      <p:sp>
        <p:nvSpPr>
          <p:cNvPr id="4" name="Rectangle 3"/>
          <p:cNvSpPr/>
          <p:nvPr/>
        </p:nvSpPr>
        <p:spPr>
          <a:xfrm>
            <a:off x="7644054" y="610316"/>
            <a:ext cx="1085554" cy="707886"/>
          </a:xfrm>
          <a:prstGeom prst="rect">
            <a:avLst/>
          </a:prstGeom>
        </p:spPr>
        <p:txBody>
          <a:bodyPr wrap="none">
            <a:spAutoFit/>
          </a:bodyPr>
          <a:lstStyle/>
          <a:p>
            <a:r>
              <a:rPr lang="ur-PK" sz="4000" dirty="0" smtClean="0">
                <a:solidFill>
                  <a:srgbClr val="002060"/>
                </a:solidFill>
                <a:latin typeface="Jameel Noori Nastaleeq" pitchFamily="2" charset="-78"/>
                <a:cs typeface="Jameel Noori Nastaleeq" pitchFamily="2" charset="-78"/>
              </a:rPr>
              <a:t>اہم نکتہ </a:t>
            </a:r>
            <a:endParaRPr lang="en-US" sz="4000" dirty="0">
              <a:solidFill>
                <a:srgbClr val="002060"/>
              </a:solidFill>
              <a:latin typeface="Jameel Noori Nastaleeq" pitchFamily="2" charset="-78"/>
              <a:cs typeface="Jameel Noori Nastaleeq" pitchFamily="2" charset="-78"/>
            </a:endParaRPr>
          </a:p>
        </p:txBody>
      </p:sp>
      <p:cxnSp>
        <p:nvCxnSpPr>
          <p:cNvPr id="5" name="Straight Arrow Connector 4"/>
          <p:cNvCxnSpPr/>
          <p:nvPr/>
        </p:nvCxnSpPr>
        <p:spPr>
          <a:xfrm rot="10800000">
            <a:off x="6839794" y="1050450"/>
            <a:ext cx="791577" cy="6"/>
          </a:xfrm>
          <a:prstGeom prst="straightConnector1">
            <a:avLst/>
          </a:prstGeom>
          <a:ln>
            <a:solidFill>
              <a:srgbClr val="0C2F4F"/>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78612" y="2476881"/>
            <a:ext cx="7465324" cy="2308324"/>
          </a:xfrm>
          <a:prstGeom prst="rect">
            <a:avLst/>
          </a:prstGeom>
        </p:spPr>
        <p:txBody>
          <a:bodyPr wrap="square">
            <a:spAutoFit/>
          </a:bodyPr>
          <a:lstStyle/>
          <a:p>
            <a:pPr algn="ctr" rtl="1">
              <a:lnSpc>
                <a:spcPct val="150000"/>
              </a:lnSpc>
            </a:pPr>
            <a:r>
              <a:rPr lang="ur-PK" sz="3200" dirty="0" smtClean="0">
                <a:solidFill>
                  <a:srgbClr val="0C2F4F"/>
                </a:solidFill>
                <a:latin typeface="Jameel Noori Nastaleeq" pitchFamily="2" charset="-78"/>
                <a:cs typeface="Jameel Noori Nastaleeq" pitchFamily="2" charset="-78"/>
              </a:rPr>
              <a:t>جس طرح </a:t>
            </a:r>
            <a:r>
              <a:rPr lang="ur-PK" sz="3200" b="1" u="sng" dirty="0" smtClean="0">
                <a:solidFill>
                  <a:srgbClr val="0C2F4F"/>
                </a:solidFill>
                <a:latin typeface="Jameel Noori Nastaleeq" pitchFamily="2" charset="-78"/>
                <a:cs typeface="Jameel Noori Nastaleeq" pitchFamily="2" charset="-78"/>
              </a:rPr>
              <a:t>روح کا ادراک </a:t>
            </a:r>
            <a:r>
              <a:rPr lang="ur-PK" sz="3200" dirty="0" smtClean="0">
                <a:solidFill>
                  <a:srgbClr val="0C2F4F"/>
                </a:solidFill>
                <a:latin typeface="Jameel Noori Nastaleeq" pitchFamily="2" charset="-78"/>
                <a:cs typeface="Jameel Noori Nastaleeq" pitchFamily="2" charset="-78"/>
              </a:rPr>
              <a:t>سانس کی آمد و رفت اور جسم کی حرکت سے ہوتا ہے،</a:t>
            </a:r>
            <a:r>
              <a:rPr lang="ur-PK" sz="3200" b="1" u="sng" dirty="0" smtClean="0">
                <a:solidFill>
                  <a:srgbClr val="0C2F4F"/>
                </a:solidFill>
                <a:latin typeface="Jameel Noori Nastaleeq" pitchFamily="2" charset="-78"/>
                <a:cs typeface="Jameel Noori Nastaleeq" pitchFamily="2" charset="-78"/>
              </a:rPr>
              <a:t>عمارت کو دیکھ </a:t>
            </a:r>
            <a:r>
              <a:rPr lang="ur-PK" sz="3200" dirty="0" smtClean="0">
                <a:solidFill>
                  <a:srgbClr val="0C2F4F"/>
                </a:solidFill>
                <a:latin typeface="Jameel Noori Nastaleeq" pitchFamily="2" charset="-78"/>
                <a:cs typeface="Jameel Noori Nastaleeq" pitchFamily="2" charset="-78"/>
              </a:rPr>
              <a:t>کر معمار اور </a:t>
            </a:r>
            <a:r>
              <a:rPr lang="ur-PK" sz="3200" b="1" u="sng" dirty="0" smtClean="0">
                <a:solidFill>
                  <a:srgbClr val="0C2F4F"/>
                </a:solidFill>
                <a:latin typeface="Jameel Noori Nastaleeq" pitchFamily="2" charset="-78"/>
                <a:cs typeface="Jameel Noori Nastaleeq" pitchFamily="2" charset="-78"/>
              </a:rPr>
              <a:t>شعر کو پڑھ کر شاعر </a:t>
            </a:r>
            <a:r>
              <a:rPr lang="ur-PK" sz="3200" dirty="0" smtClean="0">
                <a:solidFill>
                  <a:srgbClr val="0C2F4F"/>
                </a:solidFill>
                <a:latin typeface="Jameel Noori Nastaleeq" pitchFamily="2" charset="-78"/>
                <a:cs typeface="Jameel Noori Nastaleeq" pitchFamily="2" charset="-78"/>
              </a:rPr>
              <a:t>کا یقین کرنا پڑتا ہےاسی طرح </a:t>
            </a:r>
            <a:r>
              <a:rPr lang="ur-PK" sz="3200" b="1" u="sng" dirty="0" smtClean="0">
                <a:solidFill>
                  <a:srgbClr val="0C2F4F"/>
                </a:solidFill>
                <a:latin typeface="Jameel Noori Nastaleeq" pitchFamily="2" charset="-78"/>
                <a:cs typeface="Jameel Noori Nastaleeq" pitchFamily="2" charset="-78"/>
              </a:rPr>
              <a:t>اللہ تعالیٰ کی صفات </a:t>
            </a:r>
            <a:r>
              <a:rPr lang="ur-PK" sz="3200" dirty="0" smtClean="0">
                <a:solidFill>
                  <a:srgbClr val="0C2F4F"/>
                </a:solidFill>
                <a:latin typeface="Jameel Noori Nastaleeq" pitchFamily="2" charset="-78"/>
                <a:cs typeface="Jameel Noori Nastaleeq" pitchFamily="2" charset="-78"/>
              </a:rPr>
              <a:t>کا ادراک ان نشانیوں سے ہوتا ہےجو ہر طرف پھیلی ہوئی ہیں۔</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375411" y="41293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3" name="TextBox 2"/>
          <p:cNvSpPr txBox="1"/>
          <p:nvPr/>
        </p:nvSpPr>
        <p:spPr>
          <a:xfrm>
            <a:off x="7238922" y="424883"/>
            <a:ext cx="1779654"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110</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11" name="Rectangle 10"/>
          <p:cNvSpPr/>
          <p:nvPr/>
        </p:nvSpPr>
        <p:spPr>
          <a:xfrm>
            <a:off x="-13648" y="1534319"/>
            <a:ext cx="9157648" cy="1107996"/>
          </a:xfrm>
          <a:prstGeom prst="rect">
            <a:avLst/>
          </a:prstGeom>
        </p:spPr>
        <p:txBody>
          <a:bodyPr wrap="square">
            <a:spAutoFit/>
          </a:bodyPr>
          <a:lstStyle/>
          <a:p>
            <a:pPr algn="ctr" rtl="1">
              <a:lnSpc>
                <a:spcPct val="150000"/>
              </a:lnSpc>
            </a:pPr>
            <a:r>
              <a:rPr lang="ur-PK" sz="4400" dirty="0" smtClean="0">
                <a:solidFill>
                  <a:srgbClr val="002060"/>
                </a:solidFill>
                <a:latin typeface="Al_Mushaf" pitchFamily="2" charset="-78"/>
                <a:cs typeface="Al_Mushaf" pitchFamily="2" charset="-78"/>
              </a:rPr>
              <a:t> قُلۡ اِنَّمَاۤ اَنَا بَشَرٌ مِّثۡلُکُمۡ یُوۡحٰۤی اِلَیَّ اَنَّمَاۤ اِلٰـہُکُمۡ اِلٰہٌ وَّاحِدٌ </a:t>
            </a:r>
            <a:r>
              <a:rPr lang="ur-PK" sz="4400" dirty="0" smtClean="0">
                <a:solidFill>
                  <a:srgbClr val="002060"/>
                </a:solidFill>
                <a:latin typeface="Al_Mushaf" pitchFamily="2" charset="-78"/>
                <a:cs typeface="Al_Mushaf" pitchFamily="2" charset="-78"/>
              </a:rPr>
              <a:t>ا</a:t>
            </a:r>
            <a:r>
              <a:rPr lang="ur-PK" sz="4400" dirty="0" smtClean="0">
                <a:solidFill>
                  <a:srgbClr val="002060"/>
                </a:solidFill>
                <a:latin typeface="Al_Mushaf" pitchFamily="2" charset="-78"/>
                <a:cs typeface="Al_Mushaf" pitchFamily="2" charset="-78"/>
              </a:rPr>
              <a:t> </a:t>
            </a:r>
            <a:endParaRPr lang="en-US" sz="4400" dirty="0">
              <a:solidFill>
                <a:srgbClr val="002060"/>
              </a:solidFill>
              <a:latin typeface="Al_Mushaf" pitchFamily="2" charset="-78"/>
              <a:cs typeface="Al_Mushaf" pitchFamily="2" charset="-78"/>
            </a:endParaRPr>
          </a:p>
        </p:txBody>
      </p:sp>
      <p:sp>
        <p:nvSpPr>
          <p:cNvPr id="12" name="Rectangle 11"/>
          <p:cNvSpPr/>
          <p:nvPr/>
        </p:nvSpPr>
        <p:spPr>
          <a:xfrm>
            <a:off x="1241946" y="2935996"/>
            <a:ext cx="7124132" cy="1508105"/>
          </a:xfrm>
          <a:prstGeom prst="rect">
            <a:avLst/>
          </a:prstGeom>
        </p:spPr>
        <p:txBody>
          <a:bodyPr wrap="square">
            <a:spAutoFit/>
          </a:bodyPr>
          <a:lstStyle/>
          <a:p>
            <a:pPr algn="ctr" rtl="1">
              <a:lnSpc>
                <a:spcPct val="150000"/>
              </a:lnSpc>
            </a:pPr>
            <a:r>
              <a:rPr lang="ur-PK" sz="3200" dirty="0" smtClean="0">
                <a:solidFill>
                  <a:srgbClr val="002060"/>
                </a:solidFill>
                <a:latin typeface="Jameel Noori Nastaleeq" pitchFamily="2" charset="-78"/>
                <a:cs typeface="Jameel Noori Nastaleeq" pitchFamily="2" charset="-78"/>
              </a:rPr>
              <a:t>اے محمدؐ ، کہو کہ میں تو ایک انسان ہوں تم ہی جیسا، میرے طرف وحی کی جاتی ہے کہ تمہارا خدا بس ایک ہی خدا ہے</a:t>
            </a:r>
            <a:endParaRPr lang="en-US" sz="3200" dirty="0">
              <a:solidFill>
                <a:srgbClr val="002060"/>
              </a:solidFill>
              <a:latin typeface="Jameel Noori Nastaleeq" pitchFamily="2" charset="-78"/>
              <a:cs typeface="Jameel Noori Nastaleeq" pitchFamily="2"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13648" y="916350"/>
            <a:ext cx="8268194" cy="3785652"/>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میں تمہارے جیسا بشر ہوں ۔</a:t>
            </a:r>
          </a:p>
          <a:p>
            <a:pPr lvl="2" algn="r" rtl="1">
              <a:lnSpc>
                <a:spcPct val="150000"/>
              </a:lnSpc>
            </a:pPr>
            <a:r>
              <a:rPr lang="ur-PK" sz="3200" dirty="0" smtClean="0">
                <a:solidFill>
                  <a:srgbClr val="0C2F4F"/>
                </a:solidFill>
                <a:latin typeface="Jameel Noori Nastaleeq" pitchFamily="2" charset="-78"/>
                <a:cs typeface="Jameel Noori Nastaleeq" pitchFamily="2" charset="-78"/>
              </a:rPr>
              <a:t>"نبی ﷺ کی ذات میں غلو کرنے والوں کے لیے قرآن کی آیت سے دلیل" </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میرا اختصاص یہ ہے کہ مجھ پر وحی آتی ہے۔</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معجزات اور نشانیاں میری قدرت میں نہیں اللہ تعالیٰ کی قدرت میں ہیں۔</a:t>
            </a:r>
          </a:p>
          <a:p>
            <a:pPr marL="457200" indent="-457200" algn="r" rtl="1">
              <a:lnSpc>
                <a:spcPct val="150000"/>
              </a:lnSpc>
              <a:buFont typeface="Arial" panose="020B0604020202020204" pitchFamily="34" charset="0"/>
              <a:buChar char="•"/>
            </a:pPr>
            <a:r>
              <a:rPr lang="ur-PK" sz="3200" dirty="0" smtClean="0">
                <a:solidFill>
                  <a:srgbClr val="0C2F4F"/>
                </a:solidFill>
                <a:latin typeface="Jameel Noori Nastaleeq" pitchFamily="2" charset="-78"/>
                <a:cs typeface="Jameel Noori Nastaleeq" pitchFamily="2" charset="-78"/>
              </a:rPr>
              <a:t> میں وہی سناتا ہوں جو مجھ پر وحی کی جاتی ہے۔</a:t>
            </a:r>
            <a:endParaRPr lang="en-US" sz="3200" dirty="0">
              <a:solidFill>
                <a:srgbClr val="0C2F4F"/>
              </a:solidFill>
              <a:latin typeface="Jameel Noori Nastaleeq" pitchFamily="2" charset="-78"/>
              <a:cs typeface="Jameel Noori Nastaleeq" pitchFamily="2"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ounded Rectangle 2"/>
          <p:cNvSpPr/>
          <p:nvPr/>
        </p:nvSpPr>
        <p:spPr>
          <a:xfrm>
            <a:off x="7375411" y="412932"/>
            <a:ext cx="2191666" cy="612768"/>
          </a:xfrm>
          <a:prstGeom prst="roundRect">
            <a:avLst>
              <a:gd name="adj" fmla="val 2193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00" dirty="0">
              <a:solidFill>
                <a:schemeClr val="bg1"/>
              </a:solidFill>
            </a:endParaRPr>
          </a:p>
        </p:txBody>
      </p:sp>
      <p:sp>
        <p:nvSpPr>
          <p:cNvPr id="4" name="TextBox 3"/>
          <p:cNvSpPr txBox="1"/>
          <p:nvPr/>
        </p:nvSpPr>
        <p:spPr>
          <a:xfrm>
            <a:off x="7238922" y="424883"/>
            <a:ext cx="1779654" cy="584775"/>
          </a:xfrm>
          <a:prstGeom prst="rect">
            <a:avLst/>
          </a:prstGeom>
          <a:noFill/>
        </p:spPr>
        <p:txBody>
          <a:bodyPr wrap="none" rtlCol="0">
            <a:spAutoFit/>
          </a:bodyPr>
          <a:lstStyle/>
          <a:p>
            <a:pPr algn="r" rtl="1"/>
            <a:r>
              <a:rPr lang="ur-PK" sz="3200" b="1" dirty="0" smtClean="0">
                <a:solidFill>
                  <a:schemeClr val="bg1"/>
                </a:solidFill>
                <a:latin typeface="Jameel Noori Nastaleeq" panose="02000503000000020004" pitchFamily="2" charset="-78"/>
                <a:cs typeface="Jameel Noori Nastaleeq" panose="02000503000000020004" pitchFamily="2" charset="-78"/>
              </a:rPr>
              <a:t>آیت</a:t>
            </a:r>
            <a:r>
              <a:rPr lang="en-US" sz="3200" b="1" dirty="0" smtClean="0">
                <a:solidFill>
                  <a:schemeClr val="bg1"/>
                </a:solidFill>
                <a:latin typeface="Jameel Noori Nastaleeq" panose="02000503000000020004" pitchFamily="2" charset="-78"/>
                <a:cs typeface="Jameel Noori Nastaleeq" panose="02000503000000020004" pitchFamily="2" charset="-78"/>
              </a:rPr>
              <a:t> </a:t>
            </a:r>
            <a:r>
              <a:rPr lang="ur-PK" sz="3200" b="1" dirty="0" smtClean="0">
                <a:solidFill>
                  <a:schemeClr val="bg1"/>
                </a:solidFill>
                <a:latin typeface="Jameel Noori Nastaleeq" panose="02000503000000020004" pitchFamily="2" charset="-78"/>
                <a:cs typeface="Jameel Noori Nastaleeq" panose="02000503000000020004" pitchFamily="2" charset="-78"/>
              </a:rPr>
              <a:t>نمبر</a:t>
            </a:r>
            <a:r>
              <a:rPr lang="en-US" sz="3200" b="1" dirty="0" smtClean="0">
                <a:solidFill>
                  <a:schemeClr val="bg1"/>
                </a:solidFill>
                <a:latin typeface="Jameel Noori Nastaleeq" panose="02000503000000020004" pitchFamily="2" charset="-78"/>
                <a:cs typeface="Jameel Noori Nastaleeq" panose="02000503000000020004" pitchFamily="2" charset="-78"/>
              </a:rPr>
              <a:t>110</a:t>
            </a:r>
            <a:r>
              <a:rPr lang="ur-PK" sz="3200" b="1" dirty="0" smtClean="0">
                <a:solidFill>
                  <a:schemeClr val="bg1"/>
                </a:solidFill>
                <a:latin typeface="Jameel Noori Nastaleeq" panose="02000503000000020004" pitchFamily="2" charset="-78"/>
                <a:cs typeface="Jameel Noori Nastaleeq" panose="02000503000000020004" pitchFamily="2" charset="-78"/>
              </a:rPr>
              <a:t> </a:t>
            </a:r>
            <a:endParaRPr lang="en-US" sz="3200" b="1" dirty="0">
              <a:solidFill>
                <a:schemeClr val="bg1"/>
              </a:solidFill>
              <a:latin typeface="Jameel Noori Nastaleeq" panose="02000503000000020004" pitchFamily="2" charset="-78"/>
              <a:cs typeface="Jameel Noori Nastaleeq" panose="02000503000000020004" pitchFamily="2" charset="-78"/>
            </a:endParaRPr>
          </a:p>
        </p:txBody>
      </p:sp>
      <p:sp>
        <p:nvSpPr>
          <p:cNvPr id="7" name="Rectangle 6"/>
          <p:cNvSpPr/>
          <p:nvPr/>
        </p:nvSpPr>
        <p:spPr>
          <a:xfrm>
            <a:off x="837448" y="1273189"/>
            <a:ext cx="7441808" cy="2246769"/>
          </a:xfrm>
          <a:prstGeom prst="rect">
            <a:avLst/>
          </a:prstGeom>
        </p:spPr>
        <p:txBody>
          <a:bodyPr wrap="square">
            <a:spAutoFit/>
          </a:bodyPr>
          <a:lstStyle/>
          <a:p>
            <a:pPr algn="ctr" rtl="1">
              <a:lnSpc>
                <a:spcPct val="150000"/>
              </a:lnSpc>
            </a:pPr>
            <a:r>
              <a:rPr lang="ur-PK" sz="3200" dirty="0">
                <a:solidFill>
                  <a:srgbClr val="0C2F4F"/>
                </a:solidFill>
                <a:latin typeface="noorehira" panose="02000000000000000000" pitchFamily="2" charset="-78"/>
                <a:cs typeface="noorehira" panose="02000000000000000000" pitchFamily="2" charset="-78"/>
              </a:rPr>
              <a:t>قُلۡ اِنَّمَاۤ اَنَا بَشَرٌ مِّثۡلُکُمۡ یُوۡحٰۤی اِلَیَّ اَنَّمَاۤ اِلٰـہُکُمۡ اِلٰہٌ وَّاحِدٌ ۚ فَمَنۡ کَانَ یَرۡجُوۡا لِقَآءَ رَبِّہٖ فَلۡیَعۡمَلۡ عَمَلًا صَالِحًا وَّ لَا یُشۡرِکۡ بِعِبَادَۃِ رَبِّہٖۤ اَحَدًا ﴿۱۱۰﴾٪</a:t>
            </a:r>
            <a:endParaRPr lang="en-US" sz="3200" dirty="0">
              <a:solidFill>
                <a:srgbClr val="0C2F4F"/>
              </a:solidFill>
            </a:endParaRPr>
          </a:p>
        </p:txBody>
      </p:sp>
      <p:sp>
        <p:nvSpPr>
          <p:cNvPr id="8" name="Rectangle 7"/>
          <p:cNvSpPr/>
          <p:nvPr/>
        </p:nvSpPr>
        <p:spPr>
          <a:xfrm>
            <a:off x="1334805" y="3751406"/>
            <a:ext cx="6351563" cy="1815882"/>
          </a:xfrm>
          <a:prstGeom prst="rect">
            <a:avLst/>
          </a:prstGeom>
        </p:spPr>
        <p:txBody>
          <a:bodyPr wrap="square">
            <a:spAutoFit/>
          </a:bodyPr>
          <a:lstStyle/>
          <a:p>
            <a:pPr algn="ctr"/>
            <a:r>
              <a:rPr lang="ur-PK" sz="2800" dirty="0">
                <a:solidFill>
                  <a:srgbClr val="0C2F4F"/>
                </a:solidFill>
                <a:latin typeface="Jameel Noori Nastaleeq" panose="02000503000000000004" pitchFamily="2" charset="-78"/>
                <a:cs typeface="Jameel Noori Nastaleeq" panose="02000503000000000004" pitchFamily="2" charset="-78"/>
              </a:rPr>
              <a:t>اے محمدؐ ، کہو کہ میں تو ایک انسان ہوں تم ہی جیسا، میرے طرف وحی کی جاتی ہے کہ تمہارا خدا بس ایک ہی خدا ہے، پس جو کوئی اپنے ربّ کی ملاقات کا اُمیدوار ہواسے چاہیے کہ نیک عمل کرے اور بندگی میں اپنے ربّ کے ساتھ کسی اور کو شریک نہ کرے۔</a:t>
            </a:r>
            <a:endParaRPr lang="en-US" sz="2800" dirty="0">
              <a:solidFill>
                <a:srgbClr val="0C2F4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3000" b="36334"/>
          <a:stretch/>
        </p:blipFill>
        <p:spPr>
          <a:xfrm>
            <a:off x="-13648" y="5676138"/>
            <a:ext cx="9144000" cy="1248156"/>
          </a:xfrm>
          <a:prstGeom prst="rect">
            <a:avLst/>
          </a:prstGeom>
        </p:spPr>
      </p:pic>
      <p:sp>
        <p:nvSpPr>
          <p:cNvPr id="3" name="Rectangle 2"/>
          <p:cNvSpPr/>
          <p:nvPr/>
        </p:nvSpPr>
        <p:spPr>
          <a:xfrm>
            <a:off x="252483" y="334713"/>
            <a:ext cx="8611737" cy="2062103"/>
          </a:xfrm>
          <a:prstGeom prst="rect">
            <a:avLst/>
          </a:prstGeom>
        </p:spPr>
        <p:txBody>
          <a:bodyPr wrap="square">
            <a:spAutoFit/>
          </a:bodyPr>
          <a:lstStyle/>
          <a:p>
            <a:pPr algn="r" rtl="1">
              <a:lnSpc>
                <a:spcPct val="200000"/>
              </a:lnSpc>
            </a:pPr>
            <a:r>
              <a:rPr lang="ur-PK" sz="3200" u="sng" dirty="0" smtClean="0">
                <a:solidFill>
                  <a:srgbClr val="002060"/>
                </a:solidFill>
                <a:latin typeface="Jameel Noori Nastaleeq" pitchFamily="2" charset="-78"/>
                <a:cs typeface="Jameel Noori Nastaleeq" pitchFamily="2" charset="-78"/>
              </a:rPr>
              <a:t>پوری سورة کا اصل پیغام                                           </a:t>
            </a:r>
            <a:r>
              <a:rPr lang="ur-PK" sz="3200" dirty="0" smtClean="0">
                <a:solidFill>
                  <a:srgbClr val="002060"/>
                </a:solidFill>
                <a:latin typeface="Jameel Noori Nastaleeq" pitchFamily="2" charset="-78"/>
                <a:cs typeface="Jameel Noori Nastaleeq" pitchFamily="2" charset="-78"/>
              </a:rPr>
              <a:t>	</a:t>
            </a:r>
            <a:r>
              <a:rPr lang="ur-PK" sz="3200" u="sng" dirty="0" smtClean="0">
                <a:solidFill>
                  <a:srgbClr val="002060"/>
                </a:solidFill>
                <a:latin typeface="Jameel Noori Nastaleeq" pitchFamily="2" charset="-78"/>
                <a:cs typeface="Jameel Noori Nastaleeq" pitchFamily="2" charset="-78"/>
              </a:rPr>
              <a:t>ہمارے عمل کے  لیے</a:t>
            </a:r>
            <a:r>
              <a:rPr lang="ur-PK" sz="3200" dirty="0" smtClean="0">
                <a:solidFill>
                  <a:srgbClr val="002060"/>
                </a:solidFill>
                <a:latin typeface="Jameel Noori Nastaleeq" pitchFamily="2" charset="-78"/>
                <a:cs typeface="Jameel Noori Nastaleeq" pitchFamily="2" charset="-78"/>
              </a:rPr>
              <a:t>	</a:t>
            </a:r>
            <a:r>
              <a:rPr lang="ur-PK" sz="3200" u="sng" dirty="0" smtClean="0">
                <a:solidFill>
                  <a:srgbClr val="002060"/>
                </a:solidFill>
                <a:latin typeface="Jameel Noori Nastaleeq" pitchFamily="2" charset="-78"/>
                <a:cs typeface="Jameel Noori Nastaleeq" pitchFamily="2" charset="-78"/>
              </a:rPr>
              <a:t>زندگی کا رخ بدلنے کے لیے</a:t>
            </a:r>
          </a:p>
          <a:p>
            <a:pPr algn="ctr" rtl="1">
              <a:lnSpc>
                <a:spcPct val="200000"/>
              </a:lnSpc>
            </a:pPr>
            <a:r>
              <a:rPr lang="ur-PK" sz="3200" dirty="0" smtClean="0">
                <a:solidFill>
                  <a:srgbClr val="C00000"/>
                </a:solidFill>
                <a:latin typeface="Jameel Noori Nastaleeq" pitchFamily="2" charset="-78"/>
                <a:cs typeface="Jameel Noori Nastaleeq" pitchFamily="2" charset="-78"/>
              </a:rPr>
              <a:t>جو رب سے ملاقات کا یقین رکھتا ہے وہ آخرت کی تیاری کرے </a:t>
            </a:r>
            <a:endParaRPr lang="en-US" sz="3200" dirty="0">
              <a:solidFill>
                <a:srgbClr val="C00000"/>
              </a:solidFill>
              <a:latin typeface="Jameel Noori Nastaleeq" pitchFamily="2" charset="-78"/>
              <a:cs typeface="Jameel Noori Nastaleeq" pitchFamily="2" charset="-78"/>
            </a:endParaRPr>
          </a:p>
        </p:txBody>
      </p:sp>
      <p:sp>
        <p:nvSpPr>
          <p:cNvPr id="4" name="Rectangle 3"/>
          <p:cNvSpPr/>
          <p:nvPr/>
        </p:nvSpPr>
        <p:spPr>
          <a:xfrm>
            <a:off x="7205786" y="2539759"/>
            <a:ext cx="1047082" cy="830997"/>
          </a:xfrm>
          <a:prstGeom prst="rect">
            <a:avLst/>
          </a:prstGeom>
        </p:spPr>
        <p:txBody>
          <a:bodyPr wrap="none">
            <a:spAutoFit/>
          </a:bodyPr>
          <a:lstStyle/>
          <a:p>
            <a:pPr algn="r" rtl="1"/>
            <a:r>
              <a:rPr lang="ur-PK" sz="4800" u="sng" dirty="0" smtClean="0">
                <a:solidFill>
                  <a:srgbClr val="0C2F4F"/>
                </a:solidFill>
                <a:latin typeface="Jameel Noori Nastaleeq" pitchFamily="2" charset="-78"/>
                <a:cs typeface="Jameel Noori Nastaleeq" pitchFamily="2" charset="-78"/>
              </a:rPr>
              <a:t>کیسے ؟ </a:t>
            </a:r>
            <a:endParaRPr lang="en-US" sz="4800" u="sng" dirty="0">
              <a:solidFill>
                <a:srgbClr val="0C2F4F"/>
              </a:solidFill>
              <a:latin typeface="Jameel Noori Nastaleeq" pitchFamily="2" charset="-78"/>
              <a:cs typeface="Jameel Noori Nastaleeq" pitchFamily="2" charset="-78"/>
            </a:endParaRPr>
          </a:p>
        </p:txBody>
      </p:sp>
      <p:sp>
        <p:nvSpPr>
          <p:cNvPr id="6" name="Rectangle 5"/>
          <p:cNvSpPr/>
          <p:nvPr/>
        </p:nvSpPr>
        <p:spPr>
          <a:xfrm>
            <a:off x="1334340" y="3370756"/>
            <a:ext cx="5424985" cy="2246769"/>
          </a:xfrm>
          <a:prstGeom prst="rect">
            <a:avLst/>
          </a:prstGeom>
        </p:spPr>
        <p:txBody>
          <a:bodyPr wrap="square">
            <a:spAutoFit/>
          </a:bodyPr>
          <a:lstStyle/>
          <a:p>
            <a:pPr algn="r" rtl="1">
              <a:lnSpc>
                <a:spcPct val="150000"/>
              </a:lnSpc>
            </a:pPr>
            <a:r>
              <a:rPr lang="ur-PK" sz="3200" dirty="0">
                <a:solidFill>
                  <a:srgbClr val="0C2F4F"/>
                </a:solidFill>
                <a:latin typeface="Jameel Noori Nastaleeq" pitchFamily="2" charset="-78"/>
                <a:cs typeface="Jameel Noori Nastaleeq" pitchFamily="2" charset="-78"/>
              </a:rPr>
              <a:t>نیک عمل کرے</a:t>
            </a:r>
            <a:endParaRPr lang="en-US" sz="3200" dirty="0">
              <a:solidFill>
                <a:srgbClr val="0C2F4F"/>
              </a:solidFill>
              <a:latin typeface="Jameel Noori Nastaleeq" pitchFamily="2" charset="-78"/>
              <a:cs typeface="Jameel Noori Nastaleeq" pitchFamily="2" charset="-78"/>
            </a:endParaRPr>
          </a:p>
          <a:p>
            <a:pPr algn="r" rtl="1">
              <a:lnSpc>
                <a:spcPct val="150000"/>
              </a:lnSpc>
            </a:pPr>
            <a:r>
              <a:rPr lang="ur-PK" sz="3200" dirty="0" smtClean="0">
                <a:solidFill>
                  <a:srgbClr val="0C2F4F"/>
                </a:solidFill>
                <a:latin typeface="Jameel Noori Nastaleeq" pitchFamily="2" charset="-78"/>
                <a:cs typeface="Jameel Noori Nastaleeq" pitchFamily="2" charset="-78"/>
              </a:rPr>
              <a:t>اپنی پوری زندگی شریعت کے احکامات کے مطابق گزارے</a:t>
            </a:r>
          </a:p>
          <a:p>
            <a:pPr algn="r" rtl="1">
              <a:lnSpc>
                <a:spcPct val="150000"/>
              </a:lnSpc>
            </a:pPr>
            <a:r>
              <a:rPr lang="ur-PK" sz="3200" dirty="0" smtClean="0">
                <a:solidFill>
                  <a:srgbClr val="0C2F4F"/>
                </a:solidFill>
                <a:latin typeface="Jameel Noori Nastaleeq" pitchFamily="2" charset="-78"/>
                <a:cs typeface="Jameel Noori Nastaleeq" pitchFamily="2" charset="-78"/>
              </a:rPr>
              <a:t>اپنے رب کے ساتھ کسی کو شریک نہ ٹھہرائے</a:t>
            </a:r>
            <a:endParaRPr lang="en-US" sz="3200" dirty="0">
              <a:solidFill>
                <a:srgbClr val="0C2F4F"/>
              </a:solidFill>
              <a:latin typeface="Jameel Noori Nastaleeq" pitchFamily="2" charset="-78"/>
              <a:cs typeface="Jameel Noori Nastaleeq" pitchFamily="2" charset="-78"/>
            </a:endParaRPr>
          </a:p>
        </p:txBody>
      </p:sp>
      <p:cxnSp>
        <p:nvCxnSpPr>
          <p:cNvPr id="8" name="Straight Connector 7"/>
          <p:cNvCxnSpPr/>
          <p:nvPr/>
        </p:nvCxnSpPr>
        <p:spPr>
          <a:xfrm>
            <a:off x="7509753" y="3297677"/>
            <a:ext cx="0" cy="476655"/>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632970" y="3297677"/>
            <a:ext cx="0" cy="128016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737433" y="3297677"/>
            <a:ext cx="0" cy="2011680"/>
          </a:xfrm>
          <a:prstGeom prst="line">
            <a:avLst/>
          </a:prstGeom>
          <a:ln>
            <a:solidFill>
              <a:srgbClr val="0C2F4F"/>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6955277" y="3774332"/>
            <a:ext cx="554476"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901450" y="4577837"/>
            <a:ext cx="731520"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858000" y="5309357"/>
            <a:ext cx="879433" cy="0"/>
          </a:xfrm>
          <a:prstGeom prst="straightConnector1">
            <a:avLst/>
          </a:prstGeom>
          <a:ln>
            <a:solidFill>
              <a:srgbClr val="0C2F4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2805</TotalTime>
  <Words>1451</Words>
  <Application>Microsoft Office PowerPoint</Application>
  <PresentationFormat>On-screen Show (4:3)</PresentationFormat>
  <Paragraphs>183</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_PDMS_Bukhari</vt:lpstr>
      <vt:lpstr>Al_Mushaf</vt:lpstr>
      <vt:lpstr>Arial</vt:lpstr>
      <vt:lpstr>Calibri</vt:lpstr>
      <vt:lpstr>Calibri Light</vt:lpstr>
      <vt:lpstr>Jameel Noori Nastaleeq</vt:lpstr>
      <vt:lpstr>noorehira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zia</dc:creator>
  <cp:lastModifiedBy>DELL</cp:lastModifiedBy>
  <cp:revision>274</cp:revision>
  <dcterms:created xsi:type="dcterms:W3CDTF">2021-09-29T07:22:50Z</dcterms:created>
  <dcterms:modified xsi:type="dcterms:W3CDTF">2021-11-10T14:14:05Z</dcterms:modified>
</cp:coreProperties>
</file>