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95" r:id="rId3"/>
    <p:sldId id="346" r:id="rId4"/>
    <p:sldId id="347" r:id="rId5"/>
    <p:sldId id="364" r:id="rId6"/>
    <p:sldId id="297" r:id="rId7"/>
    <p:sldId id="348" r:id="rId8"/>
    <p:sldId id="300" r:id="rId9"/>
    <p:sldId id="301" r:id="rId10"/>
    <p:sldId id="351" r:id="rId11"/>
    <p:sldId id="350" r:id="rId12"/>
    <p:sldId id="354" r:id="rId13"/>
    <p:sldId id="353" r:id="rId14"/>
    <p:sldId id="352" r:id="rId15"/>
    <p:sldId id="355" r:id="rId16"/>
    <p:sldId id="356" r:id="rId17"/>
    <p:sldId id="357" r:id="rId18"/>
    <p:sldId id="358" r:id="rId19"/>
    <p:sldId id="359" r:id="rId20"/>
    <p:sldId id="360" r:id="rId21"/>
    <p:sldId id="361" r:id="rId22"/>
    <p:sldId id="362" r:id="rId23"/>
    <p:sldId id="302" r:id="rId24"/>
    <p:sldId id="303" r:id="rId25"/>
    <p:sldId id="304" r:id="rId26"/>
    <p:sldId id="305" r:id="rId27"/>
    <p:sldId id="306" r:id="rId28"/>
    <p:sldId id="307" r:id="rId29"/>
    <p:sldId id="308" r:id="rId30"/>
    <p:sldId id="373" r:id="rId31"/>
    <p:sldId id="383" r:id="rId32"/>
    <p:sldId id="374" r:id="rId33"/>
    <p:sldId id="375" r:id="rId34"/>
    <p:sldId id="376" r:id="rId35"/>
    <p:sldId id="377" r:id="rId36"/>
    <p:sldId id="378" r:id="rId37"/>
    <p:sldId id="379" r:id="rId38"/>
    <p:sldId id="380" r:id="rId39"/>
    <p:sldId id="381" r:id="rId40"/>
    <p:sldId id="384" r:id="rId41"/>
    <p:sldId id="391" r:id="rId42"/>
    <p:sldId id="386" r:id="rId43"/>
    <p:sldId id="387" r:id="rId44"/>
    <p:sldId id="388" r:id="rId45"/>
    <p:sldId id="389" r:id="rId46"/>
    <p:sldId id="39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9096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9591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33482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49374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300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3536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15944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963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4156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3693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29/03/1443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11803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4E45DA-74BD-4E99-B864-2A440A13FEBD}" type="datetimeFigureOut">
              <a:rPr lang="ur-PK" smtClean="0"/>
              <a:pPr/>
              <a:t>29/03/1443</a:t>
            </a:fld>
            <a:endParaRPr lang="ur-P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r-P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2028125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tafheemonline.com/tafseer.asp?s=018&amp;h=61"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tafheemonline.com/tafseer.asp?s=018&amp;h=63"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tafheemonline.com/tafseer.asp?s=018&amp;h=64"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tafheemonline.com/tafseer.asp?s=018&amp;h=67"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tafheemonline.com/tafseer.asp?s=018&amp;h=69"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tafheemonline.com/tafseer.asp?s=018&amp;h=71"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pic>
        <p:nvPicPr>
          <p:cNvPr id="11" name="Picture 10"/>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06321" y="1140950"/>
            <a:ext cx="4509423" cy="1729518"/>
          </a:xfrm>
          <a:prstGeom prst="rect">
            <a:avLst/>
          </a:prstGeom>
        </p:spPr>
      </p:pic>
      <p:sp>
        <p:nvSpPr>
          <p:cNvPr id="8" name="TextBox 7"/>
          <p:cNvSpPr txBox="1"/>
          <p:nvPr/>
        </p:nvSpPr>
        <p:spPr>
          <a:xfrm>
            <a:off x="3278866" y="3357276"/>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sp>
        <p:nvSpPr>
          <p:cNvPr id="15" name="TextBox 14"/>
          <p:cNvSpPr txBox="1"/>
          <p:nvPr/>
        </p:nvSpPr>
        <p:spPr>
          <a:xfrm>
            <a:off x="3243598" y="4241783"/>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16" name="Straight Connector 15"/>
          <p:cNvCxnSpPr/>
          <p:nvPr/>
        </p:nvCxnSpPr>
        <p:spPr>
          <a:xfrm flipH="1">
            <a:off x="3466140" y="4129239"/>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12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8057" y="1089931"/>
            <a:ext cx="3802644" cy="3416320"/>
          </a:xfrm>
          <a:prstGeom prst="rect">
            <a:avLst/>
          </a:prstGeom>
          <a:noFill/>
        </p:spPr>
        <p:txBody>
          <a:bodyPr wrap="none" rtlCol="0">
            <a:spAutoFit/>
          </a:bodyPr>
          <a:lstStyle/>
          <a:p>
            <a:pPr algn="ctr" rtl="1">
              <a:lnSpc>
                <a:spcPct val="150000"/>
              </a:lnSpc>
            </a:pPr>
            <a:r>
              <a:rPr lang="ur-PK" sz="7200" u="sng" dirty="0" smtClean="0">
                <a:solidFill>
                  <a:srgbClr val="C00000"/>
                </a:solidFill>
                <a:latin typeface="Jameel Noori Nastaleeq" pitchFamily="2" charset="-78"/>
                <a:cs typeface="Jameel Noori Nastaleeq" pitchFamily="2" charset="-78"/>
              </a:rPr>
              <a:t>کلاس نمبر</a:t>
            </a:r>
            <a:r>
              <a:rPr lang="en-US" sz="7200" u="sng" dirty="0" smtClean="0">
                <a:solidFill>
                  <a:srgbClr val="C00000"/>
                </a:solidFill>
                <a:latin typeface="Jameel Noori Nastaleeq" pitchFamily="2" charset="-78"/>
                <a:cs typeface="Jameel Noori Nastaleeq" pitchFamily="2" charset="-78"/>
              </a:rPr>
              <a:t>8</a:t>
            </a:r>
            <a:endParaRPr lang="ur-PK" sz="7200" u="sng" dirty="0" smtClean="0">
              <a:solidFill>
                <a:srgbClr val="C00000"/>
              </a:solidFill>
              <a:latin typeface="Jameel Noori Nastaleeq" pitchFamily="2" charset="-78"/>
              <a:cs typeface="Jameel Noori Nastaleeq" pitchFamily="2" charset="-78"/>
            </a:endParaRPr>
          </a:p>
          <a:p>
            <a:pPr algn="ctr" rtl="1">
              <a:lnSpc>
                <a:spcPct val="150000"/>
              </a:lnSpc>
            </a:pPr>
            <a:r>
              <a:rPr lang="ur-PK" sz="7200" dirty="0" smtClean="0">
                <a:latin typeface="Jameel Noori Nastaleeq" pitchFamily="2" charset="-78"/>
                <a:cs typeface="Jameel Noori Nastaleeq" pitchFamily="2" charset="-78"/>
              </a:rPr>
              <a:t>آیات </a:t>
            </a:r>
            <a:r>
              <a:rPr lang="en-US" sz="7200" dirty="0" smtClean="0">
                <a:latin typeface="Jameel Noori Nastaleeq" pitchFamily="2" charset="-78"/>
                <a:cs typeface="Jameel Noori Nastaleeq" pitchFamily="2" charset="-78"/>
              </a:rPr>
              <a:t>83</a:t>
            </a:r>
            <a:r>
              <a:rPr lang="ur-PK" sz="7200" dirty="0" smtClean="0">
                <a:latin typeface="Jameel Noori Nastaleeq" pitchFamily="2" charset="-78"/>
                <a:cs typeface="Jameel Noori Nastaleeq" pitchFamily="2" charset="-78"/>
              </a:rPr>
              <a:t> تا          </a:t>
            </a:r>
            <a:r>
              <a:rPr lang="en-US" sz="7200" dirty="0" smtClean="0">
                <a:latin typeface="Jameel Noori Nastaleeq" pitchFamily="2" charset="-78"/>
                <a:cs typeface="Jameel Noori Nastaleeq" pitchFamily="2" charset="-78"/>
              </a:rPr>
              <a:t>98</a:t>
            </a:r>
            <a:endParaRPr lang="en-US" sz="7200" dirty="0">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3660" y="978788"/>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1350581" y="2215885"/>
            <a:ext cx="6415539" cy="1938992"/>
          </a:xfrm>
          <a:prstGeom prst="rect">
            <a:avLst/>
          </a:prstGeom>
          <a:noFill/>
        </p:spPr>
        <p:txBody>
          <a:bodyPr wrap="none" rtlCol="0">
            <a:spAutoFit/>
          </a:bodyPr>
          <a:lstStyle/>
          <a:p>
            <a:pPr algn="ctr" rtl="1">
              <a:lnSpc>
                <a:spcPct val="150000"/>
              </a:lnSpc>
            </a:pPr>
            <a:r>
              <a:rPr lang="ur-PK" sz="4000" dirty="0" smtClean="0">
                <a:solidFill>
                  <a:srgbClr val="002060"/>
                </a:solidFill>
                <a:latin typeface="Jameel Noori Nastaleeq" pitchFamily="2" charset="-78"/>
                <a:cs typeface="Jameel Noori Nastaleeq" pitchFamily="2" charset="-78"/>
              </a:rPr>
              <a:t>حضرت موسٰیؑ اور حضرت خضرؑ کے درمیان سفر شروع </a:t>
            </a:r>
          </a:p>
          <a:p>
            <a:pPr algn="ctr" rtl="1">
              <a:lnSpc>
                <a:spcPct val="150000"/>
              </a:lnSpc>
            </a:pPr>
            <a:r>
              <a:rPr lang="ur-PK" sz="4000" dirty="0" smtClean="0">
                <a:solidFill>
                  <a:srgbClr val="002060"/>
                </a:solidFill>
                <a:latin typeface="Jameel Noori Nastaleeq" pitchFamily="2" charset="-78"/>
                <a:cs typeface="Jameel Noori Nastaleeq" pitchFamily="2" charset="-78"/>
              </a:rPr>
              <a:t>کرنے سے پہلے کیا معاہدہ ہوا؟</a:t>
            </a:r>
          </a:p>
        </p:txBody>
      </p:sp>
    </p:spTree>
    <p:extLst>
      <p:ext uri="{BB962C8B-B14F-4D97-AF65-F5344CB8AC3E}">
        <p14:creationId xmlns:p14="http://schemas.microsoft.com/office/powerpoint/2010/main" val="1611283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73115" y="1153970"/>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1364776" y="2402006"/>
            <a:ext cx="6449201" cy="923330"/>
          </a:xfrm>
          <a:prstGeom prst="rect">
            <a:avLst/>
          </a:prstGeom>
          <a:noFill/>
        </p:spPr>
        <p:txBody>
          <a:bodyPr wrap="none" rtlCol="0">
            <a:spAutoFit/>
          </a:bodyPr>
          <a:lstStyle/>
          <a:p>
            <a:r>
              <a:rPr lang="ur-PK" sz="5400" dirty="0" smtClean="0">
                <a:solidFill>
                  <a:srgbClr val="002060"/>
                </a:solidFill>
                <a:latin typeface="Jameel Noori Nastaleeq" pitchFamily="2" charset="-78"/>
                <a:cs typeface="Jameel Noori Nastaleeq" pitchFamily="2" charset="-78"/>
              </a:rPr>
              <a:t>کشتی کو عیب دار بنانے کی کیا حکمت تھی؟</a:t>
            </a:r>
            <a:endParaRPr lang="en-US" sz="5400" dirty="0">
              <a:solidFill>
                <a:srgbClr val="002060"/>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186783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815061" y="1208561"/>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sp>
        <p:nvSpPr>
          <p:cNvPr id="4" name="TextBox 3"/>
          <p:cNvSpPr txBox="1"/>
          <p:nvPr/>
        </p:nvSpPr>
        <p:spPr>
          <a:xfrm>
            <a:off x="777922" y="2456597"/>
            <a:ext cx="7531229" cy="830997"/>
          </a:xfrm>
          <a:prstGeom prst="rect">
            <a:avLst/>
          </a:prstGeom>
          <a:noFill/>
        </p:spPr>
        <p:txBody>
          <a:bodyPr wrap="none" rtlCol="0">
            <a:spAutoFit/>
          </a:bodyPr>
          <a:lstStyle/>
          <a:p>
            <a:pPr algn="ctr" rtl="1"/>
            <a:r>
              <a:rPr lang="ur-PK" sz="4800" dirty="0" smtClean="0">
                <a:solidFill>
                  <a:srgbClr val="002060"/>
                </a:solidFill>
                <a:latin typeface="Jameel Noori Nastaleeq" pitchFamily="2" charset="-78"/>
                <a:cs typeface="Jameel Noori Nastaleeq" pitchFamily="2" charset="-78"/>
              </a:rPr>
              <a:t>حضرت خضرؑ نے گرتی ہوئی دیوار کی مرمت کیوں کی؟</a:t>
            </a:r>
            <a:endParaRPr lang="en-US" sz="48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TextBox 7"/>
          <p:cNvSpPr txBox="1"/>
          <p:nvPr/>
        </p:nvSpPr>
        <p:spPr>
          <a:xfrm>
            <a:off x="6656049" y="982701"/>
            <a:ext cx="1773242" cy="646331"/>
          </a:xfrm>
          <a:prstGeom prst="rect">
            <a:avLst/>
          </a:prstGeom>
          <a:noFill/>
        </p:spPr>
        <p:txBody>
          <a:bodyPr wrap="none" rtlCol="0">
            <a:spAutoFit/>
          </a:bodyPr>
          <a:lstStyle/>
          <a:p>
            <a:r>
              <a:rPr lang="ur-PK" sz="3600" dirty="0" smtClean="0">
                <a:solidFill>
                  <a:srgbClr val="0C2F4F"/>
                </a:solidFill>
                <a:latin typeface="Jameel Noori Nastaleeq" pitchFamily="2" charset="-78"/>
                <a:cs typeface="Jameel Noori Nastaleeq" pitchFamily="2" charset="-78"/>
              </a:rPr>
              <a:t>قصہ ذوالقرنین </a:t>
            </a:r>
            <a:endParaRPr lang="en-US" sz="3600" dirty="0">
              <a:solidFill>
                <a:srgbClr val="0C2F4F"/>
              </a:solidFill>
              <a:latin typeface="Jameel Noori Nastaleeq" pitchFamily="2" charset="-78"/>
              <a:cs typeface="Jameel Noori Nastaleeq" pitchFamily="2" charset="-78"/>
            </a:endParaRPr>
          </a:p>
        </p:txBody>
      </p:sp>
      <p:sp>
        <p:nvSpPr>
          <p:cNvPr id="9" name="TextBox 8"/>
          <p:cNvSpPr txBox="1"/>
          <p:nvPr/>
        </p:nvSpPr>
        <p:spPr>
          <a:xfrm>
            <a:off x="4599281" y="1064584"/>
            <a:ext cx="1426994" cy="646331"/>
          </a:xfrm>
          <a:prstGeom prst="rect">
            <a:avLst/>
          </a:prstGeom>
          <a:noFill/>
        </p:spPr>
        <p:txBody>
          <a:bodyPr wrap="none" rtlCol="0">
            <a:spAutoFit/>
          </a:bodyPr>
          <a:lstStyle/>
          <a:p>
            <a:r>
              <a:rPr lang="ur-PK" sz="3600" dirty="0" smtClean="0">
                <a:solidFill>
                  <a:srgbClr val="0C2F4F"/>
                </a:solidFill>
                <a:latin typeface="Jameel Noori Nastaleeq" pitchFamily="2" charset="-78"/>
                <a:cs typeface="Jameel Noori Nastaleeq" pitchFamily="2" charset="-78"/>
              </a:rPr>
              <a:t>فتنہ حکمرانی  </a:t>
            </a:r>
            <a:endParaRPr lang="en-US" sz="3600" dirty="0">
              <a:solidFill>
                <a:srgbClr val="0C2F4F"/>
              </a:solidFill>
              <a:latin typeface="Jameel Noori Nastaleeq" pitchFamily="2" charset="-78"/>
              <a:cs typeface="Jameel Noori Nastaleeq" pitchFamily="2" charset="-78"/>
            </a:endParaRPr>
          </a:p>
        </p:txBody>
      </p:sp>
      <p:sp>
        <p:nvSpPr>
          <p:cNvPr id="10" name="TextBox 9"/>
          <p:cNvSpPr txBox="1"/>
          <p:nvPr/>
        </p:nvSpPr>
        <p:spPr>
          <a:xfrm>
            <a:off x="796130" y="2444263"/>
            <a:ext cx="5577378" cy="646331"/>
          </a:xfrm>
          <a:prstGeom prst="rect">
            <a:avLst/>
          </a:prstGeom>
          <a:noFill/>
        </p:spPr>
        <p:txBody>
          <a:bodyPr wrap="square" rtlCol="0">
            <a:spAutoFit/>
          </a:bodyPr>
          <a:lstStyle/>
          <a:p>
            <a:pPr algn="ctr" rtl="1"/>
            <a:r>
              <a:rPr lang="ur-PK" sz="3600" dirty="0" smtClean="0">
                <a:solidFill>
                  <a:srgbClr val="0C2F4F"/>
                </a:solidFill>
                <a:latin typeface="Jameel Noori Nastaleeq" pitchFamily="2" charset="-78"/>
                <a:cs typeface="Jameel Noori Nastaleeq" pitchFamily="2" charset="-78"/>
              </a:rPr>
              <a:t>شکرگزاری	رب </a:t>
            </a:r>
            <a:r>
              <a:rPr lang="ur-PK" sz="3600" dirty="0">
                <a:solidFill>
                  <a:srgbClr val="0C2F4F"/>
                </a:solidFill>
                <a:latin typeface="Jameel Noori Nastaleeq" pitchFamily="2" charset="-78"/>
                <a:cs typeface="Jameel Noori Nastaleeq" pitchFamily="2" charset="-78"/>
              </a:rPr>
              <a:t>کی طرف </a:t>
            </a:r>
            <a:r>
              <a:rPr lang="ur-PK" sz="3600" dirty="0" smtClean="0">
                <a:solidFill>
                  <a:srgbClr val="0C2F4F"/>
                </a:solidFill>
                <a:latin typeface="Jameel Noori Nastaleeq" pitchFamily="2" charset="-78"/>
                <a:cs typeface="Jameel Noori Nastaleeq" pitchFamily="2" charset="-78"/>
              </a:rPr>
              <a:t>رجوع	عدل </a:t>
            </a:r>
            <a:endParaRPr lang="ur-PK" sz="3600" dirty="0">
              <a:solidFill>
                <a:srgbClr val="0C2F4F"/>
              </a:solidFill>
              <a:latin typeface="Jameel Noori Nastaleeq" pitchFamily="2" charset="-78"/>
              <a:cs typeface="Jameel Noori Nastaleeq" pitchFamily="2" charset="-78"/>
            </a:endParaRPr>
          </a:p>
        </p:txBody>
      </p:sp>
      <p:cxnSp>
        <p:nvCxnSpPr>
          <p:cNvPr id="12" name="Straight Arrow Connector 11"/>
          <p:cNvCxnSpPr/>
          <p:nvPr/>
        </p:nvCxnSpPr>
        <p:spPr>
          <a:xfrm rot="10800000">
            <a:off x="5900366" y="1396681"/>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205455" y="1053211"/>
            <a:ext cx="739305" cy="646331"/>
          </a:xfrm>
          <a:prstGeom prst="rect">
            <a:avLst/>
          </a:prstGeom>
          <a:noFill/>
        </p:spPr>
        <p:txBody>
          <a:bodyPr wrap="none" rtlCol="0">
            <a:spAutoFit/>
          </a:bodyPr>
          <a:lstStyle/>
          <a:p>
            <a:pPr algn="r" rtl="1"/>
            <a:r>
              <a:rPr lang="ur-PK" sz="3600" dirty="0" smtClean="0">
                <a:solidFill>
                  <a:srgbClr val="0C2F4F"/>
                </a:solidFill>
                <a:latin typeface="Jameel Noori Nastaleeq" pitchFamily="2" charset="-78"/>
                <a:cs typeface="Jameel Noori Nastaleeq" pitchFamily="2" charset="-78"/>
              </a:rPr>
              <a:t>علاج</a:t>
            </a:r>
            <a:endParaRPr lang="en-US" sz="3600" dirty="0">
              <a:solidFill>
                <a:srgbClr val="0C2F4F"/>
              </a:solidFill>
              <a:latin typeface="Jameel Noori Nastaleeq" pitchFamily="2" charset="-78"/>
              <a:cs typeface="Jameel Noori Nastaleeq" pitchFamily="2" charset="-78"/>
            </a:endParaRPr>
          </a:p>
        </p:txBody>
      </p:sp>
      <p:cxnSp>
        <p:nvCxnSpPr>
          <p:cNvPr id="14" name="Straight Arrow Connector 13"/>
          <p:cNvCxnSpPr/>
          <p:nvPr/>
        </p:nvCxnSpPr>
        <p:spPr>
          <a:xfrm rot="10800000">
            <a:off x="3869124" y="1412604"/>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73953" y="3711684"/>
            <a:ext cx="4926349"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اس شخص کا حال بتائیں جس نے تمام زمین کا سفر کیا۔</a:t>
            </a:r>
          </a:p>
        </p:txBody>
      </p:sp>
      <p:cxnSp>
        <p:nvCxnSpPr>
          <p:cNvPr id="33" name="Straight Arrow Connector 32"/>
          <p:cNvCxnSpPr/>
          <p:nvPr/>
        </p:nvCxnSpPr>
        <p:spPr>
          <a:xfrm rot="10800000">
            <a:off x="5977720" y="4039737"/>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02812" y="3612823"/>
            <a:ext cx="1869423" cy="707886"/>
          </a:xfrm>
          <a:prstGeom prst="rect">
            <a:avLst/>
          </a:prstGeom>
        </p:spPr>
        <p:txBody>
          <a:bodyPr wrap="none">
            <a:spAutoFit/>
          </a:bodyPr>
          <a:lstStyle/>
          <a:p>
            <a:r>
              <a:rPr lang="ur-PK" sz="4000" dirty="0" smtClean="0">
                <a:solidFill>
                  <a:srgbClr val="C00000"/>
                </a:solidFill>
                <a:latin typeface="Jameel Noori Nastaleeq" pitchFamily="2" charset="-78"/>
                <a:cs typeface="Jameel Noori Nastaleeq" pitchFamily="2" charset="-78"/>
              </a:rPr>
              <a:t>قریش کا سوال</a:t>
            </a:r>
            <a:endParaRPr lang="en-US" sz="4000" dirty="0">
              <a:solidFill>
                <a:srgbClr val="C00000"/>
              </a:solidFill>
            </a:endParaRPr>
          </a:p>
        </p:txBody>
      </p:sp>
      <p:cxnSp>
        <p:nvCxnSpPr>
          <p:cNvPr id="31" name="Straight Connector 30"/>
          <p:cNvCxnSpPr/>
          <p:nvPr/>
        </p:nvCxnSpPr>
        <p:spPr>
          <a:xfrm flipH="1">
            <a:off x="1333500" y="2133600"/>
            <a:ext cx="4666802"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536600" y="1629032"/>
            <a:ext cx="0" cy="81523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333500" y="2133600"/>
            <a:ext cx="0" cy="310663"/>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994021" y="2133600"/>
            <a:ext cx="0" cy="310663"/>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837334" y="1920500"/>
            <a:ext cx="7611379" cy="769441"/>
          </a:xfrm>
          <a:prstGeom prst="rect">
            <a:avLst/>
          </a:prstGeom>
        </p:spPr>
        <p:txBody>
          <a:bodyPr wrap="none">
            <a:spAutoFit/>
          </a:bodyPr>
          <a:lstStyle/>
          <a:p>
            <a:r>
              <a:rPr lang="ur-PK" sz="4400" b="1" dirty="0" smtClean="0">
                <a:solidFill>
                  <a:srgbClr val="002060"/>
                </a:solidFill>
                <a:latin typeface="Al_Mushaf" pitchFamily="2" charset="-78"/>
                <a:cs typeface="Al_Mushaf" pitchFamily="2" charset="-78"/>
              </a:rPr>
              <a:t>وَ یَسۡـَٔلُوۡنَکَ عَنۡ ذِی الۡقَرۡنَیۡنِ ؕ قُلۡ سَاَتۡلُوۡا عَلَیۡکُمۡ مِّنۡہُ ذِکۡرًا</a:t>
            </a:r>
            <a:endParaRPr lang="en-US" sz="4400" b="1" dirty="0">
              <a:solidFill>
                <a:srgbClr val="002060"/>
              </a:solidFill>
              <a:latin typeface="Al_Mushaf" pitchFamily="2" charset="-78"/>
              <a:cs typeface="Al_Mushaf" pitchFamily="2" charset="-78"/>
            </a:endParaRPr>
          </a:p>
        </p:txBody>
      </p:sp>
      <p:sp>
        <p:nvSpPr>
          <p:cNvPr id="11" name="Rounded Rectangle 10"/>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3" name="TextBox 12"/>
          <p:cNvSpPr txBox="1"/>
          <p:nvPr/>
        </p:nvSpPr>
        <p:spPr>
          <a:xfrm>
            <a:off x="7487477"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نمبر83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6" name="Rectangle 15"/>
          <p:cNvSpPr/>
          <p:nvPr/>
        </p:nvSpPr>
        <p:spPr>
          <a:xfrm>
            <a:off x="900752" y="3103812"/>
            <a:ext cx="6974006"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اور اے محمدؐ ، یہ لوگ تم سے ذُوالقرنین کے بارے میں پُوچھتے ہیں۔ </a:t>
            </a:r>
            <a:r>
              <a:rPr lang="ur-PK" sz="3600" b="1" baseline="30000" dirty="0" smtClean="0">
                <a:solidFill>
                  <a:srgbClr val="002060"/>
                </a:solidFill>
                <a:latin typeface="Jameel Noori Nastaleeq" pitchFamily="2" charset="-78"/>
                <a:cs typeface="Jameel Noori Nastaleeq" pitchFamily="2" charset="-78"/>
                <a:hlinkClick r:id="rId3"/>
              </a:rPr>
              <a:t>61</a:t>
            </a:r>
            <a:r>
              <a:rPr lang="ur-PK" sz="3600" dirty="0" smtClean="0">
                <a:solidFill>
                  <a:srgbClr val="002060"/>
                </a:solidFill>
                <a:latin typeface="Jameel Noori Nastaleeq" pitchFamily="2" charset="-78"/>
                <a:cs typeface="Jameel Noori Nastaleeq" pitchFamily="2" charset="-78"/>
              </a:rPr>
              <a:t> ان سے کہو، میں اس کا کچھ حال تم کو سُناتا ہوں۔</a:t>
            </a:r>
            <a:endParaRPr lang="en-US" sz="3600" dirty="0">
              <a:solidFill>
                <a:srgbClr val="002060"/>
              </a:solidFill>
              <a:latin typeface="Jameel Noori Nastaleeq" pitchFamily="2" charset="-78"/>
              <a:cs typeface="Jameel Noori Nastaleeq"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TextBox 9"/>
          <p:cNvSpPr txBox="1"/>
          <p:nvPr/>
        </p:nvSpPr>
        <p:spPr>
          <a:xfrm>
            <a:off x="5909479" y="286588"/>
            <a:ext cx="2677336" cy="707886"/>
          </a:xfrm>
          <a:prstGeom prst="rect">
            <a:avLst/>
          </a:prstGeom>
          <a:noFill/>
        </p:spPr>
        <p:txBody>
          <a:bodyPr wrap="none" rtlCol="0">
            <a:spAutoFit/>
          </a:bodyPr>
          <a:lstStyle/>
          <a:p>
            <a:r>
              <a:rPr lang="ur-PK" sz="4000" dirty="0" smtClean="0">
                <a:solidFill>
                  <a:srgbClr val="C00000"/>
                </a:solidFill>
                <a:latin typeface="Jameel Noori Nastaleeq" pitchFamily="2" charset="-78"/>
                <a:cs typeface="Jameel Noori Nastaleeq" pitchFamily="2" charset="-78"/>
              </a:rPr>
              <a:t>ذوالقرنین  کون تھے؟</a:t>
            </a:r>
            <a:endParaRPr lang="en-US" sz="4000" dirty="0">
              <a:solidFill>
                <a:srgbClr val="C00000"/>
              </a:solidFill>
              <a:latin typeface="Jameel Noori Nastaleeq" pitchFamily="2" charset="-78"/>
              <a:cs typeface="Jameel Noori Nastaleeq" pitchFamily="2" charset="-78"/>
            </a:endParaRPr>
          </a:p>
        </p:txBody>
      </p:sp>
      <p:sp>
        <p:nvSpPr>
          <p:cNvPr id="12" name="TextBox 11"/>
          <p:cNvSpPr txBox="1"/>
          <p:nvPr/>
        </p:nvSpPr>
        <p:spPr>
          <a:xfrm>
            <a:off x="4217730" y="1322585"/>
            <a:ext cx="1446230" cy="584775"/>
          </a:xfrm>
          <a:prstGeom prst="rect">
            <a:avLst/>
          </a:prstGeom>
          <a:noFill/>
        </p:spPr>
        <p:txBody>
          <a:bodyPr wrap="none" rtlCol="0">
            <a:spAutoFit/>
          </a:bodyPr>
          <a:lstStyle/>
          <a:p>
            <a:r>
              <a:rPr lang="ur-PK" sz="3200" dirty="0" smtClean="0">
                <a:solidFill>
                  <a:srgbClr val="0C2F4F"/>
                </a:solidFill>
                <a:latin typeface="Jameel Noori Nastaleeq" pitchFamily="2" charset="-78"/>
                <a:cs typeface="Jameel Noori Nastaleeq" pitchFamily="2" charset="-78"/>
              </a:rPr>
              <a:t>دوسینگوں والا</a:t>
            </a:r>
            <a:endParaRPr lang="en-US" sz="3200" dirty="0">
              <a:solidFill>
                <a:srgbClr val="0C2F4F"/>
              </a:solidFill>
              <a:latin typeface="Jameel Noori Nastaleeq" pitchFamily="2" charset="-78"/>
              <a:cs typeface="Jameel Noori Nastaleeq" pitchFamily="2" charset="-78"/>
            </a:endParaRPr>
          </a:p>
        </p:txBody>
      </p:sp>
      <p:sp>
        <p:nvSpPr>
          <p:cNvPr id="17" name="TextBox 16"/>
          <p:cNvSpPr txBox="1"/>
          <p:nvPr/>
        </p:nvSpPr>
        <p:spPr>
          <a:xfrm>
            <a:off x="2329331" y="2018277"/>
            <a:ext cx="3329758"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سچا مومن ، عادل ، رعایا پرور ، فاتح</a:t>
            </a:r>
            <a:endParaRPr lang="en-US" sz="3200" dirty="0">
              <a:solidFill>
                <a:srgbClr val="0C2F4F"/>
              </a:solidFill>
              <a:latin typeface="Jameel Noori Nastaleeq" pitchFamily="2" charset="-78"/>
              <a:cs typeface="Jameel Noori Nastaleeq" pitchFamily="2" charset="-78"/>
            </a:endParaRPr>
          </a:p>
        </p:txBody>
      </p:sp>
      <p:sp>
        <p:nvSpPr>
          <p:cNvPr id="21" name="TextBox 20"/>
          <p:cNvSpPr txBox="1"/>
          <p:nvPr/>
        </p:nvSpPr>
        <p:spPr>
          <a:xfrm>
            <a:off x="812800" y="2824164"/>
            <a:ext cx="3745552" cy="1331134"/>
          </a:xfrm>
          <a:prstGeom prst="rect">
            <a:avLst/>
          </a:prstGeom>
          <a:noFill/>
        </p:spPr>
        <p:txBody>
          <a:bodyPr wrap="square" rtlCol="0">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فتوحات مشرق ،مغرب ، شمال تک پھیلی ہوئیں، عظیم حکمران ، خیرخواہ بادشاہ</a:t>
            </a:r>
            <a:endParaRPr lang="en-US" sz="2800" dirty="0">
              <a:solidFill>
                <a:srgbClr val="0C2F4F"/>
              </a:solidFill>
              <a:latin typeface="Jameel Noori Nastaleeq" pitchFamily="2" charset="-78"/>
              <a:cs typeface="Jameel Noori Nastaleeq" pitchFamily="2" charset="-78"/>
            </a:endParaRPr>
          </a:p>
        </p:txBody>
      </p:sp>
      <p:sp>
        <p:nvSpPr>
          <p:cNvPr id="22" name="Rectangle 21"/>
          <p:cNvSpPr/>
          <p:nvPr/>
        </p:nvSpPr>
        <p:spPr>
          <a:xfrm>
            <a:off x="6594736" y="1128919"/>
            <a:ext cx="1348446" cy="1507913"/>
          </a:xfrm>
          <a:prstGeom prst="rect">
            <a:avLst/>
          </a:prstGeom>
        </p:spPr>
        <p:txBody>
          <a:bodyPr wrap="none">
            <a:spAutoFit/>
          </a:bodyPr>
          <a:lstStyle/>
          <a:p>
            <a:pPr rtl="1">
              <a:lnSpc>
                <a:spcPct val="150000"/>
              </a:lnSpc>
            </a:pPr>
            <a:r>
              <a:rPr lang="ur-PK" sz="3200" dirty="0" smtClean="0">
                <a:solidFill>
                  <a:srgbClr val="0C2F4F"/>
                </a:solidFill>
                <a:latin typeface="Jameel Noori Nastaleeq" pitchFamily="2" charset="-78"/>
                <a:cs typeface="Jameel Noori Nastaleeq" pitchFamily="2" charset="-78"/>
              </a:rPr>
              <a:t>نام کا مطلب</a:t>
            </a:r>
          </a:p>
          <a:p>
            <a:pPr rtl="1">
              <a:lnSpc>
                <a:spcPct val="150000"/>
              </a:lnSpc>
            </a:pPr>
            <a:r>
              <a:rPr lang="ur-PK" sz="3200" dirty="0" smtClean="0">
                <a:solidFill>
                  <a:srgbClr val="0C2F4F"/>
                </a:solidFill>
                <a:latin typeface="Jameel Noori Nastaleeq" pitchFamily="2" charset="-78"/>
                <a:cs typeface="Jameel Noori Nastaleeq" pitchFamily="2" charset="-78"/>
              </a:rPr>
              <a:t>صفات</a:t>
            </a:r>
            <a:endParaRPr lang="en-US" sz="3200" dirty="0">
              <a:solidFill>
                <a:srgbClr val="0C2F4F"/>
              </a:solidFill>
            </a:endParaRPr>
          </a:p>
        </p:txBody>
      </p:sp>
      <p:cxnSp>
        <p:nvCxnSpPr>
          <p:cNvPr id="45" name="Straight Arrow Connector 44"/>
          <p:cNvCxnSpPr/>
          <p:nvPr/>
        </p:nvCxnSpPr>
        <p:spPr>
          <a:xfrm rot="10800000">
            <a:off x="5750843" y="1665044"/>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0800000">
            <a:off x="5765630" y="2356539"/>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909479" y="4314067"/>
            <a:ext cx="2821606" cy="584775"/>
          </a:xfrm>
          <a:prstGeom prst="rect">
            <a:avLst/>
          </a:prstGeom>
          <a:noFill/>
        </p:spPr>
        <p:txBody>
          <a:bodyPr wrap="none" rtlCol="0">
            <a:spAutoFit/>
          </a:bodyPr>
          <a:lstStyle/>
          <a:p>
            <a:r>
              <a:rPr lang="ur-PK" sz="3200" b="1" u="sng" dirty="0" smtClean="0">
                <a:solidFill>
                  <a:srgbClr val="C00000"/>
                </a:solidFill>
                <a:latin typeface="Jameel Noori Nastaleeq" pitchFamily="2" charset="-78"/>
                <a:cs typeface="Jameel Noori Nastaleeq" pitchFamily="2" charset="-78"/>
              </a:rPr>
              <a:t>مفسرین کی تحقیق کے مطابق </a:t>
            </a:r>
            <a:endParaRPr lang="en-US" sz="3200" b="1" u="sng" dirty="0">
              <a:solidFill>
                <a:srgbClr val="C00000"/>
              </a:solidFill>
              <a:latin typeface="Jameel Noori Nastaleeq" pitchFamily="2" charset="-78"/>
              <a:cs typeface="Jameel Noori Nastaleeq" pitchFamily="2" charset="-78"/>
            </a:endParaRPr>
          </a:p>
        </p:txBody>
      </p:sp>
      <p:sp>
        <p:nvSpPr>
          <p:cNvPr id="57" name="TextBox 56"/>
          <p:cNvSpPr txBox="1"/>
          <p:nvPr/>
        </p:nvSpPr>
        <p:spPr>
          <a:xfrm>
            <a:off x="1794004" y="5095868"/>
            <a:ext cx="4748416" cy="523220"/>
          </a:xfrm>
          <a:prstGeom prst="rect">
            <a:avLst/>
          </a:prstGeom>
          <a:noFill/>
        </p:spPr>
        <p:txBody>
          <a:bodyPr wrap="none" rtlCol="0">
            <a:spAutoFit/>
          </a:bodyPr>
          <a:lstStyle/>
          <a:p>
            <a:pPr algn="r" rtl="1"/>
            <a:r>
              <a:rPr lang="ur-PK" sz="2800" dirty="0" smtClean="0">
                <a:solidFill>
                  <a:srgbClr val="0C2F4F"/>
                </a:solidFill>
                <a:latin typeface="Jameel Noori Nastaleeq" pitchFamily="2" charset="-78"/>
                <a:cs typeface="Jameel Noori Nastaleeq" pitchFamily="2" charset="-78"/>
              </a:rPr>
              <a:t>فارس کے حکمران (خورس ) سائرس کا لقب ذوالقرنین تھا</a:t>
            </a:r>
            <a:endParaRPr lang="en-US" sz="28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a:off x="6925733" y="4843819"/>
            <a:ext cx="0" cy="505865"/>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6536878" y="5346394"/>
            <a:ext cx="39039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2725358" y="2570394"/>
            <a:ext cx="1513" cy="498422"/>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26010"/>
            <a:ext cx="9144000" cy="1248156"/>
          </a:xfrm>
          <a:prstGeom prst="rect">
            <a:avLst/>
          </a:prstGeom>
        </p:spPr>
      </p:pic>
      <p:sp>
        <p:nvSpPr>
          <p:cNvPr id="7" name="TextBox 6"/>
          <p:cNvSpPr txBox="1"/>
          <p:nvPr/>
        </p:nvSpPr>
        <p:spPr>
          <a:xfrm>
            <a:off x="1406768" y="1801511"/>
            <a:ext cx="4420817" cy="3046988"/>
          </a:xfrm>
          <a:prstGeom prst="rect">
            <a:avLst/>
          </a:prstGeom>
          <a:noFill/>
        </p:spPr>
        <p:txBody>
          <a:bodyPr wrap="square" rtlCol="0">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مغرب  الشمس</a:t>
            </a:r>
          </a:p>
          <a:p>
            <a:pPr algn="r" rtl="1">
              <a:lnSpc>
                <a:spcPct val="150000"/>
              </a:lnSpc>
            </a:pPr>
            <a:r>
              <a:rPr lang="ur-PK" sz="3200" dirty="0" smtClean="0">
                <a:solidFill>
                  <a:srgbClr val="0C2F4F"/>
                </a:solidFill>
                <a:latin typeface="Jameel Noori Nastaleeq" pitchFamily="2" charset="-78"/>
                <a:cs typeface="Jameel Noori Nastaleeq" pitchFamily="2" charset="-78"/>
              </a:rPr>
              <a:t>مطلع الشمس کی طرف </a:t>
            </a:r>
          </a:p>
          <a:p>
            <a:pPr algn="r" rtl="1">
              <a:lnSpc>
                <a:spcPct val="150000"/>
              </a:lnSpc>
            </a:pPr>
            <a:r>
              <a:rPr lang="ur-PK" sz="3200" dirty="0" smtClean="0">
                <a:solidFill>
                  <a:srgbClr val="0C2F4F"/>
                </a:solidFill>
                <a:latin typeface="Jameel Noori Nastaleeq" pitchFamily="2" charset="-78"/>
                <a:cs typeface="Jameel Noori Nastaleeq" pitchFamily="2" charset="-78"/>
              </a:rPr>
              <a:t>ایسے مقام کی طرف جہاں  و حشی قوم آباد تھی  اور یا جوج ما جوج آکر لوٹ مچایا کرتے  تھے۔</a:t>
            </a:r>
            <a:endParaRPr lang="en-US" sz="3200" dirty="0">
              <a:solidFill>
                <a:srgbClr val="0C2F4F"/>
              </a:solidFill>
              <a:latin typeface="Jameel Noori Nastaleeq" pitchFamily="2" charset="-78"/>
              <a:cs typeface="Jameel Noori Nastaleeq" pitchFamily="2" charset="-78"/>
            </a:endParaRPr>
          </a:p>
        </p:txBody>
      </p:sp>
      <p:sp>
        <p:nvSpPr>
          <p:cNvPr id="8" name="Rectangle 7"/>
          <p:cNvSpPr/>
          <p:nvPr/>
        </p:nvSpPr>
        <p:spPr>
          <a:xfrm>
            <a:off x="6621433" y="1801511"/>
            <a:ext cx="1257074" cy="2246769"/>
          </a:xfrm>
          <a:prstGeom prst="rect">
            <a:avLst/>
          </a:prstGeom>
        </p:spPr>
        <p:txBody>
          <a:bodyPr wrap="none">
            <a:spAutoFit/>
          </a:bodyPr>
          <a:lstStyle/>
          <a:p>
            <a:pPr rtl="1">
              <a:lnSpc>
                <a:spcPct val="150000"/>
              </a:lnSpc>
            </a:pPr>
            <a:r>
              <a:rPr lang="ur-PK" sz="3200" dirty="0" smtClean="0">
                <a:solidFill>
                  <a:srgbClr val="0C2F4F"/>
                </a:solidFill>
                <a:latin typeface="Jameel Noori Nastaleeq" pitchFamily="2" charset="-78"/>
                <a:cs typeface="Jameel Noori Nastaleeq" pitchFamily="2" charset="-78"/>
              </a:rPr>
              <a:t>پہلی مہم</a:t>
            </a:r>
          </a:p>
          <a:p>
            <a:pPr rtl="1">
              <a:lnSpc>
                <a:spcPct val="150000"/>
              </a:lnSpc>
            </a:pPr>
            <a:r>
              <a:rPr lang="ur-PK" sz="3200" dirty="0">
                <a:solidFill>
                  <a:srgbClr val="0C2F4F"/>
                </a:solidFill>
                <a:latin typeface="Jameel Noori Nastaleeq" pitchFamily="2" charset="-78"/>
                <a:cs typeface="Jameel Noori Nastaleeq" pitchFamily="2" charset="-78"/>
              </a:rPr>
              <a:t>دوسری مہم</a:t>
            </a:r>
            <a:endParaRPr lang="en-US" sz="3200" dirty="0">
              <a:solidFill>
                <a:srgbClr val="0C2F4F"/>
              </a:solidFill>
              <a:latin typeface="Jameel Noori Nastaleeq" panose="02000503000000020004" pitchFamily="2" charset="-78"/>
              <a:cs typeface="Jameel Noori Nastaleeq" panose="02000503000000020004" pitchFamily="2" charset="-78"/>
            </a:endParaRPr>
          </a:p>
          <a:p>
            <a:pPr rtl="1">
              <a:lnSpc>
                <a:spcPct val="150000"/>
              </a:lnSpc>
            </a:pPr>
            <a:r>
              <a:rPr lang="ur-PK" sz="3200" dirty="0" smtClean="0">
                <a:solidFill>
                  <a:srgbClr val="0C2F4F"/>
                </a:solidFill>
                <a:latin typeface="Jameel Noori Nastaleeq" panose="02000503000000020004" pitchFamily="2" charset="-78"/>
                <a:cs typeface="Jameel Noori Nastaleeq" panose="02000503000000020004" pitchFamily="2" charset="-78"/>
              </a:rPr>
              <a:t>تیسری مہم</a:t>
            </a:r>
            <a:endParaRPr lang="en-US" sz="3200" dirty="0">
              <a:solidFill>
                <a:srgbClr val="0C2F4F"/>
              </a:solidFill>
              <a:latin typeface="Jameel Noori Nastaleeq" panose="02000503000000020004" pitchFamily="2" charset="-78"/>
              <a:cs typeface="Jameel Noori Nastaleeq" panose="02000503000000020004" pitchFamily="2" charset="-78"/>
            </a:endParaRPr>
          </a:p>
        </p:txBody>
      </p:sp>
      <p:sp>
        <p:nvSpPr>
          <p:cNvPr id="11" name="Rectangle 10"/>
          <p:cNvSpPr/>
          <p:nvPr/>
        </p:nvSpPr>
        <p:spPr>
          <a:xfrm>
            <a:off x="4872723" y="650258"/>
            <a:ext cx="3108543" cy="938719"/>
          </a:xfrm>
          <a:prstGeom prst="rect">
            <a:avLst/>
          </a:prstGeom>
        </p:spPr>
        <p:txBody>
          <a:bodyPr wrap="none">
            <a:spAutoFit/>
          </a:bodyPr>
          <a:lstStyle/>
          <a:p>
            <a:pPr algn="r" rtl="1">
              <a:lnSpc>
                <a:spcPct val="150000"/>
              </a:lnSpc>
            </a:pPr>
            <a:r>
              <a:rPr lang="ur-PK" sz="4000" u="sng" dirty="0" smtClean="0">
                <a:solidFill>
                  <a:srgbClr val="C00000"/>
                </a:solidFill>
                <a:latin typeface="Jameel Noori Nastaleeq" pitchFamily="2" charset="-78"/>
                <a:cs typeface="Jameel Noori Nastaleeq" pitchFamily="2" charset="-78"/>
              </a:rPr>
              <a:t>ذوالقرنین کی تین مہمات </a:t>
            </a:r>
          </a:p>
        </p:txBody>
      </p:sp>
      <p:cxnSp>
        <p:nvCxnSpPr>
          <p:cNvPr id="18" name="Straight Arrow Connector 17"/>
          <p:cNvCxnSpPr/>
          <p:nvPr/>
        </p:nvCxnSpPr>
        <p:spPr>
          <a:xfrm rot="10800000">
            <a:off x="5819709" y="2320113"/>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5802563" y="3059366"/>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5777542" y="3812268"/>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4753332" y="225685"/>
            <a:ext cx="3509294" cy="938719"/>
          </a:xfrm>
          <a:prstGeom prst="rect">
            <a:avLst/>
          </a:prstGeom>
        </p:spPr>
        <p:txBody>
          <a:bodyPr wrap="none">
            <a:spAutoFit/>
          </a:bodyPr>
          <a:lstStyle/>
          <a:p>
            <a:pPr algn="r" rtl="1">
              <a:lnSpc>
                <a:spcPct val="150000"/>
              </a:lnSpc>
            </a:pPr>
            <a:r>
              <a:rPr lang="ur-PK" sz="4000" u="sng" dirty="0" smtClean="0">
                <a:solidFill>
                  <a:srgbClr val="C00000"/>
                </a:solidFill>
                <a:latin typeface="Jameel Noori Nastaleeq" pitchFamily="2" charset="-78"/>
                <a:cs typeface="Jameel Noori Nastaleeq" pitchFamily="2" charset="-78"/>
              </a:rPr>
              <a:t>ذوالقرنین  کا زمانہ اور فتوحات</a:t>
            </a:r>
          </a:p>
        </p:txBody>
      </p:sp>
      <p:sp>
        <p:nvSpPr>
          <p:cNvPr id="12" name="TextBox 11"/>
          <p:cNvSpPr txBox="1"/>
          <p:nvPr/>
        </p:nvSpPr>
        <p:spPr>
          <a:xfrm>
            <a:off x="369277" y="1719353"/>
            <a:ext cx="6495547" cy="3416320"/>
          </a:xfrm>
          <a:prstGeom prst="rect">
            <a:avLst/>
          </a:prstGeom>
          <a:noFill/>
        </p:spPr>
        <p:txBody>
          <a:bodyPr wrap="squar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549 ق م  سے شروع ہوا۔چند سالوں میں</a:t>
            </a:r>
          </a:p>
          <a:p>
            <a:pPr marL="1485900" lvl="2" indent="-571500" algn="r" rtl="1">
              <a:lnSpc>
                <a:spcPct val="150000"/>
              </a:lnSpc>
              <a:buFont typeface="Arial" panose="020B0604020202020204" pitchFamily="34" charset="0"/>
              <a:buChar char="•"/>
            </a:pPr>
            <a:r>
              <a:rPr lang="ur-PK" sz="3600" u="sng" spc="300" dirty="0" smtClean="0">
                <a:solidFill>
                  <a:srgbClr val="0C2F4F"/>
                </a:solidFill>
                <a:latin typeface="Jameel Noori Nastaleeq" pitchFamily="2" charset="-78"/>
                <a:cs typeface="Jameel Noori Nastaleeq" pitchFamily="2" charset="-78"/>
              </a:rPr>
              <a:t>میڈیا </a:t>
            </a:r>
            <a:r>
              <a:rPr lang="ur-PK" sz="3600" spc="300" dirty="0" smtClean="0">
                <a:solidFill>
                  <a:srgbClr val="0C2F4F"/>
                </a:solidFill>
                <a:latin typeface="Jameel Noori Nastaleeq" pitchFamily="2" charset="-78"/>
                <a:cs typeface="Jameel Noori Nastaleeq" pitchFamily="2" charset="-78"/>
              </a:rPr>
              <a:t>(الجبال)</a:t>
            </a:r>
          </a:p>
          <a:p>
            <a:pPr marL="1485900" lvl="2" indent="-571500" algn="r" rtl="1">
              <a:lnSpc>
                <a:spcPct val="150000"/>
              </a:lnSpc>
              <a:buFont typeface="Arial" panose="020B0604020202020204" pitchFamily="34" charset="0"/>
              <a:buChar char="•"/>
            </a:pPr>
            <a:r>
              <a:rPr lang="ur-PK" sz="3600" u="sng" spc="300" dirty="0" smtClean="0">
                <a:solidFill>
                  <a:srgbClr val="0C2F4F"/>
                </a:solidFill>
                <a:latin typeface="Jameel Noori Nastaleeq" pitchFamily="2" charset="-78"/>
                <a:cs typeface="Jameel Noori Nastaleeq" pitchFamily="2" charset="-78"/>
              </a:rPr>
              <a:t>لیڈیا </a:t>
            </a:r>
            <a:r>
              <a:rPr lang="ur-PK" sz="3600" spc="300" dirty="0" smtClean="0">
                <a:solidFill>
                  <a:srgbClr val="0C2F4F"/>
                </a:solidFill>
                <a:latin typeface="Jameel Noori Nastaleeq" pitchFamily="2" charset="-78"/>
                <a:cs typeface="Jameel Noori Nastaleeq" pitchFamily="2" charset="-78"/>
              </a:rPr>
              <a:t>(ایشیائے کوچک ) کو فتح کر لیا۔</a:t>
            </a:r>
          </a:p>
          <a:p>
            <a:pPr marL="1485900" lvl="2" indent="-571500" algn="r" rtl="1">
              <a:lnSpc>
                <a:spcPct val="150000"/>
              </a:lnSpc>
              <a:buFont typeface="Arial" panose="020B0604020202020204" pitchFamily="34" charset="0"/>
              <a:buChar char="•"/>
            </a:pPr>
            <a:r>
              <a:rPr lang="ur-PK" sz="3600" spc="300" dirty="0" smtClean="0">
                <a:solidFill>
                  <a:srgbClr val="0C2F4F"/>
                </a:solidFill>
                <a:latin typeface="Jameel Noori Nastaleeq" pitchFamily="2" charset="-78"/>
                <a:cs typeface="Jameel Noori Nastaleeq" pitchFamily="2" charset="-78"/>
              </a:rPr>
              <a:t>539 ق م میں </a:t>
            </a:r>
            <a:r>
              <a:rPr lang="ur-PK" sz="3600" u="sng" spc="300" dirty="0" smtClean="0">
                <a:solidFill>
                  <a:srgbClr val="0C2F4F"/>
                </a:solidFill>
                <a:latin typeface="Jameel Noori Nastaleeq" pitchFamily="2" charset="-78"/>
                <a:cs typeface="Jameel Noori Nastaleeq" pitchFamily="2" charset="-78"/>
              </a:rPr>
              <a:t>بابل</a:t>
            </a:r>
            <a:r>
              <a:rPr lang="ur-PK" sz="3600" spc="300" dirty="0" smtClean="0">
                <a:solidFill>
                  <a:srgbClr val="0C2F4F"/>
                </a:solidFill>
                <a:latin typeface="Jameel Noori Nastaleeq" pitchFamily="2" charset="-78"/>
                <a:cs typeface="Jameel Noori Nastaleeq" pitchFamily="2" charset="-78"/>
              </a:rPr>
              <a:t> کو فتح کر لیا ۔</a:t>
            </a:r>
            <a:endParaRPr lang="en-US" sz="3600" spc="300" dirty="0">
              <a:solidFill>
                <a:srgbClr val="0C2F4F"/>
              </a:solidFill>
              <a:latin typeface="Jameel Noori Nastaleeq" pitchFamily="2" charset="-78"/>
              <a:cs typeface="Jameel Noori Nastaleeq" pitchFamily="2" charset="-78"/>
            </a:endParaRPr>
          </a:p>
        </p:txBody>
      </p:sp>
      <p:sp>
        <p:nvSpPr>
          <p:cNvPr id="13" name="Rectangle 12"/>
          <p:cNvSpPr/>
          <p:nvPr/>
        </p:nvSpPr>
        <p:spPr>
          <a:xfrm>
            <a:off x="7652648" y="1797406"/>
            <a:ext cx="941283" cy="707886"/>
          </a:xfrm>
          <a:prstGeom prst="rect">
            <a:avLst/>
          </a:prstGeom>
        </p:spPr>
        <p:txBody>
          <a:bodyPr wrap="none">
            <a:spAutoFit/>
          </a:bodyPr>
          <a:lstStyle/>
          <a:p>
            <a:pPr rtl="1"/>
            <a:r>
              <a:rPr lang="ur-PK" sz="4000" dirty="0" smtClean="0">
                <a:solidFill>
                  <a:srgbClr val="0C2F4F"/>
                </a:solidFill>
                <a:latin typeface="Jameel Noori Nastaleeq" pitchFamily="2" charset="-78"/>
                <a:cs typeface="Jameel Noori Nastaleeq" pitchFamily="2" charset="-78"/>
              </a:rPr>
              <a:t>عروج</a:t>
            </a:r>
            <a:endParaRPr lang="en-US" sz="4000" dirty="0">
              <a:solidFill>
                <a:srgbClr val="0C2F4F"/>
              </a:solidFill>
            </a:endParaRPr>
          </a:p>
        </p:txBody>
      </p:sp>
      <p:cxnSp>
        <p:nvCxnSpPr>
          <p:cNvPr id="4" name="Straight Arrow Connector 3"/>
          <p:cNvCxnSpPr/>
          <p:nvPr/>
        </p:nvCxnSpPr>
        <p:spPr>
          <a:xfrm flipH="1">
            <a:off x="6864824" y="2215658"/>
            <a:ext cx="787824"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TextBox 10"/>
          <p:cNvSpPr txBox="1"/>
          <p:nvPr/>
        </p:nvSpPr>
        <p:spPr>
          <a:xfrm>
            <a:off x="685800" y="1522252"/>
            <a:ext cx="7481064"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spc="300" dirty="0" smtClean="0">
                <a:solidFill>
                  <a:srgbClr val="0C2F4F"/>
                </a:solidFill>
                <a:latin typeface="Jameel Noori Nastaleeq" pitchFamily="2" charset="-78"/>
                <a:cs typeface="Jameel Noori Nastaleeq" pitchFamily="2" charset="-78"/>
              </a:rPr>
              <a:t>سندھ ،ترکستا ن ،مصر،لیبیا،تھریس ، مقدونیہ، کاکیشیا، خوازم سب کو فتح کر لیا۔</a:t>
            </a:r>
          </a:p>
          <a:p>
            <a:pPr marL="571500" indent="-571500" algn="r" rtl="1">
              <a:lnSpc>
                <a:spcPct val="150000"/>
              </a:lnSpc>
              <a:buFont typeface="Arial" panose="020B0604020202020204" pitchFamily="34" charset="0"/>
              <a:buChar char="•"/>
            </a:pPr>
            <a:r>
              <a:rPr lang="ur-PK" sz="3600" spc="300" dirty="0" smtClean="0">
                <a:solidFill>
                  <a:srgbClr val="0C2F4F"/>
                </a:solidFill>
                <a:latin typeface="Jameel Noori Nastaleeq" pitchFamily="2" charset="-78"/>
                <a:cs typeface="Jameel Noori Nastaleeq" pitchFamily="2" charset="-78"/>
              </a:rPr>
              <a:t>پوری مہذیب دنیا ذوالقرنین کے تحت آ گئی۔</a:t>
            </a:r>
            <a:endParaRPr lang="en-US" sz="3600" spc="3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327546" y="1387528"/>
            <a:ext cx="8297839" cy="769441"/>
          </a:xfrm>
          <a:prstGeom prst="rect">
            <a:avLst/>
          </a:prstGeom>
        </p:spPr>
        <p:txBody>
          <a:bodyPr wrap="square">
            <a:spAutoFit/>
          </a:bodyPr>
          <a:lstStyle/>
          <a:p>
            <a:pPr algn="r" rtl="1"/>
            <a:r>
              <a:rPr lang="ur-PK" sz="4400" b="1" dirty="0" smtClean="0">
                <a:solidFill>
                  <a:srgbClr val="002060"/>
                </a:solidFill>
                <a:latin typeface="Al_Mushaf" pitchFamily="2" charset="-78"/>
                <a:cs typeface="Al_Mushaf" pitchFamily="2" charset="-78"/>
              </a:rPr>
              <a:t>اِنَّا مَکَّنَّا لَہٗ فِی الۡاَرۡضِ وَ اٰتَیۡنٰہُ مِنۡ کُلِّ شَیۡءٍ سَبَبًا ﴿ۙ۸۴﴾ فَاَتۡبَعَ سَبَبًا</a:t>
            </a:r>
            <a:endParaRPr lang="en-US" sz="4400" b="1" dirty="0">
              <a:solidFill>
                <a:srgbClr val="002060"/>
              </a:solidFill>
              <a:latin typeface="Al_Mushaf" pitchFamily="2" charset="-78"/>
              <a:cs typeface="Al_Mushaf" pitchFamily="2" charset="-78"/>
            </a:endParaRPr>
          </a:p>
        </p:txBody>
      </p:sp>
      <p:sp>
        <p:nvSpPr>
          <p:cNvPr id="11" name="Rounded Rectangle 10"/>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3" name="TextBox 12"/>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نمبر84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20" name="Rectangle 19"/>
          <p:cNvSpPr/>
          <p:nvPr/>
        </p:nvSpPr>
        <p:spPr>
          <a:xfrm>
            <a:off x="7329065" y="4595463"/>
            <a:ext cx="806631" cy="707886"/>
          </a:xfrm>
          <a:prstGeom prst="rect">
            <a:avLst/>
          </a:prstGeom>
        </p:spPr>
        <p:txBody>
          <a:bodyPr wrap="none">
            <a:spAutoFit/>
          </a:bodyPr>
          <a:lstStyle/>
          <a:p>
            <a:r>
              <a:rPr lang="ur-PK" sz="4000" b="1" dirty="0" smtClean="0">
                <a:solidFill>
                  <a:srgbClr val="002060"/>
                </a:solidFill>
                <a:latin typeface="Al_Mushaf" pitchFamily="2" charset="-78"/>
                <a:cs typeface="Al_Mushaf" pitchFamily="2" charset="-78"/>
              </a:rPr>
              <a:t>سَبَبًا</a:t>
            </a:r>
            <a:endParaRPr lang="en-US" sz="4000" dirty="0"/>
          </a:p>
        </p:txBody>
      </p:sp>
      <p:sp>
        <p:nvSpPr>
          <p:cNvPr id="22" name="Rectangle 21"/>
          <p:cNvSpPr/>
          <p:nvPr/>
        </p:nvSpPr>
        <p:spPr>
          <a:xfrm>
            <a:off x="1392071" y="2317412"/>
            <a:ext cx="6673755"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ہم نے اس کو زمین میں اقتدار عطا کر رکھا تھا اور اسے ہر قسم کے اسباب و وسائل بخشے تھے۔</a:t>
            </a:r>
            <a:endParaRPr lang="en-US" sz="3200" dirty="0">
              <a:solidFill>
                <a:srgbClr val="002060"/>
              </a:solidFill>
              <a:latin typeface="Jameel Noori Nastaleeq" pitchFamily="2" charset="-78"/>
              <a:cs typeface="Jameel Noori Nastaleeq" pitchFamily="2" charset="-78"/>
            </a:endParaRPr>
          </a:p>
        </p:txBody>
      </p:sp>
      <p:cxnSp>
        <p:nvCxnSpPr>
          <p:cNvPr id="24" name="Straight Arrow Connector 23"/>
          <p:cNvCxnSpPr/>
          <p:nvPr/>
        </p:nvCxnSpPr>
        <p:spPr>
          <a:xfrm rot="10800000">
            <a:off x="6564574" y="4954137"/>
            <a:ext cx="70968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310186" y="4626590"/>
            <a:ext cx="5115503" cy="646331"/>
          </a:xfrm>
          <a:prstGeom prst="rect">
            <a:avLst/>
          </a:prstGeom>
          <a:noFill/>
        </p:spPr>
        <p:txBody>
          <a:bodyPr wrap="none" rtlCol="0">
            <a:spAutoFit/>
          </a:bodyPr>
          <a:lstStyle/>
          <a:p>
            <a:pPr algn="ctr" rtl="1"/>
            <a:r>
              <a:rPr lang="ur-PK" sz="3600" dirty="0" smtClean="0">
                <a:solidFill>
                  <a:srgbClr val="0C2F4F"/>
                </a:solidFill>
                <a:latin typeface="Jameel Noori Nastaleeq" pitchFamily="2" charset="-78"/>
                <a:cs typeface="Jameel Noori Nastaleeq" pitchFamily="2" charset="-78"/>
              </a:rPr>
              <a:t>علم ،قدرت ،آلات کے ذریعے کسی چیز تک پہنچنا</a:t>
            </a:r>
            <a:endParaRPr lang="en-US" sz="36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flipH="1">
            <a:off x="1811215" y="4079633"/>
            <a:ext cx="6119447"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2" name="Rectangle 11"/>
          <p:cNvSpPr/>
          <p:nvPr/>
        </p:nvSpPr>
        <p:spPr>
          <a:xfrm>
            <a:off x="4325543" y="579715"/>
            <a:ext cx="4204997" cy="707886"/>
          </a:xfrm>
          <a:prstGeom prst="rect">
            <a:avLst/>
          </a:prstGeom>
        </p:spPr>
        <p:txBody>
          <a:bodyPr wrap="none">
            <a:spAutoFit/>
          </a:bodyPr>
          <a:lstStyle/>
          <a:p>
            <a:pPr algn="r" rtl="1"/>
            <a:r>
              <a:rPr lang="ur-PK" sz="4000" u="sng" dirty="0" smtClean="0">
                <a:solidFill>
                  <a:srgbClr val="C00000"/>
                </a:solidFill>
                <a:latin typeface="Jameel Noori Nastaleeq" pitchFamily="2" charset="-78"/>
                <a:cs typeface="Jameel Noori Nastaleeq" pitchFamily="2" charset="-78"/>
              </a:rPr>
              <a:t>اللہ تعالیٰ کے ذوالقرنین پر احسانات</a:t>
            </a:r>
          </a:p>
        </p:txBody>
      </p:sp>
      <p:sp>
        <p:nvSpPr>
          <p:cNvPr id="13" name="TextBox 12"/>
          <p:cNvSpPr txBox="1"/>
          <p:nvPr/>
        </p:nvSpPr>
        <p:spPr>
          <a:xfrm>
            <a:off x="1797820" y="1289054"/>
            <a:ext cx="5521063" cy="1685077"/>
          </a:xfrm>
          <a:prstGeom prst="rect">
            <a:avLst/>
          </a:prstGeom>
          <a:noFill/>
        </p:spPr>
        <p:txBody>
          <a:bodyPr wrap="non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ابتداء میں چھوٹی سی ریاست کا والی مقرر ہوا۔</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پڑوس حکمران کے حملے کا مقابلہ کیا اور فتح  پائی ۔</a:t>
            </a:r>
          </a:p>
        </p:txBody>
      </p:sp>
      <p:sp>
        <p:nvSpPr>
          <p:cNvPr id="16" name="Rectangle 15"/>
          <p:cNvSpPr/>
          <p:nvPr/>
        </p:nvSpPr>
        <p:spPr>
          <a:xfrm>
            <a:off x="2882251" y="3346172"/>
            <a:ext cx="3352200" cy="707886"/>
          </a:xfrm>
          <a:prstGeom prst="rect">
            <a:avLst/>
          </a:prstGeom>
        </p:spPr>
        <p:txBody>
          <a:bodyPr wrap="none">
            <a:spAutoFit/>
          </a:bodyPr>
          <a:lstStyle/>
          <a:p>
            <a:pPr algn="ctr" rtl="1"/>
            <a:r>
              <a:rPr lang="ur-PK" sz="4000" dirty="0" smtClean="0">
                <a:solidFill>
                  <a:srgbClr val="0C2F4F"/>
                </a:solidFill>
                <a:latin typeface="Jameel Noori Nastaleeq" pitchFamily="2" charset="-78"/>
                <a:cs typeface="Jameel Noori Nastaleeq" pitchFamily="2" charset="-78"/>
              </a:rPr>
              <a:t>اللہ تعالی کا خاص فضل وکرم</a:t>
            </a:r>
            <a:endParaRPr lang="en-US" sz="4000" dirty="0">
              <a:solidFill>
                <a:srgbClr val="0C2F4F"/>
              </a:solidFill>
              <a:latin typeface="Jameel Noori Nastaleeq" pitchFamily="2" charset="-78"/>
              <a:cs typeface="Jameel Noori Nastaleeq" pitchFamily="2" charset="-78"/>
            </a:endParaRPr>
          </a:p>
        </p:txBody>
      </p:sp>
      <p:sp>
        <p:nvSpPr>
          <p:cNvPr id="6" name="TextBox 5"/>
          <p:cNvSpPr txBox="1"/>
          <p:nvPr/>
        </p:nvSpPr>
        <p:spPr>
          <a:xfrm>
            <a:off x="6015789" y="4461206"/>
            <a:ext cx="2585091" cy="1077218"/>
          </a:xfrm>
          <a:prstGeom prst="rect">
            <a:avLst/>
          </a:prstGeom>
          <a:noFill/>
        </p:spPr>
        <p:txBody>
          <a:bodyPr wrap="square" rtlCol="0">
            <a:spAutoFit/>
          </a:bodyPr>
          <a:lstStyle/>
          <a:p>
            <a:pPr algn="ctr" rtl="1"/>
            <a:r>
              <a:rPr lang="ur-PK" sz="3200" dirty="0" smtClean="0">
                <a:solidFill>
                  <a:srgbClr val="0C2F4F"/>
                </a:solidFill>
                <a:latin typeface="Jameel Noori Nastaleeq" pitchFamily="2" charset="-78"/>
                <a:cs typeface="Jameel Noori Nastaleeq" pitchFamily="2" charset="-78"/>
              </a:rPr>
              <a:t>کامیابی کے لیے ہر طرح کے وسائل عطا کیے</a:t>
            </a:r>
          </a:p>
        </p:txBody>
      </p:sp>
      <p:sp>
        <p:nvSpPr>
          <p:cNvPr id="7" name="Rectangle 6"/>
          <p:cNvSpPr/>
          <p:nvPr/>
        </p:nvSpPr>
        <p:spPr>
          <a:xfrm>
            <a:off x="3340560" y="4441085"/>
            <a:ext cx="2029723" cy="584775"/>
          </a:xfrm>
          <a:prstGeom prst="rect">
            <a:avLst/>
          </a:prstGeom>
        </p:spPr>
        <p:txBody>
          <a:bodyPr wrap="none">
            <a:spAutoFit/>
          </a:bodyPr>
          <a:lstStyle/>
          <a:p>
            <a:pPr algn="ctr" rtl="1"/>
            <a:r>
              <a:rPr lang="ur-PK" sz="3200" dirty="0" smtClean="0">
                <a:solidFill>
                  <a:srgbClr val="0C2F4F"/>
                </a:solidFill>
                <a:latin typeface="Jameel Noori Nastaleeq" pitchFamily="2" charset="-78"/>
                <a:cs typeface="Jameel Noori Nastaleeq" pitchFamily="2" charset="-78"/>
              </a:rPr>
              <a:t>فتوحات بڑھتی گئیں</a:t>
            </a:r>
          </a:p>
        </p:txBody>
      </p:sp>
      <p:sp>
        <p:nvSpPr>
          <p:cNvPr id="8" name="Rectangle 7"/>
          <p:cNvSpPr/>
          <p:nvPr/>
        </p:nvSpPr>
        <p:spPr>
          <a:xfrm>
            <a:off x="566565" y="4391748"/>
            <a:ext cx="1965602" cy="584775"/>
          </a:xfrm>
          <a:prstGeom prst="rect">
            <a:avLst/>
          </a:prstGeom>
        </p:spPr>
        <p:txBody>
          <a:bodyPr wrap="none">
            <a:spAutoFit/>
          </a:bodyPr>
          <a:lstStyle/>
          <a:p>
            <a:pPr algn="r" rtl="1"/>
            <a:r>
              <a:rPr lang="ur-PK" sz="3200" dirty="0" smtClean="0">
                <a:solidFill>
                  <a:srgbClr val="0C2F4F"/>
                </a:solidFill>
                <a:latin typeface="Jameel Noori Nastaleeq" pitchFamily="2" charset="-78"/>
                <a:cs typeface="Jameel Noori Nastaleeq" pitchFamily="2" charset="-78"/>
              </a:rPr>
              <a:t>اقتدار وسیع ہوتا گیا</a:t>
            </a:r>
            <a:endParaRPr lang="en-US" sz="32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flipH="1">
            <a:off x="1797820" y="4021371"/>
            <a:ext cx="5351328"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797820" y="4022387"/>
            <a:ext cx="0" cy="36936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395612" y="4022387"/>
            <a:ext cx="0" cy="36936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149148" y="4022387"/>
            <a:ext cx="0" cy="36936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3381536" y="828680"/>
            <a:ext cx="2247731" cy="923330"/>
          </a:xfrm>
          <a:prstGeom prst="rect">
            <a:avLst/>
          </a:prstGeom>
        </p:spPr>
        <p:txBody>
          <a:bodyPr wrap="none">
            <a:spAutoFit/>
          </a:bodyPr>
          <a:lstStyle/>
          <a:p>
            <a:r>
              <a:rPr lang="ur-PK" sz="5400" dirty="0" smtClean="0">
                <a:solidFill>
                  <a:srgbClr val="002060"/>
                </a:solidFill>
                <a:latin typeface="Al_Mushaf" pitchFamily="2" charset="-78"/>
                <a:cs typeface="Al_Mushaf" pitchFamily="2" charset="-78"/>
              </a:rPr>
              <a:t>فَاَتۡبَعَ سَبَبًا </a:t>
            </a:r>
            <a:endParaRPr lang="en-US" sz="5400" dirty="0">
              <a:solidFill>
                <a:srgbClr val="002060"/>
              </a:solidFill>
              <a:latin typeface="Al_Mushaf" pitchFamily="2" charset="-78"/>
              <a:cs typeface="Al_Mushaf" pitchFamily="2" charset="-78"/>
            </a:endParaRPr>
          </a:p>
        </p:txBody>
      </p:sp>
      <p:sp>
        <p:nvSpPr>
          <p:cNvPr id="6" name="Rounded Rectangle 5"/>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85</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1806922" y="1891184"/>
            <a:ext cx="5315803" cy="523220"/>
          </a:xfrm>
          <a:prstGeom prst="rect">
            <a:avLst/>
          </a:prstGeom>
        </p:spPr>
        <p:txBody>
          <a:bodyPr wrap="square">
            <a:spAutoFit/>
          </a:bodyPr>
          <a:lstStyle/>
          <a:p>
            <a:pPr algn="ctr" rtl="1"/>
            <a:r>
              <a:rPr lang="ur-PK" sz="2800" dirty="0" smtClean="0">
                <a:solidFill>
                  <a:srgbClr val="002060"/>
                </a:solidFill>
                <a:latin typeface="Jameel Noori Nastaleeq" pitchFamily="2" charset="-78"/>
                <a:cs typeface="Jameel Noori Nastaleeq" pitchFamily="2" charset="-78"/>
              </a:rPr>
              <a:t>اس نے ﴿پہلے مغرب کی طرف ایک مہم کا﴾ سرو سامان کیا۔</a:t>
            </a:r>
            <a:endParaRPr lang="en-US" sz="2800" dirty="0">
              <a:solidFill>
                <a:srgbClr val="002060"/>
              </a:solidFill>
              <a:latin typeface="Jameel Noori Nastaleeq" pitchFamily="2" charset="-78"/>
              <a:cs typeface="Jameel Noori Nastaleeq" pitchFamily="2" charset="-78"/>
            </a:endParaRPr>
          </a:p>
        </p:txBody>
      </p:sp>
      <p:sp>
        <p:nvSpPr>
          <p:cNvPr id="9" name="TextBox 8"/>
          <p:cNvSpPr txBox="1"/>
          <p:nvPr/>
        </p:nvSpPr>
        <p:spPr>
          <a:xfrm>
            <a:off x="7842546" y="3278288"/>
            <a:ext cx="628698" cy="707886"/>
          </a:xfrm>
          <a:prstGeom prst="rect">
            <a:avLst/>
          </a:prstGeom>
          <a:noFill/>
        </p:spPr>
        <p:txBody>
          <a:bodyPr wrap="none" rtlCol="0">
            <a:spAutoFit/>
          </a:bodyPr>
          <a:lstStyle/>
          <a:p>
            <a:r>
              <a:rPr lang="ur-PK" sz="4000" dirty="0" smtClean="0">
                <a:solidFill>
                  <a:srgbClr val="C00000"/>
                </a:solidFill>
                <a:latin typeface="Jameel Noori Nastaleeq" pitchFamily="2" charset="-78"/>
                <a:cs typeface="Jameel Noori Nastaleeq" pitchFamily="2" charset="-78"/>
              </a:rPr>
              <a:t>اتبع </a:t>
            </a:r>
            <a:endParaRPr lang="en-US" sz="4000" dirty="0">
              <a:solidFill>
                <a:srgbClr val="C00000"/>
              </a:solidFill>
              <a:latin typeface="Jameel Noori Nastaleeq" pitchFamily="2" charset="-78"/>
              <a:cs typeface="Jameel Noori Nastaleeq" pitchFamily="2" charset="-78"/>
            </a:endParaRPr>
          </a:p>
        </p:txBody>
      </p:sp>
      <p:sp>
        <p:nvSpPr>
          <p:cNvPr id="10" name="TextBox 9"/>
          <p:cNvSpPr txBox="1"/>
          <p:nvPr/>
        </p:nvSpPr>
        <p:spPr>
          <a:xfrm>
            <a:off x="654007" y="2593076"/>
            <a:ext cx="6003567" cy="2677656"/>
          </a:xfrm>
          <a:prstGeom prst="rect">
            <a:avLst/>
          </a:prstGeom>
          <a:noFill/>
        </p:spPr>
        <p:txBody>
          <a:bodyPr wrap="none" rtlCol="0">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تعاقب ،درپے ہونا ، پیچھے لگنا</a:t>
            </a:r>
          </a:p>
          <a:p>
            <a:pPr algn="r" rtl="1">
              <a:lnSpc>
                <a:spcPct val="150000"/>
              </a:lnSpc>
            </a:pPr>
            <a:r>
              <a:rPr lang="ur-PK" sz="2800" dirty="0" smtClean="0">
                <a:solidFill>
                  <a:srgbClr val="0C2F4F"/>
                </a:solidFill>
                <a:latin typeface="Jameel Noori Nastaleeq" pitchFamily="2" charset="-78"/>
                <a:cs typeface="Jameel Noori Nastaleeq" pitchFamily="2" charset="-78"/>
              </a:rPr>
              <a:t>یعنی وہ فتوحات کے لیے اسباب و وسائل کی فراہمی میں لگ گیا</a:t>
            </a:r>
          </a:p>
          <a:p>
            <a:pPr algn="r" rtl="1">
              <a:lnSpc>
                <a:spcPct val="150000"/>
              </a:lnSpc>
            </a:pPr>
            <a:r>
              <a:rPr lang="ur-PK" sz="2800" dirty="0" smtClean="0">
                <a:solidFill>
                  <a:srgbClr val="0C2F4F"/>
                </a:solidFill>
                <a:latin typeface="Jameel Noori Nastaleeq" pitchFamily="2" charset="-78"/>
                <a:cs typeface="Jameel Noori Nastaleeq" pitchFamily="2" charset="-78"/>
              </a:rPr>
              <a:t>ارادہ</a:t>
            </a:r>
            <a:r>
              <a:rPr lang="en-US" sz="2800" dirty="0" smtClean="0">
                <a:solidFill>
                  <a:srgbClr val="0C2F4F"/>
                </a:solidFill>
                <a:latin typeface="Jameel Noori Nastaleeq" pitchFamily="2" charset="-78"/>
                <a:cs typeface="Jameel Noori Nastaleeq" pitchFamily="2" charset="-78"/>
              </a:rPr>
              <a:t> </a:t>
            </a:r>
            <a:r>
              <a:rPr lang="ur-PK" sz="2800" dirty="0" smtClean="0">
                <a:solidFill>
                  <a:srgbClr val="0C2F4F"/>
                </a:solidFill>
                <a:latin typeface="Jameel Noori Nastaleeq" pitchFamily="2" charset="-78"/>
                <a:cs typeface="Jameel Noori Nastaleeq" pitchFamily="2" charset="-78"/>
              </a:rPr>
              <a:t>کر لیا                                                                                                                             کہ وسائل ،افرادی قوت اور جنگی استعداد بڑھا تا جائے گا</a:t>
            </a:r>
          </a:p>
          <a:p>
            <a:pPr algn="r" rtl="1">
              <a:lnSpc>
                <a:spcPct val="150000"/>
              </a:lnSpc>
            </a:pPr>
            <a:r>
              <a:rPr lang="ur-PK" sz="2800" dirty="0" smtClean="0">
                <a:solidFill>
                  <a:srgbClr val="0C2F4F"/>
                </a:solidFill>
                <a:latin typeface="Jameel Noori Nastaleeq" pitchFamily="2" charset="-78"/>
                <a:cs typeface="Jameel Noori Nastaleeq" pitchFamily="2" charset="-78"/>
              </a:rPr>
              <a:t>		اللہ تعالی کی توفیق سے علاقے فتح کرتا جائے گا۔</a:t>
            </a:r>
          </a:p>
        </p:txBody>
      </p:sp>
      <p:cxnSp>
        <p:nvCxnSpPr>
          <p:cNvPr id="18" name="Straight Arrow Connector 17"/>
          <p:cNvCxnSpPr/>
          <p:nvPr/>
        </p:nvCxnSpPr>
        <p:spPr>
          <a:xfrm rot="10800000">
            <a:off x="6632673" y="3034782"/>
            <a:ext cx="832513"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632459" y="3643019"/>
            <a:ext cx="1188720" cy="320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6634733" y="4266722"/>
            <a:ext cx="832513"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5277711" y="4278214"/>
            <a:ext cx="365760"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a:off x="4860762" y="4278214"/>
            <a:ext cx="782709" cy="614628"/>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464972" y="3033311"/>
            <a:ext cx="0" cy="1233411"/>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948502" y="5454161"/>
            <a:ext cx="5219699" cy="523220"/>
          </a:xfrm>
          <a:prstGeom prst="rect">
            <a:avLst/>
          </a:prstGeom>
        </p:spPr>
        <p:txBody>
          <a:bodyPr wrap="none">
            <a:spAutoFit/>
          </a:bodyPr>
          <a:lstStyle/>
          <a:p>
            <a:pPr algn="r" rtl="1"/>
            <a:r>
              <a:rPr lang="ur-PK" sz="2800" dirty="0">
                <a:solidFill>
                  <a:srgbClr val="0C2F4F"/>
                </a:solidFill>
                <a:latin typeface="Jameel Noori Nastaleeq" pitchFamily="2" charset="-78"/>
                <a:cs typeface="Jameel Noori Nastaleeq" pitchFamily="2" charset="-78"/>
              </a:rPr>
              <a:t>مغرب،مشرق اور شمال کی طرف باری باری مہمات کا آغاز کیا۔</a:t>
            </a:r>
            <a:endParaRPr lang="en-US" sz="2800" dirty="0">
              <a:solidFill>
                <a:srgbClr val="0C2F4F"/>
              </a:solidFill>
              <a:latin typeface="Jameel Noori Nastaleeq" pitchFamily="2" charset="-78"/>
              <a:cs typeface="Jameel Noori Nastaleeq" pitchFamily="2" charset="-78"/>
            </a:endParaRPr>
          </a:p>
        </p:txBody>
      </p:sp>
      <p:cxnSp>
        <p:nvCxnSpPr>
          <p:cNvPr id="17" name="Straight Connector 16"/>
          <p:cNvCxnSpPr/>
          <p:nvPr/>
        </p:nvCxnSpPr>
        <p:spPr>
          <a:xfrm flipH="1">
            <a:off x="2278744" y="2530516"/>
            <a:ext cx="455619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ounded Rectangle 3"/>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نمبر86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1514902" y="1290683"/>
            <a:ext cx="6550926" cy="2123658"/>
          </a:xfrm>
          <a:prstGeom prst="rect">
            <a:avLst/>
          </a:prstGeom>
        </p:spPr>
        <p:txBody>
          <a:bodyPr wrap="square">
            <a:spAutoFit/>
          </a:bodyPr>
          <a:lstStyle/>
          <a:p>
            <a:pPr algn="ctr">
              <a:lnSpc>
                <a:spcPct val="150000"/>
              </a:lnSpc>
            </a:pPr>
            <a:r>
              <a:rPr lang="ur-PK" sz="4400" dirty="0" smtClean="0">
                <a:solidFill>
                  <a:srgbClr val="002060"/>
                </a:solidFill>
                <a:latin typeface="Al_Mushaf" pitchFamily="2" charset="-78"/>
                <a:cs typeface="Al_Mushaf" pitchFamily="2" charset="-78"/>
              </a:rPr>
              <a:t>حَتّٰۤی اِذَا بَلَغَ مَغۡرِبَ الشَّمۡسِ وَجَدَہَا تَغۡرُبُ فِیۡ عَیۡنٍ حَمِئَۃٍ وَّ وَجَدَ عِنۡدَہَا قَوۡمًا</a:t>
            </a:r>
            <a:endParaRPr lang="en-US" sz="4400" dirty="0">
              <a:solidFill>
                <a:srgbClr val="002060"/>
              </a:solidFill>
              <a:latin typeface="Al_Mushaf" pitchFamily="2" charset="-78"/>
              <a:cs typeface="Al_Mushaf" pitchFamily="2" charset="-78"/>
            </a:endParaRPr>
          </a:p>
        </p:txBody>
      </p:sp>
      <p:sp>
        <p:nvSpPr>
          <p:cNvPr id="8" name="Rectangle 7"/>
          <p:cNvSpPr/>
          <p:nvPr/>
        </p:nvSpPr>
        <p:spPr>
          <a:xfrm>
            <a:off x="1364777" y="3717963"/>
            <a:ext cx="6496333"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حتیٰ کہ جب وہ غروبِ آفتاب کی حَد تک پہنچ گیا </a:t>
            </a:r>
            <a:r>
              <a:rPr lang="ur-PK" sz="3200" b="1" baseline="30000" dirty="0" smtClean="0">
                <a:solidFill>
                  <a:srgbClr val="002060"/>
                </a:solidFill>
                <a:latin typeface="Jameel Noori Nastaleeq" pitchFamily="2" charset="-78"/>
                <a:cs typeface="Jameel Noori Nastaleeq" pitchFamily="2" charset="-78"/>
                <a:hlinkClick r:id="rId3"/>
              </a:rPr>
              <a:t>63</a:t>
            </a:r>
            <a:r>
              <a:rPr lang="ur-PK" sz="3200" dirty="0" smtClean="0">
                <a:solidFill>
                  <a:srgbClr val="002060"/>
                </a:solidFill>
                <a:latin typeface="Jameel Noori Nastaleeq" pitchFamily="2" charset="-78"/>
                <a:cs typeface="Jameel Noori Nastaleeq" pitchFamily="2" charset="-78"/>
              </a:rPr>
              <a:t> تو اس نے سُورج کو ایک کالے پانی میں ڈوبتے دیکھا </a:t>
            </a:r>
            <a:r>
              <a:rPr lang="ur-PK" sz="3200" b="1" baseline="30000" dirty="0" smtClean="0">
                <a:solidFill>
                  <a:srgbClr val="002060"/>
                </a:solidFill>
                <a:latin typeface="Jameel Noori Nastaleeq" pitchFamily="2" charset="-78"/>
                <a:cs typeface="Jameel Noori Nastaleeq" pitchFamily="2" charset="-78"/>
                <a:hlinkClick r:id="rId4"/>
              </a:rPr>
              <a:t>64</a:t>
            </a:r>
            <a:r>
              <a:rPr lang="ur-PK" sz="3200" dirty="0" smtClean="0">
                <a:solidFill>
                  <a:srgbClr val="002060"/>
                </a:solidFill>
                <a:latin typeface="Jameel Noori Nastaleeq" pitchFamily="2" charset="-78"/>
                <a:cs typeface="Jameel Noori Nastaleeq" pitchFamily="2" charset="-78"/>
              </a:rPr>
              <a:t> اور وہاں اُسے ایک قوم ملی۔</a:t>
            </a:r>
            <a:endParaRPr lang="en-US" sz="32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3" name="Rectangle 12"/>
          <p:cNvSpPr/>
          <p:nvPr/>
        </p:nvSpPr>
        <p:spPr>
          <a:xfrm>
            <a:off x="5137474" y="487921"/>
            <a:ext cx="2813591" cy="769441"/>
          </a:xfrm>
          <a:prstGeom prst="rect">
            <a:avLst/>
          </a:prstGeom>
        </p:spPr>
        <p:txBody>
          <a:bodyPr wrap="none">
            <a:spAutoFit/>
          </a:bodyPr>
          <a:lstStyle/>
          <a:p>
            <a:r>
              <a:rPr lang="ur-PK" sz="4400" dirty="0" smtClean="0">
                <a:solidFill>
                  <a:srgbClr val="002060"/>
                </a:solidFill>
                <a:latin typeface="Al_Mushaf" pitchFamily="2" charset="-78"/>
                <a:cs typeface="Al_Mushaf" pitchFamily="2" charset="-78"/>
              </a:rPr>
              <a:t>بَلَغَ مَغۡرِبَ الشَّمۡسِ </a:t>
            </a:r>
            <a:endParaRPr lang="en-US" sz="4400" dirty="0">
              <a:solidFill>
                <a:srgbClr val="002060"/>
              </a:solidFill>
              <a:latin typeface="Al_Mushaf" pitchFamily="2" charset="-78"/>
              <a:cs typeface="Al_Mushaf" pitchFamily="2" charset="-78"/>
            </a:endParaRPr>
          </a:p>
        </p:txBody>
      </p:sp>
      <p:sp>
        <p:nvSpPr>
          <p:cNvPr id="14" name="TextBox 13"/>
          <p:cNvSpPr txBox="1"/>
          <p:nvPr/>
        </p:nvSpPr>
        <p:spPr>
          <a:xfrm>
            <a:off x="951455" y="2936992"/>
            <a:ext cx="7213794" cy="2308324"/>
          </a:xfrm>
          <a:prstGeom prst="rect">
            <a:avLst/>
          </a:prstGeom>
          <a:noFill/>
        </p:spPr>
        <p:txBody>
          <a:bodyPr wrap="squar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مغرب الشمس	 سورج کے غروب ہونے کی جگہ نہیں بلکہ مراد ہے  </a:t>
            </a:r>
            <a:r>
              <a:rPr lang="ur-PK" sz="3200" b="1" dirty="0">
                <a:solidFill>
                  <a:srgbClr val="002060"/>
                </a:solidFill>
                <a:latin typeface="Jameel Noori Nastaleeq" pitchFamily="2" charset="-78"/>
                <a:cs typeface="Jameel Noori Nastaleeq" pitchFamily="2" charset="-78"/>
              </a:rPr>
              <a:t>"وہ ملک پر ملک فتح کرتا </a:t>
            </a:r>
            <a:r>
              <a:rPr lang="ur-PK" sz="3200" b="1" dirty="0" smtClean="0">
                <a:solidFill>
                  <a:srgbClr val="002060"/>
                </a:solidFill>
                <a:latin typeface="Jameel Noori Nastaleeq" pitchFamily="2" charset="-78"/>
                <a:cs typeface="Jameel Noori Nastaleeq" pitchFamily="2" charset="-78"/>
              </a:rPr>
              <a:t>ہواوہاں </a:t>
            </a:r>
            <a:r>
              <a:rPr lang="ur-PK" sz="3200" b="1" dirty="0">
                <a:solidFill>
                  <a:srgbClr val="002060"/>
                </a:solidFill>
                <a:latin typeface="Jameel Noori Nastaleeq" pitchFamily="2" charset="-78"/>
                <a:cs typeface="Jameel Noori Nastaleeq" pitchFamily="2" charset="-78"/>
              </a:rPr>
              <a:t>پہنچ گیا جہاں خشکی ختم ہو جاتی </a:t>
            </a:r>
            <a:r>
              <a:rPr lang="ur-PK" sz="3200" b="1" dirty="0" smtClean="0">
                <a:solidFill>
                  <a:srgbClr val="002060"/>
                </a:solidFill>
                <a:latin typeface="Jameel Noori Nastaleeq" pitchFamily="2" charset="-78"/>
                <a:cs typeface="Jameel Noori Nastaleeq" pitchFamily="2" charset="-78"/>
              </a:rPr>
              <a:t>ہےاور </a:t>
            </a:r>
            <a:r>
              <a:rPr lang="ur-PK" sz="3200" b="1" dirty="0">
                <a:solidFill>
                  <a:srgbClr val="002060"/>
                </a:solidFill>
                <a:latin typeface="Jameel Noori Nastaleeq" pitchFamily="2" charset="-78"/>
                <a:cs typeface="Jameel Noori Nastaleeq" pitchFamily="2" charset="-78"/>
              </a:rPr>
              <a:t>آگے سمندر دکھائی دیتا ہے</a:t>
            </a:r>
            <a:r>
              <a:rPr lang="ur-PK" sz="3200" b="1" dirty="0" smtClean="0">
                <a:solidFill>
                  <a:srgbClr val="002060"/>
                </a:solidFill>
                <a:latin typeface="Jameel Noori Nastaleeq" pitchFamily="2" charset="-78"/>
                <a:cs typeface="Jameel Noori Nastaleeq" pitchFamily="2" charset="-78"/>
              </a:rPr>
              <a:t>"</a:t>
            </a:r>
            <a:endParaRPr lang="en-US" sz="3200" b="1" dirty="0">
              <a:solidFill>
                <a:srgbClr val="002060"/>
              </a:solidFill>
              <a:latin typeface="Jameel Noori Nastaleeq" pitchFamily="2" charset="-78"/>
              <a:cs typeface="Jameel Noori Nastaleeq" pitchFamily="2" charset="-78"/>
            </a:endParaRPr>
          </a:p>
        </p:txBody>
      </p:sp>
      <p:sp>
        <p:nvSpPr>
          <p:cNvPr id="16" name="Rectangle 15"/>
          <p:cNvSpPr/>
          <p:nvPr/>
        </p:nvSpPr>
        <p:spPr>
          <a:xfrm>
            <a:off x="3042107" y="1169301"/>
            <a:ext cx="4990469" cy="854080"/>
          </a:xfrm>
          <a:prstGeom prst="rect">
            <a:avLst/>
          </a:prstGeom>
        </p:spPr>
        <p:txBody>
          <a:bodyPr wrap="non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سورج کے غروب کے ہونے کے مقام تک پہنچا</a:t>
            </a:r>
          </a:p>
        </p:txBody>
      </p:sp>
      <p:cxnSp>
        <p:nvCxnSpPr>
          <p:cNvPr id="4" name="Straight Arrow Connector 3"/>
          <p:cNvCxnSpPr/>
          <p:nvPr/>
        </p:nvCxnSpPr>
        <p:spPr>
          <a:xfrm flipH="1">
            <a:off x="6081485" y="3454402"/>
            <a:ext cx="50632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Rectangle 7"/>
          <p:cNvSpPr/>
          <p:nvPr/>
        </p:nvSpPr>
        <p:spPr>
          <a:xfrm>
            <a:off x="2543131" y="720365"/>
            <a:ext cx="3999813" cy="830997"/>
          </a:xfrm>
          <a:prstGeom prst="rect">
            <a:avLst/>
          </a:prstGeom>
        </p:spPr>
        <p:txBody>
          <a:bodyPr wrap="none">
            <a:spAutoFit/>
          </a:bodyPr>
          <a:lstStyle/>
          <a:p>
            <a:r>
              <a:rPr lang="ur-PK" sz="4800" dirty="0" smtClean="0">
                <a:solidFill>
                  <a:srgbClr val="002060"/>
                </a:solidFill>
                <a:latin typeface="Al_Mushaf" pitchFamily="2" charset="-78"/>
                <a:cs typeface="Al_Mushaf" pitchFamily="2" charset="-78"/>
              </a:rPr>
              <a:t>وَجَدَہَا تَغۡرُبُ فِیۡ عَیۡنٍ حَمِئَۃٍ </a:t>
            </a:r>
            <a:endParaRPr lang="en-US" sz="4800" dirty="0">
              <a:solidFill>
                <a:srgbClr val="002060"/>
              </a:solidFill>
              <a:latin typeface="Al_Mushaf" pitchFamily="2" charset="-78"/>
              <a:cs typeface="Al_Mushaf" pitchFamily="2" charset="-78"/>
            </a:endParaRPr>
          </a:p>
        </p:txBody>
      </p:sp>
      <p:sp>
        <p:nvSpPr>
          <p:cNvPr id="9" name="TextBox 8"/>
          <p:cNvSpPr txBox="1"/>
          <p:nvPr/>
        </p:nvSpPr>
        <p:spPr>
          <a:xfrm>
            <a:off x="999076" y="3061793"/>
            <a:ext cx="7272872" cy="1508105"/>
          </a:xfrm>
          <a:prstGeom prst="rect">
            <a:avLst/>
          </a:prstGeom>
          <a:noFill/>
        </p:spPr>
        <p:txBody>
          <a:bodyPr wrap="square" rtlCol="0">
            <a:spAutoFit/>
          </a:bodyPr>
          <a:lstStyle/>
          <a:p>
            <a:pPr algn="ctr" rtl="1">
              <a:lnSpc>
                <a:spcPct val="150000"/>
              </a:lnSpc>
            </a:pPr>
            <a:r>
              <a:rPr lang="ur-PK" sz="3200" b="1" dirty="0" smtClean="0">
                <a:solidFill>
                  <a:srgbClr val="002060"/>
                </a:solidFill>
                <a:latin typeface="Jameel Noori Nastaleeq" pitchFamily="2" charset="-78"/>
                <a:cs typeface="Jameel Noori Nastaleeq" pitchFamily="2" charset="-78"/>
              </a:rPr>
              <a:t>یعنی سمندر کے کنارے کھڑے ہو کر غروب آفتاب کے وقت یوں  محسوس ہوتا  کہ سورج سمندر کے سیاہی مائل گدلے پانی میں ڈوب رہا  ہے</a:t>
            </a:r>
            <a:endParaRPr lang="en-US" sz="3200" b="1" dirty="0">
              <a:solidFill>
                <a:srgbClr val="002060"/>
              </a:solidFill>
              <a:latin typeface="Jameel Noori Nastaleeq" pitchFamily="2" charset="-78"/>
              <a:cs typeface="Jameel Noori Nastaleeq" pitchFamily="2" charset="-78"/>
            </a:endParaRPr>
          </a:p>
        </p:txBody>
      </p:sp>
      <p:sp>
        <p:nvSpPr>
          <p:cNvPr id="5" name="Rectangle 4"/>
          <p:cNvSpPr/>
          <p:nvPr/>
        </p:nvSpPr>
        <p:spPr>
          <a:xfrm>
            <a:off x="2747816" y="1648413"/>
            <a:ext cx="3775393" cy="646331"/>
          </a:xfrm>
          <a:prstGeom prst="rect">
            <a:avLst/>
          </a:prstGeom>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سورج کو کالے پانی میں ڈوبتے دیکھا</a:t>
            </a:r>
          </a:p>
        </p:txBody>
      </p:sp>
      <p:cxnSp>
        <p:nvCxnSpPr>
          <p:cNvPr id="4" name="Straight Connector 3"/>
          <p:cNvCxnSpPr/>
          <p:nvPr/>
        </p:nvCxnSpPr>
        <p:spPr>
          <a:xfrm flipH="1">
            <a:off x="2123699" y="2844800"/>
            <a:ext cx="484632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2" name="TextBox 11"/>
          <p:cNvSpPr txBox="1"/>
          <p:nvPr/>
        </p:nvSpPr>
        <p:spPr>
          <a:xfrm>
            <a:off x="1067666" y="1644663"/>
            <a:ext cx="6981371" cy="3724096"/>
          </a:xfrm>
          <a:prstGeom prst="rect">
            <a:avLst/>
          </a:prstGeom>
          <a:noFill/>
        </p:spPr>
        <p:txBody>
          <a:bodyPr wrap="squar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مورخین کے مطابق یہ ایشائے کو چک کا مغربی ساحل ہوگا۔جہاں بحرایجبن چھوٹی چھوٹی خلیجوں کی شکل اختیار کر لیتا ہے نتیجتًا سمندر زیادہ گہرا نہیں اورپانی کی کمی کے باعث گدلا اور سیاہ دکھائی دیتا ہے۔اس لیے </a:t>
            </a:r>
            <a:r>
              <a:rPr lang="ur-PK" sz="3200" dirty="0" smtClean="0">
                <a:solidFill>
                  <a:srgbClr val="0C2F4F"/>
                </a:solidFill>
                <a:latin typeface="Al_Mushaf" pitchFamily="2" charset="-78"/>
                <a:cs typeface="Al_Mushaf" pitchFamily="2" charset="-78"/>
              </a:rPr>
              <a:t>عین حمۃ </a:t>
            </a:r>
            <a:r>
              <a:rPr lang="ur-PK" sz="3200" dirty="0" smtClean="0">
                <a:solidFill>
                  <a:srgbClr val="0C2F4F"/>
                </a:solidFill>
                <a:latin typeface="Jameel Noori Nastaleeq" pitchFamily="2" charset="-78"/>
                <a:cs typeface="Jameel Noori Nastaleeq" pitchFamily="2" charset="-78"/>
              </a:rPr>
              <a:t>( سیاہ چشمہ ) کے الفاظ استعمال کیےیعنی سمندر درج بالا وجوہات کے سبب چشمہ محسوس ہو رہا تھا۔</a:t>
            </a:r>
            <a:endParaRPr lang="en-US" sz="3200" dirty="0">
              <a:solidFill>
                <a:srgbClr val="0C2F4F"/>
              </a:solidFill>
              <a:latin typeface="Jameel Noori Nastaleeq" pitchFamily="2" charset="-78"/>
              <a:cs typeface="Jameel Noori Nastaleeq" pitchFamily="2" charset="-78"/>
            </a:endParaRPr>
          </a:p>
        </p:txBody>
      </p:sp>
      <p:sp>
        <p:nvSpPr>
          <p:cNvPr id="3" name="Rectangle 2"/>
          <p:cNvSpPr/>
          <p:nvPr/>
        </p:nvSpPr>
        <p:spPr>
          <a:xfrm>
            <a:off x="2598744" y="636894"/>
            <a:ext cx="6285695" cy="854080"/>
          </a:xfrm>
          <a:prstGeom prst="rect">
            <a:avLst/>
          </a:prstGeom>
        </p:spPr>
        <p:txBody>
          <a:bodyPr wrap="none">
            <a:spAutoFit/>
          </a:bodyPr>
          <a:lstStyle/>
          <a:p>
            <a:pPr algn="r" rtl="1">
              <a:lnSpc>
                <a:spcPct val="150000"/>
              </a:lnSpc>
            </a:pPr>
            <a:r>
              <a:rPr lang="ur-PK" sz="3600" b="1" dirty="0">
                <a:solidFill>
                  <a:srgbClr val="002060"/>
                </a:solidFill>
                <a:latin typeface="Jameel Noori Nastaleeq" pitchFamily="2" charset="-78"/>
                <a:cs typeface="Jameel Noori Nastaleeq" pitchFamily="2" charset="-78"/>
              </a:rPr>
              <a:t>سمندر کے لیے بحر کی بجائے عین کا لفظ کیوں استعمال کیا گیا؟</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588123" y="1713553"/>
            <a:ext cx="7723589" cy="3046988"/>
          </a:xfrm>
          <a:prstGeom prst="rect">
            <a:avLst/>
          </a:prstGeom>
          <a:noFill/>
        </p:spPr>
        <p:txBody>
          <a:bodyPr wrap="none" rtlCol="0">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اپنے دار السلطنت ( فارس موجودہ ایران) سے نکل کر مغربی ممالک کا رخ کیا۔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مادا (موجودہ عراق و شام )، لیڈیا (موجودہ ترکی ) کو فتح کیا۔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مزید بڑھتے ہوئے بحیرہ روم کے ساحل پر پہنچ گیا۔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آگے سمندر حائل ہو گیا ۔اسی کو کہا گیا کہ مغرب الشمس تک پہنچ گیا۔</a:t>
            </a:r>
            <a:endParaRPr lang="en-US" sz="3200" dirty="0">
              <a:solidFill>
                <a:srgbClr val="0C2F4F"/>
              </a:solidFill>
              <a:latin typeface="Jameel Noori Nastaleeq" pitchFamily="2" charset="-78"/>
              <a:cs typeface="Jameel Noori Nastaleeq" pitchFamily="2" charset="-78"/>
            </a:endParaRPr>
          </a:p>
        </p:txBody>
      </p:sp>
      <p:sp>
        <p:nvSpPr>
          <p:cNvPr id="2" name="Rectangle 1"/>
          <p:cNvSpPr/>
          <p:nvPr/>
        </p:nvSpPr>
        <p:spPr>
          <a:xfrm>
            <a:off x="5682466" y="751199"/>
            <a:ext cx="2629246" cy="707886"/>
          </a:xfrm>
          <a:prstGeom prst="rect">
            <a:avLst/>
          </a:prstGeom>
        </p:spPr>
        <p:txBody>
          <a:bodyPr wrap="none">
            <a:spAutoFit/>
          </a:bodyPr>
          <a:lstStyle/>
          <a:p>
            <a:pPr algn="r" rtl="1"/>
            <a:r>
              <a:rPr lang="ur-PK" sz="4000" u="sng" dirty="0">
                <a:solidFill>
                  <a:srgbClr val="002060"/>
                </a:solidFill>
                <a:latin typeface="Jameel Noori Nastaleeq" pitchFamily="2" charset="-78"/>
                <a:cs typeface="Jameel Noori Nastaleeq" pitchFamily="2" charset="-78"/>
              </a:rPr>
              <a:t>ذوالقرنین کی پہلی مہم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485066"/>
            <a:ext cx="9144000" cy="1248156"/>
          </a:xfrm>
          <a:prstGeom prst="rect">
            <a:avLst/>
          </a:prstGeom>
        </p:spPr>
      </p:pic>
      <p:sp>
        <p:nvSpPr>
          <p:cNvPr id="9" name="Rounded Rectangle 8"/>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2" name="TextBox 11"/>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نمبر86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3" name="Rectangle 12"/>
          <p:cNvSpPr/>
          <p:nvPr/>
        </p:nvSpPr>
        <p:spPr>
          <a:xfrm>
            <a:off x="832784" y="1674841"/>
            <a:ext cx="7710765" cy="769441"/>
          </a:xfrm>
          <a:prstGeom prst="rect">
            <a:avLst/>
          </a:prstGeom>
        </p:spPr>
        <p:txBody>
          <a:bodyPr wrap="none">
            <a:spAutoFit/>
          </a:bodyPr>
          <a:lstStyle/>
          <a:p>
            <a:r>
              <a:rPr lang="ur-PK" sz="4400" dirty="0" smtClean="0">
                <a:solidFill>
                  <a:srgbClr val="002060"/>
                </a:solidFill>
                <a:latin typeface="Al_Mushaf" pitchFamily="2" charset="-78"/>
                <a:cs typeface="Al_Mushaf" pitchFamily="2" charset="-78"/>
              </a:rPr>
              <a:t>قُلۡنَا یٰذَا الۡقَرۡنَیۡنِ اِمَّاۤ اَنۡ تُعَذِّبَ وَ اِمَّاۤ اَنۡ تَتَّخِذَ فِیۡہِمۡ حُسۡنًا</a:t>
            </a:r>
            <a:endParaRPr lang="en-US" sz="4400" dirty="0">
              <a:solidFill>
                <a:srgbClr val="002060"/>
              </a:solidFill>
              <a:latin typeface="Al_Mushaf" pitchFamily="2" charset="-78"/>
              <a:cs typeface="Al_Mushaf" pitchFamily="2" charset="-78"/>
            </a:endParaRPr>
          </a:p>
        </p:txBody>
      </p:sp>
      <p:sp>
        <p:nvSpPr>
          <p:cNvPr id="14" name="Rectangle 13"/>
          <p:cNvSpPr/>
          <p:nvPr/>
        </p:nvSpPr>
        <p:spPr>
          <a:xfrm>
            <a:off x="1093714" y="2748753"/>
            <a:ext cx="7246960"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 ہم نے کہا” اے ذوالقرنین، تجھے یہ مقدرت بھی حاصل ہے کہ ان کو تکلیف پہنچائے اور یہ بھی کہ اِن کے ساتھ نیک رویّہ اختیار کرے</a:t>
            </a:r>
            <a:endParaRPr lang="en-US" sz="36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TextBox 7"/>
          <p:cNvSpPr txBox="1"/>
          <p:nvPr/>
        </p:nvSpPr>
        <p:spPr>
          <a:xfrm>
            <a:off x="678409" y="852948"/>
            <a:ext cx="7113000"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خطاب براہ راست وحی یا الہام نہیں بلکہ </a:t>
            </a:r>
            <a:r>
              <a:rPr lang="ur-PK" sz="3600" b="1" u="sng" dirty="0" smtClean="0">
                <a:solidFill>
                  <a:srgbClr val="0C2F4F"/>
                </a:solidFill>
                <a:latin typeface="Jameel Noori Nastaleeq" pitchFamily="2" charset="-78"/>
                <a:cs typeface="Jameel Noori Nastaleeq" pitchFamily="2" charset="-78"/>
              </a:rPr>
              <a:t>ضمیر کی آواز</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فاتح کا اختیار ہوتا ہے مفتوح کے ساتھ جو چاہے سلوک کرے یہی اختیار امتحان بھی ہوتا ہے۔</a:t>
            </a:r>
          </a:p>
        </p:txBody>
      </p:sp>
      <p:sp>
        <p:nvSpPr>
          <p:cNvPr id="16" name="Left Brace 15"/>
          <p:cNvSpPr/>
          <p:nvPr/>
        </p:nvSpPr>
        <p:spPr>
          <a:xfrm rot="16200000" flipH="1">
            <a:off x="4586823" y="1451707"/>
            <a:ext cx="290171" cy="4251279"/>
          </a:xfrm>
          <a:prstGeom prst="leftBrace">
            <a:avLst>
              <a:gd name="adj1" fmla="val 131474"/>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4976263" y="3837776"/>
            <a:ext cx="3328155" cy="684803"/>
          </a:xfrm>
          <a:prstGeom prst="rect">
            <a:avLst/>
          </a:prstGeom>
        </p:spPr>
        <p:txBody>
          <a:bodyPr wrap="none">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ظلم کرے گا تو رب سے ویسا بدلا پائےگا</a:t>
            </a:r>
          </a:p>
        </p:txBody>
      </p:sp>
      <p:sp>
        <p:nvSpPr>
          <p:cNvPr id="18" name="Rectangle 17"/>
          <p:cNvSpPr/>
          <p:nvPr/>
        </p:nvSpPr>
        <p:spPr>
          <a:xfrm>
            <a:off x="678409" y="3837775"/>
            <a:ext cx="3616696" cy="684803"/>
          </a:xfrm>
          <a:prstGeom prst="rect">
            <a:avLst/>
          </a:prstGeom>
        </p:spPr>
        <p:txBody>
          <a:bodyPr wrap="none">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اچھا سلوک کرے گا تو رب سے اجر پائے گا</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532262" y="1329604"/>
            <a:ext cx="8093123" cy="1754326"/>
          </a:xfrm>
          <a:prstGeom prst="rect">
            <a:avLst/>
          </a:prstGeom>
        </p:spPr>
        <p:txBody>
          <a:bodyPr wrap="square">
            <a:spAutoFit/>
          </a:bodyPr>
          <a:lstStyle/>
          <a:p>
            <a:pPr algn="ctr" rtl="1">
              <a:lnSpc>
                <a:spcPct val="150000"/>
              </a:lnSpc>
            </a:pPr>
            <a:r>
              <a:rPr lang="ur-PK" sz="3600" dirty="0" smtClean="0">
                <a:solidFill>
                  <a:srgbClr val="002060"/>
                </a:solidFill>
                <a:latin typeface="Al_Mushaf" pitchFamily="2" charset="-78"/>
                <a:cs typeface="Al_Mushaf" pitchFamily="2" charset="-78"/>
              </a:rPr>
              <a:t>قَالَ اَمَّا مَنۡ ظَلَمَ فَسَوۡفَ نُعَذِّبُہٗ ثُمَّ یُرَدُّ اِلٰی رَبِّہٖ فَیُعَذِّبُہٗ عَذَابًا نُّکۡرًا ﴿۸۷﴾ وَ اَمَّا مَنۡ اٰمَنَ وَ عَمِلَ صَالِحًا فَلَہٗ جَزَآءَۨ الۡحُسۡنٰی ۚ وَ سَنَقُوۡلُ لَہٗ مِنۡ اَمۡرِنَا یُسۡرًا</a:t>
            </a:r>
            <a:endParaRPr lang="en-US" sz="3600" dirty="0">
              <a:solidFill>
                <a:srgbClr val="002060"/>
              </a:solidFill>
              <a:latin typeface="Al_Mushaf" pitchFamily="2" charset="-78"/>
              <a:cs typeface="Al_Mushaf" pitchFamily="2" charset="-78"/>
            </a:endParaRPr>
          </a:p>
        </p:txBody>
      </p:sp>
      <p:sp>
        <p:nvSpPr>
          <p:cNvPr id="11" name="Rectangle 10"/>
          <p:cNvSpPr/>
          <p:nvPr/>
        </p:nvSpPr>
        <p:spPr>
          <a:xfrm>
            <a:off x="832513" y="3277189"/>
            <a:ext cx="7465326" cy="2031325"/>
          </a:xfrm>
          <a:prstGeom prst="rect">
            <a:avLst/>
          </a:prstGeom>
        </p:spPr>
        <p:txBody>
          <a:bodyPr wrap="square">
            <a:spAutoFit/>
          </a:bodyPr>
          <a:lstStyle/>
          <a:p>
            <a:pPr algn="ctr" rtl="1">
              <a:lnSpc>
                <a:spcPct val="150000"/>
              </a:lnSpc>
            </a:pPr>
            <a:r>
              <a:rPr lang="ur-PK" sz="2800" dirty="0" smtClean="0">
                <a:solidFill>
                  <a:srgbClr val="002060"/>
                </a:solidFill>
                <a:latin typeface="Jameel Noori Nastaleeq" pitchFamily="2" charset="-78"/>
                <a:cs typeface="Jameel Noori Nastaleeq" pitchFamily="2" charset="-78"/>
              </a:rPr>
              <a:t>اس نے کہا،” جو ان میں سے ظلم کرے گا ہم اس کو سزا دیں گے، پھر وہ اپنے ربّ کی طرف پلٹایا جائے گا اور وہ اسے اور زیادہ سخت عذاب دے گا۔ اور جو ان میں سے ایمان لائے گا اور نیک عمل کرے گا اُس کے لیے اچھی جزا ہے اور ہم اس کو نرم احکام دیں گے۔-</a:t>
            </a:r>
            <a:endParaRPr lang="en-US" sz="2800" dirty="0">
              <a:solidFill>
                <a:srgbClr val="002060"/>
              </a:solidFill>
              <a:latin typeface="Jameel Noori Nastaleeq" pitchFamily="2" charset="-78"/>
              <a:cs typeface="Jameel Noori Nastaleeq" pitchFamily="2" charset="-78"/>
            </a:endParaRPr>
          </a:p>
        </p:txBody>
      </p:sp>
      <p:sp>
        <p:nvSpPr>
          <p:cNvPr id="5" name="Rounded Rectangle 4"/>
          <p:cNvSpPr/>
          <p:nvPr/>
        </p:nvSpPr>
        <p:spPr>
          <a:xfrm>
            <a:off x="7137779" y="331044"/>
            <a:ext cx="242929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035731" y="342995"/>
            <a:ext cx="2108269"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نمبر87-88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TextBox 8"/>
          <p:cNvSpPr txBox="1"/>
          <p:nvPr/>
        </p:nvSpPr>
        <p:spPr>
          <a:xfrm>
            <a:off x="1622047" y="453746"/>
            <a:ext cx="5572359" cy="707886"/>
          </a:xfrm>
          <a:prstGeom prst="rect">
            <a:avLst/>
          </a:prstGeom>
          <a:noFill/>
        </p:spPr>
        <p:txBody>
          <a:bodyPr wrap="none" rtlCol="0">
            <a:spAutoFit/>
          </a:bodyPr>
          <a:lstStyle/>
          <a:p>
            <a:pPr algn="ctr" rtl="1"/>
            <a:r>
              <a:rPr lang="ur-PK" sz="4000" dirty="0" smtClean="0">
                <a:solidFill>
                  <a:srgbClr val="C00000"/>
                </a:solidFill>
                <a:latin typeface="Jameel Noori Nastaleeq" pitchFamily="2" charset="-78"/>
                <a:cs typeface="Jameel Noori Nastaleeq" pitchFamily="2" charset="-78"/>
              </a:rPr>
              <a:t>ذوالقرنین کا مفتوح قوم کے ساتھ رویہ / پالیسی</a:t>
            </a:r>
          </a:p>
        </p:txBody>
      </p:sp>
      <p:sp>
        <p:nvSpPr>
          <p:cNvPr id="11" name="TextBox 10"/>
          <p:cNvSpPr txBox="1"/>
          <p:nvPr/>
        </p:nvSpPr>
        <p:spPr>
          <a:xfrm>
            <a:off x="5641145" y="2852382"/>
            <a:ext cx="2944649" cy="1815882"/>
          </a:xfrm>
          <a:prstGeom prst="rect">
            <a:avLst/>
          </a:prstGeom>
          <a:noFill/>
        </p:spPr>
        <p:txBody>
          <a:bodyPr wrap="square" rtlCol="0">
            <a:spAutoFit/>
          </a:bodyPr>
          <a:lstStyle/>
          <a:p>
            <a:pPr marL="457200" indent="-457200" algn="r"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سزادیں گے </a:t>
            </a:r>
          </a:p>
          <a:p>
            <a:pPr marL="457200" indent="-457200" algn="r"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سمجھائیں گے </a:t>
            </a:r>
          </a:p>
          <a:p>
            <a:pPr algn="r" rtl="1"/>
            <a:r>
              <a:rPr lang="ur-PK" sz="2800" dirty="0">
                <a:solidFill>
                  <a:srgbClr val="0C2F4F"/>
                </a:solidFill>
                <a:latin typeface="Jameel Noori Nastaleeq" pitchFamily="2" charset="-78"/>
                <a:cs typeface="Jameel Noori Nastaleeq" pitchFamily="2" charset="-78"/>
              </a:rPr>
              <a:t>	</a:t>
            </a:r>
            <a:r>
              <a:rPr lang="ur-PK" sz="2800" dirty="0" smtClean="0">
                <a:solidFill>
                  <a:srgbClr val="0C2F4F"/>
                </a:solidFill>
                <a:latin typeface="Jameel Noori Nastaleeq" pitchFamily="2" charset="-78"/>
                <a:cs typeface="Jameel Noori Nastaleeq" pitchFamily="2" charset="-78"/>
              </a:rPr>
              <a:t>رب کی سزا اس سزا 	سے بہت بڑی ہے</a:t>
            </a:r>
            <a:endParaRPr lang="en-US" sz="2800" dirty="0">
              <a:solidFill>
                <a:srgbClr val="0C2F4F"/>
              </a:solidFill>
              <a:latin typeface="Jameel Noori Nastaleeq" pitchFamily="2" charset="-78"/>
              <a:cs typeface="Jameel Noori Nastaleeq" pitchFamily="2" charset="-78"/>
            </a:endParaRPr>
          </a:p>
        </p:txBody>
      </p:sp>
      <p:sp>
        <p:nvSpPr>
          <p:cNvPr id="13" name="TextBox 12"/>
          <p:cNvSpPr txBox="1"/>
          <p:nvPr/>
        </p:nvSpPr>
        <p:spPr>
          <a:xfrm>
            <a:off x="3910703" y="2283760"/>
            <a:ext cx="2159566" cy="769441"/>
          </a:xfrm>
          <a:prstGeom prst="rect">
            <a:avLst/>
          </a:prstGeom>
          <a:solidFill>
            <a:schemeClr val="accent4">
              <a:lumMod val="20000"/>
              <a:lumOff val="80000"/>
            </a:schemeClr>
          </a:solidFill>
          <a:ln>
            <a:noFill/>
          </a:ln>
        </p:spPr>
        <p:txBody>
          <a:bodyPr wrap="square" rtlCol="0">
            <a:spAutoFit/>
          </a:bodyPr>
          <a:lstStyle/>
          <a:p>
            <a:r>
              <a:rPr lang="ur-PK" sz="4400" dirty="0" smtClean="0">
                <a:solidFill>
                  <a:srgbClr val="002060"/>
                </a:solidFill>
                <a:latin typeface="Jameel Noori Nastaleeq" pitchFamily="2" charset="-78"/>
                <a:cs typeface="Jameel Noori Nastaleeq" pitchFamily="2" charset="-78"/>
              </a:rPr>
              <a:t>عدل و مساوات</a:t>
            </a:r>
            <a:endParaRPr lang="en-US" sz="4400" dirty="0">
              <a:solidFill>
                <a:srgbClr val="002060"/>
              </a:solidFill>
              <a:latin typeface="Jameel Noori Nastaleeq" pitchFamily="2" charset="-78"/>
              <a:cs typeface="Jameel Noori Nastaleeq" pitchFamily="2" charset="-78"/>
            </a:endParaRPr>
          </a:p>
        </p:txBody>
      </p:sp>
      <p:sp>
        <p:nvSpPr>
          <p:cNvPr id="14" name="TextBox 13"/>
          <p:cNvSpPr txBox="1"/>
          <p:nvPr/>
        </p:nvSpPr>
        <p:spPr>
          <a:xfrm>
            <a:off x="433957" y="2925484"/>
            <a:ext cx="3176809" cy="1815882"/>
          </a:xfrm>
          <a:prstGeom prst="rect">
            <a:avLst/>
          </a:prstGeom>
          <a:noFill/>
        </p:spPr>
        <p:txBody>
          <a:bodyPr wrap="square" rtlCol="0">
            <a:spAutoFit/>
          </a:bodyPr>
          <a:lstStyle/>
          <a:p>
            <a:pPr marL="457200" indent="-457200" algn="r"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اللہ تعالی سے بہترین بدلہ پائے گا ۔</a:t>
            </a:r>
          </a:p>
          <a:p>
            <a:pPr marL="457200" indent="-457200" algn="r"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دنیا میں ہم بھی نری اور آسانی کا معاملہ کریں گے۔</a:t>
            </a:r>
            <a:endParaRPr lang="en-US" sz="2800" dirty="0">
              <a:solidFill>
                <a:srgbClr val="0C2F4F"/>
              </a:solidFill>
              <a:latin typeface="Jameel Noori Nastaleeq" pitchFamily="2" charset="-78"/>
              <a:cs typeface="Jameel Noori Nastaleeq" pitchFamily="2" charset="-78"/>
            </a:endParaRPr>
          </a:p>
        </p:txBody>
      </p:sp>
      <p:sp>
        <p:nvSpPr>
          <p:cNvPr id="15" name="Rectangle 14"/>
          <p:cNvSpPr/>
          <p:nvPr/>
        </p:nvSpPr>
        <p:spPr>
          <a:xfrm>
            <a:off x="995464" y="1393934"/>
            <a:ext cx="2056973" cy="769441"/>
          </a:xfrm>
          <a:prstGeom prst="rect">
            <a:avLst/>
          </a:prstGeom>
          <a:noFill/>
        </p:spPr>
        <p:txBody>
          <a:bodyPr wrap="none">
            <a:spAutoFit/>
          </a:bodyPr>
          <a:lstStyle/>
          <a:p>
            <a:pPr algn="r" rtl="1">
              <a:lnSpc>
                <a:spcPct val="150000"/>
              </a:lnSpc>
            </a:pPr>
            <a:r>
              <a:rPr lang="ur-PK" sz="3200" b="1" u="sng" dirty="0" smtClean="0">
                <a:solidFill>
                  <a:srgbClr val="0C2F4F"/>
                </a:solidFill>
                <a:latin typeface="Jameel Noori Nastaleeq" pitchFamily="2" charset="-78"/>
                <a:cs typeface="Jameel Noori Nastaleeq" pitchFamily="2" charset="-78"/>
              </a:rPr>
              <a:t>ایمان اور عمل صالح </a:t>
            </a:r>
          </a:p>
        </p:txBody>
      </p:sp>
      <p:cxnSp>
        <p:nvCxnSpPr>
          <p:cNvPr id="18" name="Straight Arrow Connector 17"/>
          <p:cNvCxnSpPr/>
          <p:nvPr/>
        </p:nvCxnSpPr>
        <p:spPr>
          <a:xfrm rot="5400000">
            <a:off x="1661489" y="2457276"/>
            <a:ext cx="72333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245893" y="1393934"/>
            <a:ext cx="603050" cy="769441"/>
          </a:xfrm>
          <a:prstGeom prst="rect">
            <a:avLst/>
          </a:prstGeom>
        </p:spPr>
        <p:txBody>
          <a:bodyPr wrap="none">
            <a:spAutoFit/>
          </a:bodyPr>
          <a:lstStyle/>
          <a:p>
            <a:pPr algn="ctr" rtl="1">
              <a:lnSpc>
                <a:spcPct val="150000"/>
              </a:lnSpc>
            </a:pPr>
            <a:r>
              <a:rPr lang="ur-PK" sz="3200" b="1" u="sng" dirty="0" smtClean="0">
                <a:solidFill>
                  <a:srgbClr val="0C2F4F"/>
                </a:solidFill>
                <a:latin typeface="Jameel Noori Nastaleeq" pitchFamily="2" charset="-78"/>
                <a:cs typeface="Jameel Noori Nastaleeq" pitchFamily="2" charset="-78"/>
              </a:rPr>
              <a:t>ظالم </a:t>
            </a:r>
          </a:p>
        </p:txBody>
      </p:sp>
      <p:cxnSp>
        <p:nvCxnSpPr>
          <p:cNvPr id="20" name="Straight Arrow Connector 19"/>
          <p:cNvCxnSpPr/>
          <p:nvPr/>
        </p:nvCxnSpPr>
        <p:spPr>
          <a:xfrm rot="5400000">
            <a:off x="7184958" y="2457276"/>
            <a:ext cx="72333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7848943" y="3694925"/>
            <a:ext cx="0" cy="292357"/>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7613780" y="3987282"/>
            <a:ext cx="23516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68900"/>
            <a:ext cx="9144000" cy="1248156"/>
          </a:xfrm>
          <a:prstGeom prst="rect">
            <a:avLst/>
          </a:prstGeom>
        </p:spPr>
      </p:pic>
      <p:sp>
        <p:nvSpPr>
          <p:cNvPr id="12" name="TextBox 11"/>
          <p:cNvSpPr txBox="1"/>
          <p:nvPr/>
        </p:nvSpPr>
        <p:spPr>
          <a:xfrm>
            <a:off x="825900" y="1579219"/>
            <a:ext cx="6880410" cy="3347070"/>
          </a:xfrm>
          <a:prstGeom prst="rect">
            <a:avLst/>
          </a:prstGeom>
          <a:noFill/>
        </p:spPr>
        <p:txBody>
          <a:bodyPr wrap="non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اس کی فوج کا کوئی سپاہی قوم کے کسی فرد پر ظلم نہ کر سکتا  تھا۔</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فاتح لشکر مفتوح  لوگوں سے شفقت سے پیش آتے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بھاری ٹیکس معاف کر دئیے خراج تک نہ لیا۔</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اپنے بد ترین دشمنوں کو بھی معاف کر دیا۔</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3663390" y="509568"/>
            <a:ext cx="5194051" cy="854080"/>
          </a:xfrm>
          <a:prstGeom prst="rect">
            <a:avLst/>
          </a:prstGeom>
        </p:spPr>
        <p:txBody>
          <a:bodyPr wrap="none">
            <a:spAutoFit/>
          </a:bodyPr>
          <a:lstStyle/>
          <a:p>
            <a:pPr algn="r" rtl="1">
              <a:lnSpc>
                <a:spcPct val="150000"/>
              </a:lnSpc>
            </a:pPr>
            <a:r>
              <a:rPr lang="ur-PK" sz="3600" b="1" u="sng" dirty="0">
                <a:solidFill>
                  <a:srgbClr val="002060"/>
                </a:solidFill>
                <a:latin typeface="Jameel Noori Nastaleeq" pitchFamily="2" charset="-78"/>
                <a:cs typeface="Jameel Noori Nastaleeq" pitchFamily="2" charset="-78"/>
              </a:rPr>
              <a:t>ذوالقرنین کا اپنی عدل و مساوات کی پالیسی پر عمل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TextBox 10"/>
          <p:cNvSpPr txBox="1"/>
          <p:nvPr/>
        </p:nvSpPr>
        <p:spPr>
          <a:xfrm>
            <a:off x="1909229" y="1446853"/>
            <a:ext cx="5298246" cy="1685077"/>
          </a:xfrm>
          <a:prstGeom prst="rect">
            <a:avLst/>
          </a:prstGeom>
          <a:noFill/>
        </p:spPr>
        <p:txBody>
          <a:bodyPr wrap="none" rtlCol="0">
            <a:spAutoFit/>
          </a:bodyPr>
          <a:lstStyle/>
          <a:p>
            <a:pPr marL="457200" indent="-4572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مفتوح علاقوں کے لوگ وفادارثابت ہوئے۔</a:t>
            </a:r>
          </a:p>
          <a:p>
            <a:pPr marL="457200" indent="-4572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کہیں بھی بغاوت کا سامنا نہیں کرنا پڑا۔</a:t>
            </a:r>
          </a:p>
        </p:txBody>
      </p:sp>
      <p:sp>
        <p:nvSpPr>
          <p:cNvPr id="4" name="Rectangle 3"/>
          <p:cNvSpPr/>
          <p:nvPr/>
        </p:nvSpPr>
        <p:spPr>
          <a:xfrm>
            <a:off x="7666189" y="4047914"/>
            <a:ext cx="1122423" cy="646331"/>
          </a:xfrm>
          <a:prstGeom prst="rect">
            <a:avLst/>
          </a:prstGeom>
        </p:spPr>
        <p:txBody>
          <a:bodyPr wrap="none">
            <a:spAutoFit/>
          </a:bodyPr>
          <a:lstStyle/>
          <a:p>
            <a:r>
              <a:rPr lang="ur-PK" sz="3600" dirty="0" smtClean="0">
                <a:solidFill>
                  <a:srgbClr val="C00000"/>
                </a:solidFill>
                <a:latin typeface="Jameel Noori Nastaleeq" pitchFamily="2" charset="-78"/>
                <a:cs typeface="Jameel Noori Nastaleeq" pitchFamily="2" charset="-78"/>
              </a:rPr>
              <a:t>اہم سبق </a:t>
            </a:r>
            <a:endParaRPr lang="en-US" sz="3600" dirty="0">
              <a:solidFill>
                <a:srgbClr val="C00000"/>
              </a:solidFill>
            </a:endParaRPr>
          </a:p>
        </p:txBody>
      </p:sp>
      <p:sp>
        <p:nvSpPr>
          <p:cNvPr id="18" name="Rectangle 17"/>
          <p:cNvSpPr/>
          <p:nvPr/>
        </p:nvSpPr>
        <p:spPr>
          <a:xfrm>
            <a:off x="683344" y="3942361"/>
            <a:ext cx="6300123" cy="769441"/>
          </a:xfrm>
          <a:prstGeom prst="rect">
            <a:avLst/>
          </a:prstGeom>
        </p:spPr>
        <p:txBody>
          <a:bodyPr wrap="non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دین پر عمل ،عدل ،انصاف سے دشمنوں تک کے دل جیتے جا سکتے ہیں</a:t>
            </a:r>
            <a:endParaRPr lang="en-US" sz="3200" dirty="0">
              <a:solidFill>
                <a:srgbClr val="0C2F4F"/>
              </a:solidFill>
              <a:latin typeface="Jameel Noori Nastaleeq" pitchFamily="2" charset="-78"/>
              <a:cs typeface="Jameel Noori Nastaleeq" pitchFamily="2" charset="-78"/>
            </a:endParaRPr>
          </a:p>
        </p:txBody>
      </p:sp>
      <p:cxnSp>
        <p:nvCxnSpPr>
          <p:cNvPr id="19" name="Straight Arrow Connector 18"/>
          <p:cNvCxnSpPr/>
          <p:nvPr/>
        </p:nvCxnSpPr>
        <p:spPr>
          <a:xfrm rot="10800000">
            <a:off x="6912056" y="4426787"/>
            <a:ext cx="777914"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562166" y="319941"/>
            <a:ext cx="3062057" cy="938719"/>
          </a:xfrm>
          <a:prstGeom prst="rect">
            <a:avLst/>
          </a:prstGeom>
        </p:spPr>
        <p:txBody>
          <a:bodyPr wrap="none">
            <a:spAutoFit/>
          </a:bodyPr>
          <a:lstStyle/>
          <a:p>
            <a:pPr algn="r" rtl="1">
              <a:lnSpc>
                <a:spcPct val="150000"/>
              </a:lnSpc>
            </a:pPr>
            <a:r>
              <a:rPr lang="ur-PK" sz="4000" b="1" u="sng" dirty="0">
                <a:solidFill>
                  <a:srgbClr val="0C2F4F"/>
                </a:solidFill>
                <a:latin typeface="Jameel Noori Nastaleeq" pitchFamily="2" charset="-78"/>
                <a:cs typeface="Jameel Noori Nastaleeq" pitchFamily="2" charset="-78"/>
              </a:rPr>
              <a:t>عدل و مساوات کے نتائج</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1241947" y="1058671"/>
            <a:ext cx="7096836" cy="1862048"/>
          </a:xfrm>
          <a:prstGeom prst="rect">
            <a:avLst/>
          </a:prstGeom>
        </p:spPr>
        <p:txBody>
          <a:bodyPr wrap="square">
            <a:spAutoFit/>
          </a:bodyPr>
          <a:lstStyle/>
          <a:p>
            <a:pPr algn="ctr">
              <a:lnSpc>
                <a:spcPct val="150000"/>
              </a:lnSpc>
            </a:pPr>
            <a:r>
              <a:rPr lang="ur-PK" sz="4000" dirty="0" smtClean="0">
                <a:solidFill>
                  <a:srgbClr val="002060"/>
                </a:solidFill>
                <a:latin typeface="Al_Mushaf" pitchFamily="2" charset="-78"/>
                <a:cs typeface="Al_Mushaf" pitchFamily="2" charset="-78"/>
              </a:rPr>
              <a:t> ثُمَّ اَتۡبَعَ سَبَبًا ﴿۸۹﴾ حَتّٰۤی اِذَا بَلَغَ مَطۡلِعَ الشَّمۡسِ وَجَدَہَا تَطۡلُعُ عَلٰی قَوۡمٍ لَّمۡ نَجۡعَلۡ لَّہُمۡ مِّنۡ دُوۡنِہَا سِتۡرًا</a:t>
            </a:r>
            <a:endParaRPr lang="en-US" sz="4000" dirty="0">
              <a:solidFill>
                <a:srgbClr val="002060"/>
              </a:solidFill>
              <a:latin typeface="Al_Mushaf" pitchFamily="2" charset="-78"/>
              <a:cs typeface="Al_Mushaf" pitchFamily="2" charset="-78"/>
            </a:endParaRPr>
          </a:p>
        </p:txBody>
      </p:sp>
      <p:sp>
        <p:nvSpPr>
          <p:cNvPr id="5" name="Rounded Rectangle 4"/>
          <p:cNvSpPr/>
          <p:nvPr/>
        </p:nvSpPr>
        <p:spPr>
          <a:xfrm>
            <a:off x="7137779" y="331044"/>
            <a:ext cx="242929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035731" y="342995"/>
            <a:ext cx="2108269"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نمبر89-90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519311" y="3093945"/>
            <a:ext cx="6654018" cy="1977273"/>
          </a:xfrm>
          <a:prstGeom prst="rect">
            <a:avLst/>
          </a:prstGeom>
        </p:spPr>
        <p:txBody>
          <a:bodyPr wrap="square">
            <a:spAutoFit/>
          </a:bodyPr>
          <a:lstStyle/>
          <a:p>
            <a:pPr algn="ctr" rtl="1">
              <a:lnSpc>
                <a:spcPct val="150000"/>
              </a:lnSpc>
            </a:pPr>
            <a:r>
              <a:rPr lang="ur-PK" sz="2800" dirty="0">
                <a:solidFill>
                  <a:srgbClr val="0C2F4F"/>
                </a:solidFill>
                <a:latin typeface="Jameel Noori Nastaleeq" panose="02000503000000020004" pitchFamily="2" charset="-78"/>
                <a:cs typeface="Jameel Noori Nastaleeq" panose="02000503000000020004" pitchFamily="2" charset="-78"/>
              </a:rPr>
              <a:t>پھر اُس نے ﴿ایک دُوسری مہم کی﴾ تیاری کی یہاں تک کہ طلوعِ آفتاب کی حد تک جا پہنچا۔ وہاں اس نے دیکھا کہ سُورج ایک ایسی قوم پر طلوع ہو رہا ہے جس کےلیے دُھوپ سے بچنے کا کوئی سامان ہم نے نہیں کیا ہے</a:t>
            </a:r>
            <a:endParaRPr lang="en-US" sz="2800" dirty="0">
              <a:solidFill>
                <a:srgbClr val="0C2F4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384049" y="1231680"/>
            <a:ext cx="8058608" cy="4431983"/>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مشرق کی طرف بڑھتے ہوئے متمدن ومہذب تمام علاقے فتح کر لیے۔</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آخری حد پر انتہائی وحشی اور غیر متمدن قوم کو دیکھا۔</a:t>
            </a:r>
          </a:p>
          <a:p>
            <a:pPr marL="457200" indent="-457200" algn="r" rtl="1">
              <a:lnSpc>
                <a:spcPct val="150000"/>
              </a:lnSpc>
              <a:buFont typeface="Arial" panose="020B0604020202020204" pitchFamily="34" charset="0"/>
              <a:buChar char="•"/>
            </a:pPr>
            <a:endParaRPr lang="ur-PK" sz="6000" dirty="0">
              <a:solidFill>
                <a:srgbClr val="0C2F4F"/>
              </a:solidFill>
              <a:latin typeface="Jameel Noori Nastaleeq" pitchFamily="2" charset="-78"/>
              <a:cs typeface="Jameel Noori Nastaleeq" pitchFamily="2" charset="-78"/>
            </a:endParaRPr>
          </a:p>
          <a:p>
            <a:pPr marL="571500" indent="-5715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مؤرخین </a:t>
            </a:r>
            <a:r>
              <a:rPr lang="ur-PK" sz="3200" dirty="0">
                <a:solidFill>
                  <a:srgbClr val="0C2F4F"/>
                </a:solidFill>
                <a:latin typeface="Jameel Noori Nastaleeq" pitchFamily="2" charset="-78"/>
                <a:cs typeface="Jameel Noori Nastaleeq" pitchFamily="2" charset="-78"/>
              </a:rPr>
              <a:t>کے مطابق ذوالقرنین نے مکران ، قندھار اور بلخ کے ان سر کش </a:t>
            </a:r>
            <a:r>
              <a:rPr lang="ur-PK" sz="3200" dirty="0" smtClean="0">
                <a:solidFill>
                  <a:srgbClr val="0C2F4F"/>
                </a:solidFill>
                <a:latin typeface="Jameel Noori Nastaleeq" pitchFamily="2" charset="-78"/>
                <a:cs typeface="Jameel Noori Nastaleeq" pitchFamily="2" charset="-78"/>
              </a:rPr>
              <a:t>وحشی </a:t>
            </a:r>
            <a:r>
              <a:rPr lang="ur-PK" sz="3200" dirty="0">
                <a:solidFill>
                  <a:srgbClr val="0C2F4F"/>
                </a:solidFill>
                <a:latin typeface="Jameel Noori Nastaleeq" pitchFamily="2" charset="-78"/>
                <a:cs typeface="Jameel Noori Nastaleeq" pitchFamily="2" charset="-78"/>
              </a:rPr>
              <a:t>قبائل کی بدامنی کا </a:t>
            </a:r>
            <a:r>
              <a:rPr lang="ur-PK" sz="3200" dirty="0" smtClean="0">
                <a:solidFill>
                  <a:srgbClr val="0C2F4F"/>
                </a:solidFill>
                <a:latin typeface="Jameel Noori Nastaleeq" pitchFamily="2" charset="-78"/>
                <a:cs typeface="Jameel Noori Nastaleeq" pitchFamily="2" charset="-78"/>
              </a:rPr>
              <a:t>سدباب </a:t>
            </a:r>
            <a:r>
              <a:rPr lang="ur-PK" sz="3200" dirty="0">
                <a:solidFill>
                  <a:srgbClr val="0C2F4F"/>
                </a:solidFill>
                <a:latin typeface="Jameel Noori Nastaleeq" pitchFamily="2" charset="-78"/>
                <a:cs typeface="Jameel Noori Nastaleeq" pitchFamily="2" charset="-78"/>
              </a:rPr>
              <a:t>کیا اور پورے علاقے کو فتح کر </a:t>
            </a:r>
            <a:r>
              <a:rPr lang="ur-PK" sz="3200" dirty="0" smtClean="0">
                <a:solidFill>
                  <a:srgbClr val="0C2F4F"/>
                </a:solidFill>
                <a:latin typeface="Jameel Noori Nastaleeq" pitchFamily="2" charset="-78"/>
                <a:cs typeface="Jameel Noori Nastaleeq" pitchFamily="2" charset="-78"/>
              </a:rPr>
              <a:t>لیا</a:t>
            </a:r>
            <a:endParaRPr lang="en-US" sz="3200" dirty="0">
              <a:solidFill>
                <a:srgbClr val="0C2F4F"/>
              </a:solidFill>
              <a:latin typeface="Jameel Noori Nastaleeq" pitchFamily="2" charset="-78"/>
              <a:cs typeface="Jameel Noori Nastaleeq" pitchFamily="2" charset="-78"/>
            </a:endParaRPr>
          </a:p>
        </p:txBody>
      </p:sp>
      <p:sp>
        <p:nvSpPr>
          <p:cNvPr id="4" name="Rectangle 3"/>
          <p:cNvSpPr/>
          <p:nvPr/>
        </p:nvSpPr>
        <p:spPr>
          <a:xfrm>
            <a:off x="304537" y="2896242"/>
            <a:ext cx="4437804" cy="1077218"/>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حیوانوں کی طرح بغیر گھروں کے زندگی  گزار رہی تھی ،خیمے تک بنانا نہ جانتی تھی</a:t>
            </a:r>
          </a:p>
        </p:txBody>
      </p:sp>
      <p:sp>
        <p:nvSpPr>
          <p:cNvPr id="2" name="Rectangle 1"/>
          <p:cNvSpPr/>
          <p:nvPr/>
        </p:nvSpPr>
        <p:spPr>
          <a:xfrm>
            <a:off x="4955394" y="326654"/>
            <a:ext cx="3885999" cy="707886"/>
          </a:xfrm>
          <a:prstGeom prst="rect">
            <a:avLst/>
          </a:prstGeom>
        </p:spPr>
        <p:txBody>
          <a:bodyPr wrap="none">
            <a:spAutoFit/>
          </a:bodyPr>
          <a:lstStyle/>
          <a:p>
            <a:pPr algn="r" rtl="1"/>
            <a:r>
              <a:rPr lang="ur-PK" sz="4000" b="1" u="sng" dirty="0">
                <a:solidFill>
                  <a:srgbClr val="0C2F4F"/>
                </a:solidFill>
                <a:latin typeface="Jameel Noori Nastaleeq" pitchFamily="2" charset="-78"/>
                <a:cs typeface="Jameel Noori Nastaleeq" pitchFamily="2" charset="-78"/>
              </a:rPr>
              <a:t>دوسری مہم مشرق کی طرف سفر</a:t>
            </a:r>
          </a:p>
        </p:txBody>
      </p:sp>
      <p:cxnSp>
        <p:nvCxnSpPr>
          <p:cNvPr id="9" name="Straight Connector 8"/>
          <p:cNvCxnSpPr/>
          <p:nvPr/>
        </p:nvCxnSpPr>
        <p:spPr>
          <a:xfrm>
            <a:off x="4955394" y="2743200"/>
            <a:ext cx="0" cy="553065"/>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586746" y="3296264"/>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Rectangle 10"/>
          <p:cNvSpPr/>
          <p:nvPr/>
        </p:nvSpPr>
        <p:spPr>
          <a:xfrm>
            <a:off x="1407728" y="1532142"/>
            <a:ext cx="5795176" cy="923330"/>
          </a:xfrm>
          <a:prstGeom prst="rect">
            <a:avLst/>
          </a:prstGeom>
        </p:spPr>
        <p:txBody>
          <a:bodyPr wrap="none">
            <a:spAutoFit/>
          </a:bodyPr>
          <a:lstStyle/>
          <a:p>
            <a:pPr algn="ctr" rtl="1"/>
            <a:r>
              <a:rPr lang="ur-PK" sz="5400" dirty="0" smtClean="0">
                <a:solidFill>
                  <a:srgbClr val="002060"/>
                </a:solidFill>
                <a:latin typeface="Al_Mushaf" pitchFamily="2" charset="-78"/>
                <a:cs typeface="Al_Mushaf" pitchFamily="2" charset="-78"/>
              </a:rPr>
              <a:t>کَذٰلِکَ ؕ وَ قَدۡ اَحَطۡنَا بِمَا لَدَیۡہِ خُبۡرًا </a:t>
            </a:r>
            <a:endParaRPr lang="en-US" sz="5400" dirty="0">
              <a:solidFill>
                <a:srgbClr val="002060"/>
              </a:solidFill>
              <a:latin typeface="Al_Mushaf" pitchFamily="2" charset="-78"/>
              <a:cs typeface="Al_Mushaf" pitchFamily="2" charset="-78"/>
            </a:endParaRPr>
          </a:p>
        </p:txBody>
      </p:sp>
      <p:sp>
        <p:nvSpPr>
          <p:cNvPr id="6" name="Rounded Rectangle 5"/>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نمبر91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440447" y="2794168"/>
            <a:ext cx="6235810" cy="1861792"/>
          </a:xfrm>
          <a:prstGeom prst="rect">
            <a:avLst/>
          </a:prstGeom>
        </p:spPr>
        <p:txBody>
          <a:bodyPr wrap="square">
            <a:spAutoFit/>
          </a:bodyPr>
          <a:lstStyle/>
          <a:p>
            <a:pPr algn="ctr" rtl="1">
              <a:lnSpc>
                <a:spcPct val="150000"/>
              </a:lnSpc>
            </a:pPr>
            <a:r>
              <a:rPr lang="ur-PK" sz="4000" dirty="0">
                <a:solidFill>
                  <a:srgbClr val="0C2F4F"/>
                </a:solidFill>
                <a:latin typeface="Jameel Noori Nastaleeq" panose="02000503000000020004" pitchFamily="2" charset="-78"/>
                <a:cs typeface="Jameel Noori Nastaleeq" panose="02000503000000020004" pitchFamily="2" charset="-78"/>
              </a:rPr>
              <a:t>یہ حال تھا اُن کا، اور ذوالقرنین کے پاس جو کچھ تھا اُسے ہم جانتے تھے۔</a:t>
            </a:r>
            <a:endParaRPr lang="en-US" sz="4000" dirty="0">
              <a:solidFill>
                <a:srgbClr val="0C2F4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7482687" y="-15437"/>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5" name="TextBox 4"/>
          <p:cNvSpPr txBox="1"/>
          <p:nvPr/>
        </p:nvSpPr>
        <p:spPr>
          <a:xfrm>
            <a:off x="3776383" y="1167369"/>
            <a:ext cx="1758815" cy="769441"/>
          </a:xfrm>
          <a:prstGeom prst="rect">
            <a:avLst/>
          </a:prstGeom>
          <a:noFill/>
        </p:spPr>
        <p:txBody>
          <a:bodyPr wrap="non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ذوالقرنین کا رویہ </a:t>
            </a:r>
          </a:p>
        </p:txBody>
      </p:sp>
      <p:sp>
        <p:nvSpPr>
          <p:cNvPr id="6" name="Rectangle 5"/>
          <p:cNvSpPr/>
          <p:nvPr/>
        </p:nvSpPr>
        <p:spPr>
          <a:xfrm>
            <a:off x="7048692" y="4810831"/>
            <a:ext cx="1016625" cy="584775"/>
          </a:xfrm>
          <a:prstGeom prst="rect">
            <a:avLst/>
          </a:prstGeom>
        </p:spPr>
        <p:txBody>
          <a:bodyPr wrap="none">
            <a:spAutoFit/>
          </a:bodyPr>
          <a:lstStyle/>
          <a:p>
            <a:r>
              <a:rPr lang="ur-PK" sz="3200" dirty="0" smtClean="0">
                <a:solidFill>
                  <a:srgbClr val="C00000"/>
                </a:solidFill>
                <a:latin typeface="Jameel Noori Nastaleeq" pitchFamily="2" charset="-78"/>
                <a:cs typeface="Jameel Noori Nastaleeq" pitchFamily="2" charset="-78"/>
              </a:rPr>
              <a:t>اہم سبق </a:t>
            </a:r>
            <a:endParaRPr lang="en-US" sz="3200" dirty="0">
              <a:solidFill>
                <a:srgbClr val="C00000"/>
              </a:solidFill>
            </a:endParaRPr>
          </a:p>
        </p:txBody>
      </p:sp>
      <p:sp>
        <p:nvSpPr>
          <p:cNvPr id="17" name="Rectangle 16"/>
          <p:cNvSpPr/>
          <p:nvPr/>
        </p:nvSpPr>
        <p:spPr>
          <a:xfrm>
            <a:off x="953065" y="4685056"/>
            <a:ext cx="5680516" cy="1077218"/>
          </a:xfrm>
          <a:prstGeom prst="rect">
            <a:avLst/>
          </a:prstGeom>
        </p:spPr>
        <p:txBody>
          <a:bodyPr wrap="square">
            <a:spAutoFit/>
          </a:bodyPr>
          <a:lstStyle/>
          <a:p>
            <a:pPr algn="r" rtl="1"/>
            <a:r>
              <a:rPr lang="ur-PK" sz="3200" dirty="0" smtClean="0">
                <a:solidFill>
                  <a:srgbClr val="0C2F4F"/>
                </a:solidFill>
                <a:latin typeface="Jameel Noori Nastaleeq" pitchFamily="2" charset="-78"/>
                <a:cs typeface="Jameel Noori Nastaleeq" pitchFamily="2" charset="-78"/>
              </a:rPr>
              <a:t>جو اقتدار ملنے پر اللہ کی زمین پر اللہ کا نظام نافذ کرتا ہے اللہ اس   کے لیے مزید راستے آسان کر دیتا  ہے۔</a:t>
            </a:r>
            <a:endParaRPr lang="en-US" sz="3200" dirty="0">
              <a:solidFill>
                <a:srgbClr val="0C2F4F"/>
              </a:solidFill>
              <a:latin typeface="Jameel Noori Nastaleeq" pitchFamily="2" charset="-78"/>
              <a:cs typeface="Jameel Noori Nastaleeq" pitchFamily="2" charset="-78"/>
            </a:endParaRPr>
          </a:p>
        </p:txBody>
      </p:sp>
      <p:sp>
        <p:nvSpPr>
          <p:cNvPr id="2" name="Rectangle 1"/>
          <p:cNvSpPr/>
          <p:nvPr/>
        </p:nvSpPr>
        <p:spPr>
          <a:xfrm>
            <a:off x="4055646" y="187106"/>
            <a:ext cx="4935968" cy="854080"/>
          </a:xfrm>
          <a:prstGeom prst="rect">
            <a:avLst/>
          </a:prstGeom>
        </p:spPr>
        <p:txBody>
          <a:bodyPr wrap="none">
            <a:spAutoFit/>
          </a:bodyPr>
          <a:lstStyle/>
          <a:p>
            <a:pPr algn="r" rtl="1">
              <a:lnSpc>
                <a:spcPct val="150000"/>
              </a:lnSpc>
            </a:pPr>
            <a:r>
              <a:rPr lang="ur-PK" sz="3600" b="1" u="sng" dirty="0">
                <a:solidFill>
                  <a:srgbClr val="002060"/>
                </a:solidFill>
                <a:latin typeface="Jameel Noori Nastaleeq" pitchFamily="2" charset="-78"/>
                <a:cs typeface="Jameel Noori Nastaleeq" pitchFamily="2" charset="-78"/>
              </a:rPr>
              <a:t>ذوالقرنین کی فتوحات کے پیچھے اللہ تعالی کی  مدد </a:t>
            </a:r>
          </a:p>
        </p:txBody>
      </p:sp>
      <p:sp>
        <p:nvSpPr>
          <p:cNvPr id="4" name="Rectangle 3"/>
          <p:cNvSpPr/>
          <p:nvPr/>
        </p:nvSpPr>
        <p:spPr>
          <a:xfrm>
            <a:off x="6087165" y="2135570"/>
            <a:ext cx="1252266" cy="769441"/>
          </a:xfrm>
          <a:prstGeom prst="rect">
            <a:avLst/>
          </a:prstGeom>
        </p:spPr>
        <p:txBody>
          <a:bodyPr wrap="none">
            <a:spAutoFit/>
          </a:bodyPr>
          <a:lstStyle/>
          <a:p>
            <a:pPr algn="r" rtl="1">
              <a:lnSpc>
                <a:spcPct val="150000"/>
              </a:lnSpc>
            </a:pPr>
            <a:r>
              <a:rPr lang="ur-PK" sz="3200" dirty="0">
                <a:solidFill>
                  <a:srgbClr val="0C2F4F"/>
                </a:solidFill>
                <a:latin typeface="Jameel Noori Nastaleeq" pitchFamily="2" charset="-78"/>
                <a:cs typeface="Jameel Noori Nastaleeq" pitchFamily="2" charset="-78"/>
              </a:rPr>
              <a:t>شکر گزاری </a:t>
            </a:r>
          </a:p>
        </p:txBody>
      </p:sp>
      <p:sp>
        <p:nvSpPr>
          <p:cNvPr id="8" name="Rectangle 7"/>
          <p:cNvSpPr/>
          <p:nvPr/>
        </p:nvSpPr>
        <p:spPr>
          <a:xfrm>
            <a:off x="1658914" y="2281444"/>
            <a:ext cx="2947204" cy="1077218"/>
          </a:xfrm>
          <a:prstGeom prst="rect">
            <a:avLst/>
          </a:prstGeom>
        </p:spPr>
        <p:txBody>
          <a:bodyPr wrap="square">
            <a:spAutoFit/>
          </a:bodyPr>
          <a:lstStyle/>
          <a:p>
            <a:pPr algn="ctr" rtl="1"/>
            <a:r>
              <a:rPr lang="ur-PK" sz="3200" dirty="0">
                <a:solidFill>
                  <a:srgbClr val="0C2F4F"/>
                </a:solidFill>
                <a:latin typeface="Jameel Noori Nastaleeq" pitchFamily="2" charset="-78"/>
                <a:cs typeface="Jameel Noori Nastaleeq" pitchFamily="2" charset="-78"/>
              </a:rPr>
              <a:t>قوت و اقتدار ملنے پر خدمت اور نظام عدل کا قیام</a:t>
            </a:r>
          </a:p>
        </p:txBody>
      </p:sp>
      <p:sp>
        <p:nvSpPr>
          <p:cNvPr id="10" name="Right Brace 9"/>
          <p:cNvSpPr/>
          <p:nvPr/>
        </p:nvSpPr>
        <p:spPr>
          <a:xfrm rot="16200000">
            <a:off x="4555632" y="571683"/>
            <a:ext cx="278767" cy="3110109"/>
          </a:xfrm>
          <a:prstGeom prst="rightBrace">
            <a:avLst>
              <a:gd name="adj1" fmla="val 66945"/>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p:cNvSpPr/>
          <p:nvPr/>
        </p:nvSpPr>
        <p:spPr>
          <a:xfrm>
            <a:off x="1258867" y="3592515"/>
            <a:ext cx="6793848" cy="769441"/>
          </a:xfrm>
          <a:prstGeom prst="rect">
            <a:avLst/>
          </a:prstGeom>
        </p:spPr>
        <p:txBody>
          <a:bodyPr wrap="none">
            <a:spAutoFit/>
          </a:bodyPr>
          <a:lstStyle/>
          <a:p>
            <a:pPr algn="ctr" rtl="1">
              <a:lnSpc>
                <a:spcPct val="150000"/>
              </a:lnSpc>
            </a:pPr>
            <a:r>
              <a:rPr lang="ur-PK" sz="3200" dirty="0">
                <a:solidFill>
                  <a:srgbClr val="0C2F4F"/>
                </a:solidFill>
                <a:latin typeface="Jameel Noori Nastaleeq" pitchFamily="2" charset="-78"/>
                <a:cs typeface="Jameel Noori Nastaleeq" pitchFamily="2" charset="-78"/>
              </a:rPr>
              <a:t>اللہ تعالی کی طرف سے انعام                                                                                                                                مزید فتوحات کے دروازے کھول </a:t>
            </a:r>
            <a:r>
              <a:rPr lang="ur-PK" sz="3200" dirty="0" smtClean="0">
                <a:solidFill>
                  <a:srgbClr val="0C2F4F"/>
                </a:solidFill>
                <a:latin typeface="Jameel Noori Nastaleeq" pitchFamily="2" charset="-78"/>
                <a:cs typeface="Jameel Noori Nastaleeq" pitchFamily="2" charset="-78"/>
              </a:rPr>
              <a:t>دئیے</a:t>
            </a:r>
            <a:endParaRPr lang="ur-PK" sz="3200" dirty="0">
              <a:solidFill>
                <a:srgbClr val="0C2F4F"/>
              </a:solidFill>
              <a:latin typeface="Jameel Noori Nastaleeq" pitchFamily="2" charset="-78"/>
              <a:cs typeface="Jameel Noori Nastaleeq" pitchFamily="2" charset="-78"/>
            </a:endParaRPr>
          </a:p>
        </p:txBody>
      </p:sp>
      <p:cxnSp>
        <p:nvCxnSpPr>
          <p:cNvPr id="23" name="Straight Arrow Connector 22"/>
          <p:cNvCxnSpPr/>
          <p:nvPr/>
        </p:nvCxnSpPr>
        <p:spPr>
          <a:xfrm flipH="1">
            <a:off x="4910865" y="4147073"/>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682932" y="5170842"/>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310185" y="1236093"/>
            <a:ext cx="6878471" cy="1862048"/>
          </a:xfrm>
          <a:prstGeom prst="rect">
            <a:avLst/>
          </a:prstGeom>
        </p:spPr>
        <p:txBody>
          <a:bodyPr wrap="square">
            <a:spAutoFit/>
          </a:bodyPr>
          <a:lstStyle/>
          <a:p>
            <a:pPr algn="ctr">
              <a:lnSpc>
                <a:spcPct val="150000"/>
              </a:lnSpc>
            </a:pPr>
            <a:r>
              <a:rPr lang="ur-PK" sz="4000" dirty="0" smtClean="0">
                <a:solidFill>
                  <a:srgbClr val="002060"/>
                </a:solidFill>
                <a:latin typeface="Al_Mushaf" pitchFamily="2" charset="-78"/>
                <a:cs typeface="Al_Mushaf" pitchFamily="2" charset="-78"/>
              </a:rPr>
              <a:t> ثُمَّ اَتۡبَعَ سَبَبًا ﴿۹۲﴾ حَتّٰۤی اِذَا بَلَغَ بَیۡنَ السَّدَّیۡنِ وَجَدَ مِنۡ دُوۡنِہِمَا قَوۡمًا ۙ لَّا یَکَادُوۡنَ یَفۡقَہُوۡنَ قَوۡلًا </a:t>
            </a:r>
            <a:endParaRPr lang="en-US" sz="4000" dirty="0">
              <a:solidFill>
                <a:srgbClr val="002060"/>
              </a:solidFill>
              <a:latin typeface="Al_Mushaf" pitchFamily="2" charset="-78"/>
              <a:cs typeface="Al_Mushaf" pitchFamily="2" charset="-78"/>
            </a:endParaRPr>
          </a:p>
        </p:txBody>
      </p:sp>
      <p:sp>
        <p:nvSpPr>
          <p:cNvPr id="5" name="Rectangle 4"/>
          <p:cNvSpPr/>
          <p:nvPr/>
        </p:nvSpPr>
        <p:spPr>
          <a:xfrm>
            <a:off x="928048" y="3349471"/>
            <a:ext cx="7615451"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پھر اس نے ﴿ ایک اور مہم کا﴾ سامان کیا یہاں تک کہ جب دو پہاڑوں کے درمیان پہنچا </a:t>
            </a:r>
            <a:r>
              <a:rPr lang="ur-PK" sz="3200" b="1" baseline="30000" dirty="0" smtClean="0">
                <a:solidFill>
                  <a:srgbClr val="002060"/>
                </a:solidFill>
                <a:latin typeface="Jameel Noori Nastaleeq" pitchFamily="2" charset="-78"/>
                <a:cs typeface="Jameel Noori Nastaleeq" pitchFamily="2" charset="-78"/>
                <a:hlinkClick r:id="rId3"/>
              </a:rPr>
              <a:t>67</a:t>
            </a:r>
            <a:r>
              <a:rPr lang="ur-PK" sz="3200" dirty="0" smtClean="0">
                <a:solidFill>
                  <a:srgbClr val="002060"/>
                </a:solidFill>
                <a:latin typeface="Jameel Noori Nastaleeq" pitchFamily="2" charset="-78"/>
                <a:cs typeface="Jameel Noori Nastaleeq" pitchFamily="2" charset="-78"/>
              </a:rPr>
              <a:t> تو اسے ان کے پاس ایک قوم ملی جو مشکل ہی سے کوئی بات سجھتی تھی</a:t>
            </a:r>
            <a:endParaRPr lang="en-US" sz="3200" dirty="0">
              <a:solidFill>
                <a:srgbClr val="002060"/>
              </a:solidFill>
              <a:latin typeface="Jameel Noori Nastaleeq" pitchFamily="2" charset="-78"/>
              <a:cs typeface="Jameel Noori Nastaleeq" pitchFamily="2" charset="-78"/>
            </a:endParaRPr>
          </a:p>
        </p:txBody>
      </p:sp>
      <p:sp>
        <p:nvSpPr>
          <p:cNvPr id="8" name="Rounded Rectangle 7"/>
          <p:cNvSpPr/>
          <p:nvPr/>
        </p:nvSpPr>
        <p:spPr>
          <a:xfrm>
            <a:off x="7137779" y="331044"/>
            <a:ext cx="242929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9" name="TextBox 8"/>
          <p:cNvSpPr txBox="1"/>
          <p:nvPr/>
        </p:nvSpPr>
        <p:spPr>
          <a:xfrm>
            <a:off x="7035731" y="342995"/>
            <a:ext cx="2108269"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نمبر92-93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6063" y="1616900"/>
            <a:ext cx="7306354" cy="3046988"/>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شمال مشرق کی طرف سفر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دو پہاڑی سلسلوں کے درمیان پہنچا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وہاں ایسے لوگوں کو پایا جو متمدن دنیا سے الگ تھلگ زندگی گزارنے کی وجہ سے کوئی زبان نہیں سمجھتے تھے</a:t>
            </a:r>
            <a:endParaRPr lang="en-US" sz="32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2" name="Rectangle 1"/>
          <p:cNvSpPr/>
          <p:nvPr/>
        </p:nvSpPr>
        <p:spPr>
          <a:xfrm>
            <a:off x="5727747" y="234960"/>
            <a:ext cx="2965877" cy="938719"/>
          </a:xfrm>
          <a:prstGeom prst="rect">
            <a:avLst/>
          </a:prstGeom>
        </p:spPr>
        <p:txBody>
          <a:bodyPr wrap="none">
            <a:spAutoFit/>
          </a:bodyPr>
          <a:lstStyle/>
          <a:p>
            <a:pPr algn="r" rtl="1">
              <a:lnSpc>
                <a:spcPct val="150000"/>
              </a:lnSpc>
            </a:pPr>
            <a:r>
              <a:rPr lang="ur-PK" sz="4000" b="1" u="sng" dirty="0">
                <a:solidFill>
                  <a:srgbClr val="002060"/>
                </a:solidFill>
                <a:latin typeface="Jameel Noori Nastaleeq" pitchFamily="2" charset="-78"/>
                <a:cs typeface="Jameel Noori Nastaleeq" pitchFamily="2" charset="-78"/>
              </a:rPr>
              <a:t>ذوالقرنین کی تیسری مہم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3" name="TextBox 2"/>
          <p:cNvSpPr txBox="1"/>
          <p:nvPr/>
        </p:nvSpPr>
        <p:spPr>
          <a:xfrm>
            <a:off x="7432885"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نمبر94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19116" y="1099614"/>
            <a:ext cx="6980830" cy="1862048"/>
          </a:xfrm>
          <a:prstGeom prst="rect">
            <a:avLst/>
          </a:prstGeom>
        </p:spPr>
        <p:txBody>
          <a:bodyPr wrap="square">
            <a:spAutoFit/>
          </a:bodyPr>
          <a:lstStyle/>
          <a:p>
            <a:pPr>
              <a:lnSpc>
                <a:spcPct val="150000"/>
              </a:lnSpc>
            </a:pPr>
            <a:r>
              <a:rPr lang="ur-PK" sz="4000" dirty="0" smtClean="0">
                <a:solidFill>
                  <a:srgbClr val="002060"/>
                </a:solidFill>
                <a:latin typeface="Al_Mushaf" pitchFamily="2" charset="-78"/>
                <a:cs typeface="Al_Mushaf" pitchFamily="2" charset="-78"/>
              </a:rPr>
              <a:t>قَالُوۡا یٰذَاالۡقَرۡنَیۡنِ اِنَّ یَاۡجُوۡجَ وَ مَاۡجُوۡجَ مُفۡسِدُوۡنَ فِی الۡاَرۡضِ فَہَلۡ نَجۡعَلُ لَکَ خَرۡجًا عَلٰۤی اَنۡ تَجۡعَلَ بَیۡنَنَا وَ بَیۡنَہُمۡ سَدًّا </a:t>
            </a:r>
            <a:endParaRPr lang="en-US" sz="4000" dirty="0">
              <a:solidFill>
                <a:srgbClr val="002060"/>
              </a:solidFill>
              <a:latin typeface="Al_Mushaf" pitchFamily="2" charset="-78"/>
              <a:cs typeface="Al_Mushaf" pitchFamily="2" charset="-78"/>
            </a:endParaRPr>
          </a:p>
        </p:txBody>
      </p:sp>
      <p:sp>
        <p:nvSpPr>
          <p:cNvPr id="5" name="Rectangle 4"/>
          <p:cNvSpPr/>
          <p:nvPr/>
        </p:nvSpPr>
        <p:spPr>
          <a:xfrm>
            <a:off x="668741" y="3074495"/>
            <a:ext cx="7492621" cy="2308324"/>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اُن لوگوں نے کہا کہ ”اے ذوالقرنین، یاجوج اور ماجوج </a:t>
            </a:r>
            <a:r>
              <a:rPr lang="ur-PK" sz="3200" b="1" baseline="30000" dirty="0" smtClean="0">
                <a:solidFill>
                  <a:srgbClr val="002060"/>
                </a:solidFill>
                <a:latin typeface="Jameel Noori Nastaleeq" pitchFamily="2" charset="-78"/>
                <a:cs typeface="Jameel Noori Nastaleeq" pitchFamily="2" charset="-78"/>
                <a:hlinkClick r:id="rId2"/>
              </a:rPr>
              <a:t>69</a:t>
            </a:r>
            <a:r>
              <a:rPr lang="ur-PK" sz="3200" dirty="0" smtClean="0">
                <a:solidFill>
                  <a:srgbClr val="002060"/>
                </a:solidFill>
                <a:latin typeface="Jameel Noori Nastaleeq" pitchFamily="2" charset="-78"/>
                <a:cs typeface="Jameel Noori Nastaleeq" pitchFamily="2" charset="-78"/>
              </a:rPr>
              <a:t> اس سرزمین میں فساد پھیلاتے ہیں۔ تو کیا ہم تجھے کوئی ٹیکس اس کام لیے دیں کہ تُو ہمارے اور ان کے درمیان ایک بند تعمیر کر دے؟</a:t>
            </a:r>
            <a:endParaRPr lang="en-US" sz="3200" dirty="0">
              <a:solidFill>
                <a:srgbClr val="002060"/>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501" y="888982"/>
            <a:ext cx="7915701" cy="646331"/>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زبان نہ سمجھنے کے باوجود ذوالقرنین کو کسی طرح اپنی مصیبت سے آگاہ کیا </a:t>
            </a:r>
            <a:endParaRPr lang="en-US" sz="3600" dirty="0">
              <a:solidFill>
                <a:srgbClr val="0C2F4F"/>
              </a:solidFill>
              <a:latin typeface="Jameel Noori Nastaleeq" pitchFamily="2" charset="-78"/>
              <a:cs typeface="Jameel Noori Nastaleeq" pitchFamily="2" charset="-78"/>
            </a:endParaRPr>
          </a:p>
        </p:txBody>
      </p:sp>
      <p:sp>
        <p:nvSpPr>
          <p:cNvPr id="3" name="Rectangle 2"/>
          <p:cNvSpPr/>
          <p:nvPr/>
        </p:nvSpPr>
        <p:spPr>
          <a:xfrm>
            <a:off x="6425001" y="2524346"/>
            <a:ext cx="1040670" cy="646331"/>
          </a:xfrm>
          <a:prstGeom prst="rect">
            <a:avLst/>
          </a:prstGeom>
        </p:spPr>
        <p:txBody>
          <a:bodyPr wrap="none">
            <a:spAutoFit/>
          </a:bodyPr>
          <a:lstStyle/>
          <a:p>
            <a:r>
              <a:rPr lang="ur-PK" sz="3600" dirty="0" smtClean="0">
                <a:solidFill>
                  <a:srgbClr val="C00000"/>
                </a:solidFill>
                <a:latin typeface="Jameel Noori Nastaleeq" pitchFamily="2" charset="-78"/>
                <a:cs typeface="Jameel Noori Nastaleeq" pitchFamily="2" charset="-78"/>
              </a:rPr>
              <a:t>مصیبت </a:t>
            </a:r>
            <a:endParaRPr lang="en-US" sz="3600" dirty="0">
              <a:solidFill>
                <a:srgbClr val="C00000"/>
              </a:solidFill>
              <a:latin typeface="Jameel Noori Nastaleeq" pitchFamily="2" charset="-78"/>
              <a:cs typeface="Jameel Noori Nastaleeq" pitchFamily="2" charset="-78"/>
            </a:endParaRPr>
          </a:p>
        </p:txBody>
      </p:sp>
      <p:sp>
        <p:nvSpPr>
          <p:cNvPr id="4" name="Rectangle 3"/>
          <p:cNvSpPr/>
          <p:nvPr/>
        </p:nvSpPr>
        <p:spPr>
          <a:xfrm>
            <a:off x="1323833" y="2077418"/>
            <a:ext cx="4380930" cy="1508105"/>
          </a:xfrm>
          <a:prstGeom prst="rect">
            <a:avLst/>
          </a:prstGeom>
        </p:spPr>
        <p:txBody>
          <a:bodyPr wrap="squar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پہاڑوں کے پیچھے یاجوج ماجوج رہتے ہیں ہم</a:t>
            </a:r>
          </a:p>
          <a:p>
            <a:pPr algn="r" rtl="1">
              <a:lnSpc>
                <a:spcPct val="150000"/>
              </a:lnSpc>
            </a:pPr>
            <a:r>
              <a:rPr lang="ur-PK" sz="3200" dirty="0" smtClean="0">
                <a:solidFill>
                  <a:srgbClr val="0C2F4F"/>
                </a:solidFill>
                <a:latin typeface="Jameel Noori Nastaleeq" pitchFamily="2" charset="-78"/>
                <a:cs typeface="Jameel Noori Nastaleeq" pitchFamily="2" charset="-78"/>
              </a:rPr>
              <a:t> پر حملہ آور ہوکر بےپناہ نقصان پہنچاتے ہیں۔ </a:t>
            </a:r>
            <a:endParaRPr lang="en-US" sz="3200" dirty="0">
              <a:solidFill>
                <a:srgbClr val="0C2F4F"/>
              </a:solidFill>
              <a:latin typeface="Jameel Noori Nastaleeq" pitchFamily="2" charset="-78"/>
              <a:cs typeface="Jameel Noori Nastaleeq" pitchFamily="2" charset="-78"/>
            </a:endParaRPr>
          </a:p>
        </p:txBody>
      </p:sp>
      <p:sp>
        <p:nvSpPr>
          <p:cNvPr id="5" name="Rectangle 4"/>
          <p:cNvSpPr/>
          <p:nvPr/>
        </p:nvSpPr>
        <p:spPr>
          <a:xfrm>
            <a:off x="256930" y="4127628"/>
            <a:ext cx="4806405" cy="830997"/>
          </a:xfrm>
          <a:prstGeom prst="rect">
            <a:avLst/>
          </a:prstGeom>
        </p:spPr>
        <p:txBody>
          <a:bodyPr wrap="squar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ہمارے اور ان کے درمیان دیوار کھڑی کر دیجیئے </a:t>
            </a:r>
            <a:endParaRPr lang="en-US" sz="3200" dirty="0">
              <a:solidFill>
                <a:srgbClr val="0C2F4F"/>
              </a:solidFill>
              <a:latin typeface="Jameel Noori Nastaleeq" pitchFamily="2" charset="-78"/>
              <a:cs typeface="Jameel Noori Nastaleeq" pitchFamily="2" charset="-78"/>
            </a:endParaRPr>
          </a:p>
        </p:txBody>
      </p:sp>
      <p:cxnSp>
        <p:nvCxnSpPr>
          <p:cNvPr id="9" name="Straight Arrow Connector 8"/>
          <p:cNvCxnSpPr/>
          <p:nvPr/>
        </p:nvCxnSpPr>
        <p:spPr>
          <a:xfrm rot="10800000">
            <a:off x="5063336" y="4667530"/>
            <a:ext cx="818850" cy="4"/>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5906558" y="4332085"/>
            <a:ext cx="2587568" cy="584775"/>
          </a:xfrm>
          <a:prstGeom prst="rect">
            <a:avLst/>
          </a:prstGeom>
        </p:spPr>
        <p:txBody>
          <a:bodyPr wrap="none">
            <a:spAutoFit/>
          </a:bodyPr>
          <a:lstStyle/>
          <a:p>
            <a:pPr algn="r" rtl="1"/>
            <a:r>
              <a:rPr lang="ur-PK" sz="3200" dirty="0" smtClean="0">
                <a:solidFill>
                  <a:srgbClr val="0C2F4F"/>
                </a:solidFill>
                <a:latin typeface="Jameel Noori Nastaleeq" pitchFamily="2" charset="-78"/>
                <a:cs typeface="Jameel Noori Nastaleeq" pitchFamily="2" charset="-78"/>
              </a:rPr>
              <a:t>ذوالقرنین سے درخواست </a:t>
            </a:r>
            <a:endParaRPr lang="en-US" sz="3200" dirty="0">
              <a:solidFill>
                <a:srgbClr val="0C2F4F"/>
              </a:solidFill>
            </a:endParaRPr>
          </a:p>
        </p:txBody>
      </p:sp>
      <p:pic>
        <p:nvPicPr>
          <p:cNvPr id="32" name="Picture 3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ight Brace 5"/>
          <p:cNvSpPr/>
          <p:nvPr/>
        </p:nvSpPr>
        <p:spPr>
          <a:xfrm>
            <a:off x="5704763" y="2374078"/>
            <a:ext cx="224589" cy="1090864"/>
          </a:xfrm>
          <a:prstGeom prst="righ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p:cNvCxnSpPr>
            <a:stCxn id="6" idx="1"/>
          </p:cNvCxnSpPr>
          <p:nvPr/>
        </p:nvCxnSpPr>
        <p:spPr>
          <a:xfrm>
            <a:off x="5929352" y="2919510"/>
            <a:ext cx="278943"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5595" y="1822946"/>
            <a:ext cx="6728346"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قوم کی ذوالقرنین کو اس کام کے لیے خراج ( ٹیکس ) دینے کی پیشکش جس پر ذوالقرنین کا جواب اگلی آیت میں</a:t>
            </a:r>
            <a:endParaRPr lang="en-US" sz="3600" dirty="0">
              <a:solidFill>
                <a:srgbClr val="002060"/>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2887" y="1317978"/>
            <a:ext cx="6728347" cy="2039020"/>
          </a:xfrm>
          <a:prstGeom prst="rect">
            <a:avLst/>
          </a:prstGeom>
        </p:spPr>
        <p:txBody>
          <a:bodyPr wrap="square">
            <a:spAutoFit/>
          </a:bodyPr>
          <a:lstStyle/>
          <a:p>
            <a:pPr algn="ctr">
              <a:lnSpc>
                <a:spcPct val="150000"/>
              </a:lnSpc>
            </a:pPr>
            <a:r>
              <a:rPr lang="ur-PK" sz="4400" dirty="0" smtClean="0">
                <a:solidFill>
                  <a:srgbClr val="002060"/>
                </a:solidFill>
                <a:latin typeface="Al_Mushaf" pitchFamily="2" charset="-78"/>
                <a:cs typeface="Al_Mushaf" pitchFamily="2" charset="-78"/>
              </a:rPr>
              <a:t>قَالَ مَا مَکَّنِّیۡ فِیۡہِ رَبِّیۡ خَیۡرٌ فَاَعِیۡنُوۡنِیۡ بِقُوَّۃٍ اَجۡعَلۡ بَیۡنَکُمۡ وَ بَیۡنَہُمۡ رَدۡمًا </a:t>
            </a:r>
            <a:endParaRPr lang="en-US" sz="4400" dirty="0">
              <a:solidFill>
                <a:srgbClr val="002060"/>
              </a:solidFill>
              <a:latin typeface="Al_Mushaf" pitchFamily="2" charset="-78"/>
              <a:cs typeface="Al_Mushaf" pitchFamily="2" charset="-78"/>
            </a:endParaRPr>
          </a:p>
        </p:txBody>
      </p:sp>
      <p:sp>
        <p:nvSpPr>
          <p:cNvPr id="3" name="Rounded Rectangle 2"/>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4" name="TextBox 3"/>
          <p:cNvSpPr txBox="1"/>
          <p:nvPr/>
        </p:nvSpPr>
        <p:spPr>
          <a:xfrm>
            <a:off x="7432885"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نمبر95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5" name="Rectangle 4"/>
          <p:cNvSpPr/>
          <p:nvPr/>
        </p:nvSpPr>
        <p:spPr>
          <a:xfrm>
            <a:off x="1023582" y="3540542"/>
            <a:ext cx="7315200"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 ان نےکہا”جو کچھ میرے ربّ نے مجھے دے رکھا ہے وہ بہت ہے۔ تم بس محنت سے میری مدد کرو، میں تمہارے اور ان کے درمیان بند بنائے دیتا ہوں۔</a:t>
            </a:r>
            <a:endParaRPr lang="en-US" sz="3200" dirty="0">
              <a:solidFill>
                <a:srgbClr val="002060"/>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2259" y="1301585"/>
            <a:ext cx="6646459" cy="3046988"/>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میرا فرض ہے کہ اپنی رعایا کو غارت گروں کے حملے سے بچاؤں۔</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 کوئی خراج میرے لیے جائز نہیں۔</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 اللہ تعالیٰ نے جو کچھ مجھے دے رکھا ہے میرے لیے کافی ہے۔</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ہاتھ پاؤں کی محنت سے میری مدد کرنا ہوگی ۔</a:t>
            </a:r>
          </a:p>
        </p:txBody>
      </p:sp>
      <p:sp>
        <p:nvSpPr>
          <p:cNvPr id="3" name="Rectangle 2"/>
          <p:cNvSpPr/>
          <p:nvPr/>
        </p:nvSpPr>
        <p:spPr>
          <a:xfrm>
            <a:off x="7285333" y="4730133"/>
            <a:ext cx="1080745" cy="707886"/>
          </a:xfrm>
          <a:prstGeom prst="rect">
            <a:avLst/>
          </a:prstGeom>
        </p:spPr>
        <p:txBody>
          <a:bodyPr wrap="none">
            <a:spAutoFit/>
          </a:bodyPr>
          <a:lstStyle/>
          <a:p>
            <a:r>
              <a:rPr lang="ur-PK" sz="4000" dirty="0" smtClean="0">
                <a:solidFill>
                  <a:srgbClr val="C00000"/>
                </a:solidFill>
                <a:latin typeface="Jameel Noori Nastaleeq" pitchFamily="2" charset="-78"/>
                <a:cs typeface="Jameel Noori Nastaleeq" pitchFamily="2" charset="-78"/>
              </a:rPr>
              <a:t>اہم نکتہ</a:t>
            </a:r>
            <a:endParaRPr lang="en-US" sz="4000" dirty="0">
              <a:solidFill>
                <a:srgbClr val="C00000"/>
              </a:solidFill>
            </a:endParaRPr>
          </a:p>
        </p:txBody>
      </p:sp>
      <p:sp>
        <p:nvSpPr>
          <p:cNvPr id="4" name="Rectangle 3"/>
          <p:cNvSpPr/>
          <p:nvPr/>
        </p:nvSpPr>
        <p:spPr>
          <a:xfrm>
            <a:off x="591282" y="4603886"/>
            <a:ext cx="5934638" cy="769441"/>
          </a:xfrm>
          <a:prstGeom prst="rect">
            <a:avLst/>
          </a:prstGeom>
        </p:spPr>
        <p:txBody>
          <a:bodyPr wrap="non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عوام کی حفاظت حکمران کی قانونی اور اخلاقی زمہ داری ہوتی ہے</a:t>
            </a:r>
            <a:endParaRPr lang="en-US" sz="3200" dirty="0">
              <a:solidFill>
                <a:srgbClr val="0C2F4F"/>
              </a:solidFill>
              <a:latin typeface="Jameel Noori Nastaleeq" pitchFamily="2" charset="-78"/>
              <a:cs typeface="Jameel Noori Nastaleeq" pitchFamily="2" charset="-78"/>
            </a:endParaRPr>
          </a:p>
        </p:txBody>
      </p:sp>
      <p:cxnSp>
        <p:nvCxnSpPr>
          <p:cNvPr id="5" name="Straight Arrow Connector 4"/>
          <p:cNvCxnSpPr/>
          <p:nvPr/>
        </p:nvCxnSpPr>
        <p:spPr>
          <a:xfrm rot="10800000">
            <a:off x="6466483" y="5084076"/>
            <a:ext cx="818850" cy="4"/>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3919839" y="136475"/>
            <a:ext cx="4698722" cy="854080"/>
          </a:xfrm>
          <a:prstGeom prst="rect">
            <a:avLst/>
          </a:prstGeom>
        </p:spPr>
        <p:txBody>
          <a:bodyPr wrap="none">
            <a:spAutoFit/>
          </a:bodyPr>
          <a:lstStyle/>
          <a:p>
            <a:pPr algn="r" rtl="1">
              <a:lnSpc>
                <a:spcPct val="150000"/>
              </a:lnSpc>
            </a:pPr>
            <a:r>
              <a:rPr lang="ur-PK" sz="3600" b="1" u="sng" dirty="0">
                <a:solidFill>
                  <a:srgbClr val="002060"/>
                </a:solidFill>
                <a:latin typeface="Jameel Noori Nastaleeq" pitchFamily="2" charset="-78"/>
                <a:cs typeface="Jameel Noori Nastaleeq" pitchFamily="2" charset="-78"/>
              </a:rPr>
              <a:t>ذوالقرنین کا قوم کو خراج کی پیشکش پر جواب</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665" y="842233"/>
            <a:ext cx="8393373" cy="1862048"/>
          </a:xfrm>
          <a:prstGeom prst="rect">
            <a:avLst/>
          </a:prstGeom>
        </p:spPr>
        <p:txBody>
          <a:bodyPr wrap="square">
            <a:spAutoFit/>
          </a:bodyPr>
          <a:lstStyle/>
          <a:p>
            <a:pPr algn="ctr">
              <a:lnSpc>
                <a:spcPct val="150000"/>
              </a:lnSpc>
            </a:pPr>
            <a:r>
              <a:rPr lang="ur-PK" sz="4000" dirty="0" smtClean="0">
                <a:solidFill>
                  <a:srgbClr val="002060"/>
                </a:solidFill>
                <a:latin typeface="Al_Mushaf" pitchFamily="2" charset="-78"/>
                <a:cs typeface="Al_Mushaf" pitchFamily="2" charset="-78"/>
              </a:rPr>
              <a:t> اٰتُوۡنِیۡ زُبَرَ الۡحَدِیۡدِ ؕ حَتّٰۤی اِذَا سَاوٰی بَیۡنَ الصَّدَفَیۡنِ قَالَ انۡفُخُوۡا ؕ حَتّٰۤی اِذَا جَعَلَہٗ نَارًا ۙ قَالَ اٰتُوۡنِیۡۤ اُفۡرِغۡ عَلَیۡہِ قِطۡرًا ﴿ؕ۹۶﴾</a:t>
            </a:r>
            <a:endParaRPr lang="en-US" sz="4000" dirty="0">
              <a:solidFill>
                <a:srgbClr val="002060"/>
              </a:solidFill>
              <a:latin typeface="Al_Mushaf" pitchFamily="2" charset="-78"/>
              <a:cs typeface="Al_Mushaf" pitchFamily="2" charset="-78"/>
            </a:endParaRPr>
          </a:p>
        </p:txBody>
      </p:sp>
      <p:sp>
        <p:nvSpPr>
          <p:cNvPr id="4" name="Rounded Rectangle 3"/>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432885" y="424883"/>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نمبر96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303003" y="2721953"/>
            <a:ext cx="8510695" cy="2031325"/>
          </a:xfrm>
          <a:prstGeom prst="rect">
            <a:avLst/>
          </a:prstGeom>
        </p:spPr>
        <p:txBody>
          <a:bodyPr wrap="square">
            <a:spAutoFit/>
          </a:bodyPr>
          <a:lstStyle/>
          <a:p>
            <a:pPr algn="ctr" rtl="1">
              <a:lnSpc>
                <a:spcPct val="150000"/>
              </a:lnSpc>
            </a:pPr>
            <a:r>
              <a:rPr lang="kk-KZ" sz="2800" dirty="0" smtClean="0">
                <a:solidFill>
                  <a:srgbClr val="002060"/>
                </a:solidFill>
                <a:cs typeface="Jameel Noori Nastaleeq" pitchFamily="2" charset="-78"/>
              </a:rPr>
              <a:t>مجھے لوہے کی چادریں لا کر دو۔“ آخر جب دونوں پہاڑوں کے درمیان خلا کو اس نے پاٹ دیا تو لوگوں سے کہا کہ اب آگ دہکاوٴ۔ حتیٰ کہ جب ﴿یہ آہنی دیوار﴾ بالکل آگ کی طرح سُرخ ہوگئی تو اس نے کہا” لاوٴ، اب میں اس پر پگھلا ہوا تانبا انڈیلوں گا۔</a:t>
            </a:r>
            <a:endParaRPr lang="en-US" sz="2800" dirty="0">
              <a:solidFill>
                <a:srgbClr val="002060"/>
              </a:solidFill>
              <a:latin typeface="Jameel Noori Nastaleeq" pitchFamily="2" charset="-78"/>
              <a:cs typeface="Jameel Noori Nastaleeq" pitchFamily="2" charset="-78"/>
            </a:endParaRPr>
          </a:p>
        </p:txBody>
      </p:sp>
      <p:sp>
        <p:nvSpPr>
          <p:cNvPr id="7" name="TextBox 6"/>
          <p:cNvSpPr txBox="1"/>
          <p:nvPr/>
        </p:nvSpPr>
        <p:spPr>
          <a:xfrm>
            <a:off x="1127020" y="5029807"/>
            <a:ext cx="5384807" cy="646331"/>
          </a:xfrm>
          <a:prstGeom prst="rect">
            <a:avLst/>
          </a:prstGeom>
          <a:noFill/>
        </p:spPr>
        <p:txBody>
          <a:bodyPr wrap="none" rtlCol="0">
            <a:spAutoFit/>
          </a:bodyPr>
          <a:lstStyle/>
          <a:p>
            <a:pPr algn="r" rtl="1"/>
            <a:r>
              <a:rPr lang="ur-PK" sz="3600" dirty="0" smtClean="0">
                <a:solidFill>
                  <a:srgbClr val="0C2F4F"/>
                </a:solidFill>
                <a:latin typeface="Jameel Noori Nastaleeq" pitchFamily="2" charset="-78"/>
                <a:cs typeface="Jameel Noori Nastaleeq" pitchFamily="2" charset="-78"/>
              </a:rPr>
              <a:t>چادروں کو بھی کہتے ہیں اور لوہے کے ٹکڑوں کو بھی</a:t>
            </a:r>
            <a:endParaRPr lang="en-US" sz="4000" dirty="0">
              <a:solidFill>
                <a:srgbClr val="0C2F4F"/>
              </a:solidFill>
              <a:latin typeface="Jameel Noori Nastaleeq" pitchFamily="2" charset="-78"/>
              <a:cs typeface="Jameel Noori Nastaleeq" pitchFamily="2" charset="-78"/>
            </a:endParaRPr>
          </a:p>
        </p:txBody>
      </p:sp>
      <p:sp>
        <p:nvSpPr>
          <p:cNvPr id="8" name="Rectangle 7"/>
          <p:cNvSpPr/>
          <p:nvPr/>
        </p:nvSpPr>
        <p:spPr>
          <a:xfrm>
            <a:off x="6984464" y="4859553"/>
            <a:ext cx="652743" cy="830997"/>
          </a:xfrm>
          <a:prstGeom prst="rect">
            <a:avLst/>
          </a:prstGeom>
        </p:spPr>
        <p:txBody>
          <a:bodyPr wrap="none">
            <a:spAutoFit/>
          </a:bodyPr>
          <a:lstStyle/>
          <a:p>
            <a:pPr algn="r" rtl="1"/>
            <a:r>
              <a:rPr lang="ur-PK" sz="4800" dirty="0" smtClean="0">
                <a:solidFill>
                  <a:srgbClr val="002060"/>
                </a:solidFill>
                <a:latin typeface="Al_Mushaf" pitchFamily="2" charset="-78"/>
                <a:cs typeface="Al_Mushaf" pitchFamily="2" charset="-78"/>
              </a:rPr>
              <a:t>زُبَرَ</a:t>
            </a:r>
            <a:endParaRPr lang="en-US" sz="4800"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10" name="Straight Arrow Connector 9"/>
          <p:cNvCxnSpPr/>
          <p:nvPr/>
        </p:nvCxnSpPr>
        <p:spPr>
          <a:xfrm flipH="1">
            <a:off x="6526041" y="5371924"/>
            <a:ext cx="457200" cy="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929389" y="4828228"/>
            <a:ext cx="7135318"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458150" y="861313"/>
            <a:ext cx="8200404"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دیوار کی تعمیر کے لیے خام مال اسی علاقے سے فراہم ہونا تھالہذا ذوالقرنین کا مطالبہ                                                                                                                                                  مجھے لوہے کے ٹکڑے مہیا کرو۔</a:t>
            </a:r>
          </a:p>
          <a:p>
            <a:pPr marL="742950"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 ان لوہے کے ٹکڑوں سے دونوں پہاڑوں کے درمیان خلاء کو بھر دیا۔</a:t>
            </a:r>
          </a:p>
          <a:p>
            <a:pPr marL="742950"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اس پر اتنی آگ جلائی کہ لوہا آگ بن گیا۔</a:t>
            </a:r>
          </a:p>
          <a:p>
            <a:pPr marL="742950"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 اس پر پگھلا کر تانبا ڈالا۔</a:t>
            </a:r>
            <a:endParaRPr lang="en-US" sz="3600" dirty="0">
              <a:solidFill>
                <a:srgbClr val="0C2F4F"/>
              </a:solidFill>
              <a:latin typeface="Jameel Noori Nastaleeq" pitchFamily="2" charset="-78"/>
              <a:cs typeface="Jameel Noori Nastaleeq" pitchFamily="2" charset="-78"/>
            </a:endParaRPr>
          </a:p>
        </p:txBody>
      </p:sp>
      <p:cxnSp>
        <p:nvCxnSpPr>
          <p:cNvPr id="6" name="Straight Arrow Connector 5"/>
          <p:cNvCxnSpPr/>
          <p:nvPr/>
        </p:nvCxnSpPr>
        <p:spPr>
          <a:xfrm flipH="1">
            <a:off x="6539948" y="2186608"/>
            <a:ext cx="64008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389019" y="4475809"/>
            <a:ext cx="6657868" cy="1200329"/>
          </a:xfrm>
          <a:prstGeom prst="rect">
            <a:avLst/>
          </a:prstGeom>
        </p:spPr>
        <p:txBody>
          <a:bodyPr wrap="square">
            <a:spAutoFit/>
          </a:bodyPr>
          <a:lstStyle/>
          <a:p>
            <a:pPr algn="ctr" rtl="1"/>
            <a:r>
              <a:rPr lang="ur-PK" sz="3600" spc="300" dirty="0" smtClean="0">
                <a:solidFill>
                  <a:srgbClr val="C00000"/>
                </a:solidFill>
                <a:latin typeface="Jameel Noori Nastaleeq" pitchFamily="2" charset="-78"/>
                <a:cs typeface="Jameel Noori Nastaleeq" pitchFamily="2" charset="-78"/>
              </a:rPr>
              <a:t>لوہے و تانبے کی ایک ایسی دیوار بن گئی  جس کو گرانا، پھاندنا یا نقب لگانا نا ممکن تھا</a:t>
            </a:r>
            <a:endParaRPr lang="en-US" sz="3600" spc="300" dirty="0">
              <a:solidFill>
                <a:srgbClr val="C00000"/>
              </a:solidFill>
              <a:latin typeface="Jameel Noori Nastaleeq" pitchFamily="2" charset="-78"/>
              <a:cs typeface="Jameel Noori Nastaleeq" pitchFamily="2" charset="-78"/>
            </a:endParaRPr>
          </a:p>
        </p:txBody>
      </p:sp>
      <p:sp>
        <p:nvSpPr>
          <p:cNvPr id="4" name="Rectangle 3"/>
          <p:cNvSpPr/>
          <p:nvPr/>
        </p:nvSpPr>
        <p:spPr>
          <a:xfrm>
            <a:off x="1692926" y="1147747"/>
            <a:ext cx="6050054" cy="769441"/>
          </a:xfrm>
          <a:prstGeom prst="rect">
            <a:avLst/>
          </a:prstGeom>
        </p:spPr>
        <p:txBody>
          <a:bodyPr wrap="none">
            <a:spAutoFit/>
          </a:bodyPr>
          <a:lstStyle/>
          <a:p>
            <a:pPr algn="ctr" rtl="1"/>
            <a:r>
              <a:rPr lang="ur-PK" sz="4400" dirty="0" smtClean="0">
                <a:solidFill>
                  <a:srgbClr val="002060"/>
                </a:solidFill>
                <a:latin typeface="Al_Mushaf" pitchFamily="2" charset="-78"/>
                <a:cs typeface="Al_Mushaf" pitchFamily="2" charset="-78"/>
              </a:rPr>
              <a:t>فَمَا اسۡطَاعُوۡۤا اَنۡ یَّظۡہَرُوۡہُ وَ مَا اسۡتَطَاعُوۡا لَہٗ نَقۡبًا</a:t>
            </a:r>
            <a:endParaRPr lang="en-US" sz="4400" dirty="0">
              <a:solidFill>
                <a:srgbClr val="002060"/>
              </a:solidFill>
              <a:latin typeface="Al_Mushaf" pitchFamily="2" charset="-78"/>
              <a:cs typeface="Al_Mushaf" pitchFamily="2" charset="-78"/>
            </a:endParaRPr>
          </a:p>
        </p:txBody>
      </p:sp>
      <p:sp>
        <p:nvSpPr>
          <p:cNvPr id="5" name="Rectangle 4"/>
          <p:cNvSpPr/>
          <p:nvPr/>
        </p:nvSpPr>
        <p:spPr>
          <a:xfrm>
            <a:off x="1439726" y="1927445"/>
            <a:ext cx="6537277"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﴿یہ بند ایسا تھا کہ﴾ یاجوج و ماجوج اس پر چڑھ کر بھی نہ آسکتے تھے اور اس میں نقب لگانا ان کےلیے اور بھی مشکل تھا۔</a:t>
            </a:r>
            <a:endParaRPr lang="en-US" sz="3600" dirty="0">
              <a:solidFill>
                <a:srgbClr val="002060"/>
              </a:solidFill>
              <a:latin typeface="Jameel Noori Nastaleeq" pitchFamily="2" charset="-78"/>
              <a:cs typeface="Jameel Noori Nastaleeq" pitchFamily="2" charset="-78"/>
            </a:endParaRPr>
          </a:p>
        </p:txBody>
      </p:sp>
      <p:sp>
        <p:nvSpPr>
          <p:cNvPr id="6" name="Rounded Rectangle 5"/>
          <p:cNvSpPr/>
          <p:nvPr/>
        </p:nvSpPr>
        <p:spPr>
          <a:xfrm>
            <a:off x="7300460" y="298463"/>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357934" y="310414"/>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cxnSp>
        <p:nvCxnSpPr>
          <p:cNvPr id="9" name="Straight Connector 8"/>
          <p:cNvCxnSpPr/>
          <p:nvPr/>
        </p:nvCxnSpPr>
        <p:spPr>
          <a:xfrm flipH="1">
            <a:off x="1948721" y="4047232"/>
            <a:ext cx="5621312"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3" name="TextBox 2"/>
          <p:cNvSpPr txBox="1"/>
          <p:nvPr/>
        </p:nvSpPr>
        <p:spPr>
          <a:xfrm>
            <a:off x="7432885" y="424883"/>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نمبر98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80530" y="1870243"/>
            <a:ext cx="6755642" cy="1107996"/>
          </a:xfrm>
          <a:prstGeom prst="rect">
            <a:avLst/>
          </a:prstGeom>
        </p:spPr>
        <p:txBody>
          <a:bodyPr wrap="square">
            <a:spAutoFit/>
          </a:bodyPr>
          <a:lstStyle/>
          <a:p>
            <a:pPr algn="ctr">
              <a:lnSpc>
                <a:spcPct val="150000"/>
              </a:lnSpc>
            </a:pPr>
            <a:r>
              <a:rPr lang="ur-PK" sz="4800" dirty="0" smtClean="0">
                <a:solidFill>
                  <a:srgbClr val="002060"/>
                </a:solidFill>
                <a:latin typeface="Al_Mushaf" pitchFamily="2" charset="-78"/>
                <a:cs typeface="Al_Mushaf" pitchFamily="2" charset="-78"/>
              </a:rPr>
              <a:t>قَالَ ہٰذَا رَحۡمَۃٌ مِّنۡ رَّبِّیۡ</a:t>
            </a:r>
            <a:endParaRPr lang="en-US" sz="4800" dirty="0">
              <a:solidFill>
                <a:srgbClr val="002060"/>
              </a:solidFill>
              <a:latin typeface="Al_Mushaf" pitchFamily="2" charset="-78"/>
              <a:cs typeface="Al_Mushaf" pitchFamily="2" charset="-78"/>
            </a:endParaRPr>
          </a:p>
        </p:txBody>
      </p:sp>
      <p:sp>
        <p:nvSpPr>
          <p:cNvPr id="5" name="Rectangle 4"/>
          <p:cNvSpPr/>
          <p:nvPr/>
        </p:nvSpPr>
        <p:spPr>
          <a:xfrm>
            <a:off x="1890214" y="3200430"/>
            <a:ext cx="5336275" cy="923330"/>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itchFamily="2" charset="-78"/>
                <a:cs typeface="Jameel Noori Nastaleeq" pitchFamily="2" charset="-78"/>
              </a:rPr>
              <a:t>ذوالقرنین نے کہا”یہ میرے ربّ کی رحمت ہے</a:t>
            </a:r>
            <a:endParaRPr lang="en-US" sz="3600" dirty="0">
              <a:solidFill>
                <a:srgbClr val="002060"/>
              </a:solidFill>
              <a:latin typeface="Jameel Noori Nastaleeq" pitchFamily="2" charset="-78"/>
              <a:cs typeface="Jameel Noori Nastaleeq" pitchFamily="2" charset="-78"/>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55594" y="777438"/>
            <a:ext cx="6605516" cy="1200329"/>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اپنے کارنامے کو فخر کا ذریعہ نہیں بنایا بلکہ اللہ تعالیٰ کی رحمت کی طرف منسوب کیا</a:t>
            </a:r>
            <a:endParaRPr lang="en-US" sz="3600" dirty="0">
              <a:solidFill>
                <a:srgbClr val="0C2F4F"/>
              </a:solidFill>
              <a:latin typeface="Jameel Noori Nastaleeq" pitchFamily="2" charset="-78"/>
              <a:cs typeface="Jameel Noori Nastaleeq" pitchFamily="2" charset="-78"/>
            </a:endParaRPr>
          </a:p>
        </p:txBody>
      </p:sp>
      <p:sp>
        <p:nvSpPr>
          <p:cNvPr id="7" name="Rectangle 6"/>
          <p:cNvSpPr/>
          <p:nvPr/>
        </p:nvSpPr>
        <p:spPr>
          <a:xfrm>
            <a:off x="7490216" y="2573065"/>
            <a:ext cx="1122423" cy="646331"/>
          </a:xfrm>
          <a:prstGeom prst="rect">
            <a:avLst/>
          </a:prstGeom>
        </p:spPr>
        <p:txBody>
          <a:bodyPr wrap="none">
            <a:spAutoFit/>
          </a:bodyPr>
          <a:lstStyle/>
          <a:p>
            <a:r>
              <a:rPr lang="ur-PK" sz="3600" u="sng" dirty="0" smtClean="0">
                <a:solidFill>
                  <a:srgbClr val="C00000"/>
                </a:solidFill>
                <a:latin typeface="Jameel Noori Nastaleeq" pitchFamily="2" charset="-78"/>
                <a:cs typeface="Jameel Noori Nastaleeq" pitchFamily="2" charset="-78"/>
              </a:rPr>
              <a:t>اہم سبق </a:t>
            </a:r>
            <a:endParaRPr lang="en-US" sz="3600" u="sng" dirty="0">
              <a:solidFill>
                <a:srgbClr val="C00000"/>
              </a:solidFill>
            </a:endParaRPr>
          </a:p>
        </p:txBody>
      </p:sp>
      <p:sp>
        <p:nvSpPr>
          <p:cNvPr id="8" name="Rectangle 7"/>
          <p:cNvSpPr/>
          <p:nvPr/>
        </p:nvSpPr>
        <p:spPr>
          <a:xfrm>
            <a:off x="705108" y="3157840"/>
            <a:ext cx="6411999" cy="2031325"/>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ہم کتنا ہی بڑا کام کرلیں رب کی رحمت ، فضل ہی اس کا سبب ہوتا ہے۔</a:t>
            </a:r>
          </a:p>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ہماری کامیابیاں شکر گزاری اور عاجزی میں مزید اضافہ کرنے کا سبب بننا چاہئیں۔</a:t>
            </a:r>
            <a:endParaRPr lang="en-US" sz="2800" dirty="0">
              <a:solidFill>
                <a:srgbClr val="0C2F4F"/>
              </a:solidFill>
              <a:latin typeface="Jameel Noori Nastaleeq" pitchFamily="2" charset="-78"/>
              <a:cs typeface="Jameel Noori Nastaleeq" pitchFamily="2" charset="-78"/>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12" name="Straight Arrow Connector 11"/>
          <p:cNvCxnSpPr/>
          <p:nvPr/>
        </p:nvCxnSpPr>
        <p:spPr>
          <a:xfrm flipH="1">
            <a:off x="7117107" y="3157840"/>
            <a:ext cx="557857" cy="34594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117107" y="3157840"/>
            <a:ext cx="572847" cy="874514"/>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095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8178" y="1756728"/>
            <a:ext cx="6724919" cy="769441"/>
          </a:xfrm>
          <a:prstGeom prst="rect">
            <a:avLst/>
          </a:prstGeom>
        </p:spPr>
        <p:txBody>
          <a:bodyPr wrap="none">
            <a:spAutoFit/>
          </a:bodyPr>
          <a:lstStyle/>
          <a:p>
            <a:pPr algn="ctr" rtl="1"/>
            <a:r>
              <a:rPr lang="ur-PK" sz="4400" dirty="0" smtClean="0">
                <a:solidFill>
                  <a:srgbClr val="002060"/>
                </a:solidFill>
                <a:latin typeface="Al_Mushaf" pitchFamily="2" charset="-78"/>
                <a:cs typeface="Al_Mushaf" pitchFamily="2" charset="-78"/>
              </a:rPr>
              <a:t>ۚ فَاِذَا جَآءَ وَعۡدُ رَبِّیۡ جَعَلَہٗ دَکَّآءَ ۚ وَ کَانَ وَعۡدُ رَبِّیۡ حَقًّا</a:t>
            </a:r>
            <a:endParaRPr lang="en-US" sz="4400" dirty="0"/>
          </a:p>
        </p:txBody>
      </p:sp>
      <p:sp>
        <p:nvSpPr>
          <p:cNvPr id="3" name="Rectangle 2"/>
          <p:cNvSpPr/>
          <p:nvPr/>
        </p:nvSpPr>
        <p:spPr>
          <a:xfrm>
            <a:off x="1015270" y="2721041"/>
            <a:ext cx="7410734"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مگر جب میرے ربّ کے وعدے کا وقت آئے گا تو وہ اس کو پیوندِ خاک کر دے گا، </a:t>
            </a:r>
            <a:r>
              <a:rPr lang="ur-PK" sz="3600" b="1" baseline="30000" dirty="0" smtClean="0">
                <a:solidFill>
                  <a:srgbClr val="002060"/>
                </a:solidFill>
                <a:latin typeface="Jameel Noori Nastaleeq" pitchFamily="2" charset="-78"/>
                <a:cs typeface="Jameel Noori Nastaleeq" pitchFamily="2" charset="-78"/>
                <a:hlinkClick r:id="rId2"/>
              </a:rPr>
              <a:t>71</a:t>
            </a:r>
            <a:r>
              <a:rPr lang="ur-PK" sz="3600" dirty="0" smtClean="0">
                <a:solidFill>
                  <a:srgbClr val="002060"/>
                </a:solidFill>
                <a:latin typeface="Jameel Noori Nastaleeq" pitchFamily="2" charset="-78"/>
                <a:cs typeface="Jameel Noori Nastaleeq" pitchFamily="2" charset="-78"/>
              </a:rPr>
              <a:t> اور میرے ربّ کا وعدہ برحق ہے۔“</a:t>
            </a:r>
            <a:endParaRPr lang="en-US" sz="3600" dirty="0">
              <a:solidFill>
                <a:srgbClr val="002060"/>
              </a:solidFill>
              <a:latin typeface="Jameel Noori Nastaleeq" pitchFamily="2" charset="-78"/>
              <a:cs typeface="Jameel Noori Nastaleeq" pitchFamily="2" charset="-78"/>
            </a:endParaRPr>
          </a:p>
        </p:txBody>
      </p:sp>
      <p:sp>
        <p:nvSpPr>
          <p:cNvPr id="4" name="Rounded Rectangle 3"/>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432885" y="424883"/>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نمبر98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4089068" y="1702126"/>
            <a:ext cx="1399742" cy="830997"/>
          </a:xfrm>
          <a:prstGeom prst="rect">
            <a:avLst/>
          </a:prstGeom>
        </p:spPr>
        <p:txBody>
          <a:bodyPr wrap="none">
            <a:spAutoFit/>
          </a:bodyPr>
          <a:lstStyle/>
          <a:p>
            <a:r>
              <a:rPr lang="ur-PK" sz="4800" dirty="0" smtClean="0">
                <a:solidFill>
                  <a:srgbClr val="002060"/>
                </a:solidFill>
                <a:latin typeface="Al_Mushaf" pitchFamily="2" charset="-78"/>
                <a:cs typeface="Al_Mushaf" pitchFamily="2" charset="-78"/>
              </a:rPr>
              <a:t>وَعۡدُ رَبِّیۡ </a:t>
            </a:r>
            <a:endParaRPr lang="en-US" sz="4800" dirty="0"/>
          </a:p>
        </p:txBody>
      </p:sp>
      <p:sp>
        <p:nvSpPr>
          <p:cNvPr id="4" name="TextBox 3"/>
          <p:cNvSpPr txBox="1"/>
          <p:nvPr/>
        </p:nvSpPr>
        <p:spPr>
          <a:xfrm>
            <a:off x="547547" y="777594"/>
            <a:ext cx="8234948" cy="584775"/>
          </a:xfrm>
          <a:prstGeom prst="rect">
            <a:avLst/>
          </a:prstGeom>
          <a:noFill/>
        </p:spPr>
        <p:txBody>
          <a:bodyPr wrap="none" rtlCol="0">
            <a:spAutoFit/>
          </a:bodyPr>
          <a:lstStyle/>
          <a:p>
            <a:pPr algn="ctr" rtl="1"/>
            <a:r>
              <a:rPr lang="ur-PK" sz="3200" dirty="0" smtClean="0">
                <a:solidFill>
                  <a:srgbClr val="0C2F4F"/>
                </a:solidFill>
                <a:latin typeface="Jameel Noori Nastaleeq" pitchFamily="2" charset="-78"/>
                <a:cs typeface="Jameel Noori Nastaleeq" pitchFamily="2" charset="-78"/>
              </a:rPr>
              <a:t>میں نے  اپنی حد تک مضبوط دیوار تعمیر کر دی مگر ہمیشہ کا تحفظ صرف اللہ تعالی کے پاس ہے</a:t>
            </a:r>
            <a:endParaRPr lang="en-US" sz="3200" dirty="0">
              <a:solidFill>
                <a:srgbClr val="0C2F4F"/>
              </a:solidFill>
              <a:latin typeface="Jameel Noori Nastaleeq" pitchFamily="2" charset="-78"/>
              <a:cs typeface="Jameel Noori Nastaleeq" pitchFamily="2" charset="-78"/>
            </a:endParaRPr>
          </a:p>
        </p:txBody>
      </p:sp>
      <p:cxnSp>
        <p:nvCxnSpPr>
          <p:cNvPr id="14" name="Straight Connector 13"/>
          <p:cNvCxnSpPr/>
          <p:nvPr/>
        </p:nvCxnSpPr>
        <p:spPr>
          <a:xfrm rot="10800000">
            <a:off x="2661313" y="2279165"/>
            <a:ext cx="1419368" cy="15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5475026" y="2267792"/>
            <a:ext cx="1419368" cy="15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2306472" y="2634006"/>
            <a:ext cx="709683"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39555" y="2622633"/>
            <a:ext cx="709683"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585118" y="3002496"/>
            <a:ext cx="2098652"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دیوار کی تباہی کا وقت</a:t>
            </a:r>
            <a:endParaRPr lang="en-US" sz="3200" dirty="0">
              <a:solidFill>
                <a:srgbClr val="0C2F4F"/>
              </a:solidFill>
              <a:latin typeface="Jameel Noori Nastaleeq" pitchFamily="2" charset="-78"/>
              <a:cs typeface="Jameel Noori Nastaleeq" pitchFamily="2" charset="-78"/>
            </a:endParaRPr>
          </a:p>
        </p:txBody>
      </p:sp>
      <p:sp>
        <p:nvSpPr>
          <p:cNvPr id="20" name="TextBox 19"/>
          <p:cNvSpPr txBox="1"/>
          <p:nvPr/>
        </p:nvSpPr>
        <p:spPr>
          <a:xfrm>
            <a:off x="5171543" y="4458288"/>
            <a:ext cx="2925802" cy="954107"/>
          </a:xfrm>
          <a:prstGeom prst="rect">
            <a:avLst/>
          </a:prstGeom>
          <a:noFill/>
        </p:spPr>
        <p:txBody>
          <a:bodyPr wrap="none" rtlCol="0">
            <a:spAutoFit/>
          </a:bodyPr>
          <a:lstStyle/>
          <a:p>
            <a:pPr algn="ctr" rtl="1"/>
            <a:r>
              <a:rPr lang="ur-PK" sz="2800" dirty="0" smtClean="0">
                <a:solidFill>
                  <a:srgbClr val="0C2F4F"/>
                </a:solidFill>
                <a:latin typeface="Jameel Noori Nastaleeq" pitchFamily="2" charset="-78"/>
                <a:cs typeface="Jameel Noori Nastaleeq" pitchFamily="2" charset="-78"/>
              </a:rPr>
              <a:t>زمانہ ترقی کر جائے اور ایسی رکاوٹ </a:t>
            </a:r>
          </a:p>
          <a:p>
            <a:pPr algn="ctr" rtl="1"/>
            <a:r>
              <a:rPr lang="ur-PK" sz="2800" dirty="0" smtClean="0">
                <a:solidFill>
                  <a:srgbClr val="0C2F4F"/>
                </a:solidFill>
                <a:latin typeface="Jameel Noori Nastaleeq" pitchFamily="2" charset="-78"/>
                <a:cs typeface="Jameel Noori Nastaleeq" pitchFamily="2" charset="-78"/>
              </a:rPr>
              <a:t>ختم کرناکوئی مسئلہ نہ رہے۔</a:t>
            </a:r>
            <a:endParaRPr lang="en-US" sz="2800" dirty="0">
              <a:solidFill>
                <a:srgbClr val="0C2F4F"/>
              </a:solidFill>
              <a:latin typeface="Jameel Noori Nastaleeq" pitchFamily="2" charset="-78"/>
              <a:cs typeface="Jameel Noori Nastaleeq" pitchFamily="2" charset="-78"/>
            </a:endParaRPr>
          </a:p>
        </p:txBody>
      </p:sp>
      <p:sp>
        <p:nvSpPr>
          <p:cNvPr id="21" name="TextBox 20"/>
          <p:cNvSpPr txBox="1"/>
          <p:nvPr/>
        </p:nvSpPr>
        <p:spPr>
          <a:xfrm>
            <a:off x="1076829" y="3027412"/>
            <a:ext cx="3201264" cy="1077218"/>
          </a:xfrm>
          <a:prstGeom prst="rect">
            <a:avLst/>
          </a:prstGeom>
          <a:noFill/>
        </p:spPr>
        <p:txBody>
          <a:bodyPr wrap="square" rtlCol="0">
            <a:spAutoFit/>
          </a:bodyPr>
          <a:lstStyle/>
          <a:p>
            <a:pPr algn="ctr" rtl="1"/>
            <a:r>
              <a:rPr lang="ur-PK" sz="3200" dirty="0" smtClean="0">
                <a:solidFill>
                  <a:srgbClr val="0C2F4F"/>
                </a:solidFill>
                <a:latin typeface="Jameel Noori Nastaleeq" pitchFamily="2" charset="-78"/>
                <a:cs typeface="Jameel Noori Nastaleeq" pitchFamily="2" charset="-78"/>
              </a:rPr>
              <a:t>قیامت کا وقت جب ہر چیز ٹوٹ پھوٹ جائے گی</a:t>
            </a:r>
            <a:endParaRPr lang="en-US" sz="3200" dirty="0">
              <a:solidFill>
                <a:srgbClr val="0C2F4F"/>
              </a:solidFill>
              <a:latin typeface="Jameel Noori Nastaleeq" pitchFamily="2" charset="-78"/>
              <a:cs typeface="Jameel Noori Nastaleeq" pitchFamily="2" charset="-78"/>
            </a:endParaRPr>
          </a:p>
        </p:txBody>
      </p:sp>
      <p:sp>
        <p:nvSpPr>
          <p:cNvPr id="22" name="TextBox 21"/>
          <p:cNvSpPr txBox="1"/>
          <p:nvPr/>
        </p:nvSpPr>
        <p:spPr>
          <a:xfrm>
            <a:off x="1323454" y="4387743"/>
            <a:ext cx="2674130"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یہ دیوار بھی قائم نہ رہے گی</a:t>
            </a:r>
            <a:endParaRPr lang="en-US" sz="3200" dirty="0">
              <a:solidFill>
                <a:srgbClr val="0C2F4F"/>
              </a:solidFill>
              <a:latin typeface="Jameel Noori Nastaleeq" pitchFamily="2" charset="-78"/>
              <a:cs typeface="Jameel Noori Nastaleeq" pitchFamily="2" charset="-78"/>
            </a:endParaRPr>
          </a:p>
        </p:txBody>
      </p:sp>
      <p:cxnSp>
        <p:nvCxnSpPr>
          <p:cNvPr id="6" name="Straight Arrow Connector 5"/>
          <p:cNvCxnSpPr/>
          <p:nvPr/>
        </p:nvCxnSpPr>
        <p:spPr>
          <a:xfrm>
            <a:off x="6728712" y="3566021"/>
            <a:ext cx="0" cy="89226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571752" y="4053714"/>
            <a:ext cx="0" cy="27432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95943" y="1632956"/>
            <a:ext cx="7641041" cy="3046988"/>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ایشاء کے شمال مشرقی علاقے کی وہ قومیں جو قدیم زمانے سے ایشیاء اور یورپ کے متمدن ممالک پر غارت گرانہ حملے کرتی رہیں۔</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 مؤرخین کے مطابق یاجوج ماجوج حضرت نوح </a:t>
            </a:r>
            <a:r>
              <a:rPr lang="ur-PK" sz="3200" dirty="0">
                <a:solidFill>
                  <a:srgbClr val="0C2F4F"/>
                </a:solidFill>
                <a:latin typeface="Jameel Noori Nastaleeq" pitchFamily="2" charset="-78"/>
                <a:cs typeface="Jameel Noori Nastaleeq" pitchFamily="2" charset="-78"/>
              </a:rPr>
              <a:t>ؑ</a:t>
            </a:r>
            <a:r>
              <a:rPr lang="ur-PK" sz="3200" dirty="0" smtClean="0">
                <a:solidFill>
                  <a:srgbClr val="0C2F4F"/>
                </a:solidFill>
                <a:latin typeface="Jameel Noori Nastaleeq" pitchFamily="2" charset="-78"/>
                <a:cs typeface="Jameel Noori Nastaleeq" pitchFamily="2" charset="-78"/>
              </a:rPr>
              <a:t>کے بیٹے یافث کی وہ اولاد ہے جو ایشیاء کے شمالی علاقوں میں آباد ہوئی،</a:t>
            </a:r>
            <a:endParaRPr lang="en-US" sz="3200" dirty="0">
              <a:solidFill>
                <a:srgbClr val="0C2F4F"/>
              </a:solidFill>
              <a:latin typeface="Jameel Noori Nastaleeq" pitchFamily="2" charset="-78"/>
              <a:cs typeface="Jameel Noori Nastaleeq" pitchFamily="2" charset="-78"/>
            </a:endParaRPr>
          </a:p>
        </p:txBody>
      </p:sp>
      <p:sp>
        <p:nvSpPr>
          <p:cNvPr id="3" name="Rectangle 2"/>
          <p:cNvSpPr/>
          <p:nvPr/>
        </p:nvSpPr>
        <p:spPr>
          <a:xfrm>
            <a:off x="5434539" y="375151"/>
            <a:ext cx="2943434" cy="938719"/>
          </a:xfrm>
          <a:prstGeom prst="rect">
            <a:avLst/>
          </a:prstGeom>
        </p:spPr>
        <p:txBody>
          <a:bodyPr wrap="none">
            <a:spAutoFit/>
          </a:bodyPr>
          <a:lstStyle/>
          <a:p>
            <a:pPr algn="r" rtl="1">
              <a:lnSpc>
                <a:spcPct val="150000"/>
              </a:lnSpc>
            </a:pPr>
            <a:r>
              <a:rPr lang="ur-PK" sz="4000" b="1" u="sng" dirty="0">
                <a:solidFill>
                  <a:srgbClr val="002060"/>
                </a:solidFill>
                <a:latin typeface="Jameel Noori Nastaleeq" pitchFamily="2" charset="-78"/>
                <a:cs typeface="Jameel Noori Nastaleeq" pitchFamily="2" charset="-78"/>
              </a:rPr>
              <a:t>یاجوج ماجوج کون تھے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587829" y="1076048"/>
            <a:ext cx="7832839" cy="4524315"/>
          </a:xfrm>
          <a:prstGeom prst="rect">
            <a:avLst/>
          </a:prstGeom>
        </p:spPr>
        <p:txBody>
          <a:bodyPr wrap="squar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ا   ن کے شر سے بچنے کے لیے مختلف زمانوں میں مختلف مقامات پر بہت سی دیواریں تعمیر کی گئیں</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دیوار چین         (بانی	فغفور بادشاہِ چین)</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وسط ایشیاء میں</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روسی علاقہ داغستان میں</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قفقاز کے علاقے میں دو پہاڑوں کے درمیان (بانی	ذوالقرنین)</a:t>
            </a:r>
            <a:endParaRPr lang="en-US" sz="3200" dirty="0">
              <a:solidFill>
                <a:srgbClr val="0C2F4F"/>
              </a:solidFill>
              <a:latin typeface="Jameel Noori Nastaleeq" pitchFamily="2" charset="-78"/>
              <a:cs typeface="Jameel Noori Nastaleeq" pitchFamily="2" charset="-78"/>
            </a:endParaRPr>
          </a:p>
        </p:txBody>
      </p:sp>
      <p:sp>
        <p:nvSpPr>
          <p:cNvPr id="6" name="Rectangle 5"/>
          <p:cNvSpPr/>
          <p:nvPr/>
        </p:nvSpPr>
        <p:spPr>
          <a:xfrm>
            <a:off x="4073655" y="0"/>
            <a:ext cx="4584909" cy="938719"/>
          </a:xfrm>
          <a:prstGeom prst="rect">
            <a:avLst/>
          </a:prstGeom>
        </p:spPr>
        <p:txBody>
          <a:bodyPr wrap="none">
            <a:spAutoFit/>
          </a:bodyPr>
          <a:lstStyle/>
          <a:p>
            <a:pPr algn="r" rtl="1">
              <a:lnSpc>
                <a:spcPct val="150000"/>
              </a:lnSpc>
            </a:pPr>
            <a:r>
              <a:rPr lang="ur-PK" sz="4000" b="1" u="sng" dirty="0">
                <a:solidFill>
                  <a:srgbClr val="002060"/>
                </a:solidFill>
                <a:latin typeface="Jameel Noori Nastaleeq" pitchFamily="2" charset="-78"/>
                <a:cs typeface="Jameel Noori Nastaleeq" pitchFamily="2" charset="-78"/>
              </a:rPr>
              <a:t>یاجوج ماجوج کے شر و فساد کا وسیع دائر ہ</a:t>
            </a:r>
          </a:p>
        </p:txBody>
      </p:sp>
      <p:cxnSp>
        <p:nvCxnSpPr>
          <p:cNvPr id="8" name="Straight Arrow Connector 7"/>
          <p:cNvCxnSpPr/>
          <p:nvPr/>
        </p:nvCxnSpPr>
        <p:spPr>
          <a:xfrm flipH="1">
            <a:off x="4686300" y="2971800"/>
            <a:ext cx="669471"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997528" y="5246915"/>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077686" y="606544"/>
            <a:ext cx="7223565" cy="2308324"/>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خروج یاجوج ماجوج  قیامت کی علاماتِ کبرٰی میں سے ہے۔</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خروج دجال ، نزول حضرت عیسٰی </a:t>
            </a:r>
            <a:r>
              <a:rPr lang="ur-PK" sz="3200" dirty="0">
                <a:solidFill>
                  <a:srgbClr val="0C2F4F"/>
                </a:solidFill>
                <a:latin typeface="Jameel Noori Nastaleeq" pitchFamily="2" charset="-78"/>
                <a:cs typeface="Jameel Noori Nastaleeq" pitchFamily="2" charset="-78"/>
              </a:rPr>
              <a:t>ؑ</a:t>
            </a:r>
            <a:r>
              <a:rPr lang="ur-PK" sz="3200" dirty="0" smtClean="0">
                <a:solidFill>
                  <a:srgbClr val="0C2F4F"/>
                </a:solidFill>
                <a:latin typeface="Jameel Noori Nastaleeq" pitchFamily="2" charset="-78"/>
                <a:cs typeface="Jameel Noori Nastaleeq" pitchFamily="2" charset="-78"/>
              </a:rPr>
              <a:t>اور قتل دجال کے بعد خروج یاجوج ماجوج ہوگا</a:t>
            </a:r>
            <a:r>
              <a:rPr lang="ur-PK" sz="3200" dirty="0">
                <a:solidFill>
                  <a:srgbClr val="0C2F4F"/>
                </a:solidFill>
                <a:latin typeface="Jameel Noori Nastaleeq" pitchFamily="2" charset="-78"/>
                <a:cs typeface="Jameel Noori Nastaleeq" pitchFamily="2" charset="-78"/>
              </a:rPr>
              <a:t>۔</a:t>
            </a:r>
            <a:endParaRPr lang="ur-PK" sz="3200" dirty="0" smtClean="0">
              <a:solidFill>
                <a:srgbClr val="0C2F4F"/>
              </a:solidFill>
              <a:latin typeface="Jameel Noori Nastaleeq" pitchFamily="2" charset="-78"/>
              <a:cs typeface="Jameel Noori Nastaleeq" pitchFamily="2" charset="-78"/>
            </a:endParaRPr>
          </a:p>
        </p:txBody>
      </p:sp>
      <p:sp>
        <p:nvSpPr>
          <p:cNvPr id="6" name="Rectangle 5"/>
          <p:cNvSpPr/>
          <p:nvPr/>
        </p:nvSpPr>
        <p:spPr>
          <a:xfrm>
            <a:off x="326572" y="2918938"/>
            <a:ext cx="8490857" cy="2492990"/>
          </a:xfrm>
          <a:prstGeom prst="rect">
            <a:avLst/>
          </a:prstGeom>
        </p:spPr>
        <p:txBody>
          <a:bodyPr wrap="square">
            <a:spAutoFit/>
          </a:bodyPr>
          <a:lstStyle/>
          <a:p>
            <a:pPr algn="r" rtl="1">
              <a:lnSpc>
                <a:spcPct val="150000"/>
              </a:lnSpc>
            </a:pPr>
            <a:r>
              <a:rPr lang="ur-PK" sz="4000" b="1" u="sng" dirty="0">
                <a:solidFill>
                  <a:srgbClr val="0C2F4F"/>
                </a:solidFill>
                <a:latin typeface="Jameel Noori Nastaleeq" pitchFamily="2" charset="-78"/>
                <a:cs typeface="Jameel Noori Nastaleeq" pitchFamily="2" charset="-78"/>
              </a:rPr>
              <a:t>خروج یاجوج ماجوج سے مراد</a:t>
            </a:r>
          </a:p>
          <a:p>
            <a:pPr lvl="2" algn="r" rtl="1">
              <a:lnSpc>
                <a:spcPct val="150000"/>
              </a:lnSpc>
            </a:pPr>
            <a:r>
              <a:rPr lang="ur-PK" sz="3200" dirty="0">
                <a:solidFill>
                  <a:srgbClr val="0C2F4F"/>
                </a:solidFill>
                <a:latin typeface="Jameel Noori Nastaleeq" pitchFamily="2" charset="-78"/>
                <a:cs typeface="Jameel Noori Nastaleeq" pitchFamily="2" charset="-78"/>
              </a:rPr>
              <a:t> وہ انتہائی خوفناک اور تباہ کن حملہ جو پوری  انسانی آبادی کو برباد کردے </a:t>
            </a:r>
            <a:r>
              <a:rPr lang="ur-PK" sz="3200" dirty="0" smtClean="0">
                <a:solidFill>
                  <a:srgbClr val="0C2F4F"/>
                </a:solidFill>
                <a:latin typeface="Jameel Noori Nastaleeq" pitchFamily="2" charset="-78"/>
                <a:cs typeface="Jameel Noori Nastaleeq" pitchFamily="2" charset="-78"/>
              </a:rPr>
              <a:t>گا۔اس </a:t>
            </a:r>
            <a:r>
              <a:rPr lang="ur-PK" sz="3200" dirty="0">
                <a:solidFill>
                  <a:srgbClr val="0C2F4F"/>
                </a:solidFill>
                <a:latin typeface="Jameel Noori Nastaleeq" pitchFamily="2" charset="-78"/>
                <a:cs typeface="Jameel Noori Nastaleeq" pitchFamily="2" charset="-78"/>
              </a:rPr>
              <a:t>کا وقت قیامت سے بالکل پہلے ہی ہوگا </a:t>
            </a:r>
            <a:r>
              <a:rPr lang="ur-PK" sz="3200" dirty="0" smtClean="0">
                <a:solidFill>
                  <a:srgbClr val="0C2F4F"/>
                </a:solidFill>
                <a:latin typeface="Jameel Noori Nastaleeq" pitchFamily="2" charset="-78"/>
                <a:cs typeface="Jameel Noori Nastaleeq" pitchFamily="2" charset="-78"/>
              </a:rPr>
              <a:t>۔</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2298</TotalTime>
  <Words>1942</Words>
  <Application>Microsoft Office PowerPoint</Application>
  <PresentationFormat>On-screen Show (4:3)</PresentationFormat>
  <Paragraphs>199</Paragraphs>
  <Slides>46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_PDMS_Bukhari</vt:lpstr>
      <vt:lpstr>Al_Mushaf</vt: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235</cp:revision>
  <dcterms:created xsi:type="dcterms:W3CDTF">2021-09-29T07:22:50Z</dcterms:created>
  <dcterms:modified xsi:type="dcterms:W3CDTF">2021-11-04T14:20:29Z</dcterms:modified>
</cp:coreProperties>
</file>