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63" r:id="rId2"/>
    <p:sldId id="295" r:id="rId3"/>
    <p:sldId id="296" r:id="rId4"/>
    <p:sldId id="346" r:id="rId5"/>
    <p:sldId id="347" r:id="rId6"/>
    <p:sldId id="364" r:id="rId7"/>
    <p:sldId id="345" r:id="rId8"/>
    <p:sldId id="297" r:id="rId9"/>
    <p:sldId id="298" r:id="rId10"/>
    <p:sldId id="348" r:id="rId11"/>
    <p:sldId id="349" r:id="rId12"/>
    <p:sldId id="299" r:id="rId13"/>
    <p:sldId id="300" r:id="rId14"/>
    <p:sldId id="301" r:id="rId15"/>
    <p:sldId id="351" r:id="rId16"/>
    <p:sldId id="350" r:id="rId17"/>
    <p:sldId id="354" r:id="rId18"/>
    <p:sldId id="353" r:id="rId19"/>
    <p:sldId id="352" r:id="rId20"/>
    <p:sldId id="355" r:id="rId21"/>
    <p:sldId id="356" r:id="rId22"/>
    <p:sldId id="357" r:id="rId23"/>
    <p:sldId id="358" r:id="rId24"/>
    <p:sldId id="359" r:id="rId25"/>
    <p:sldId id="360" r:id="rId26"/>
    <p:sldId id="361" r:id="rId27"/>
    <p:sldId id="362" r:id="rId28"/>
    <p:sldId id="302" r:id="rId29"/>
    <p:sldId id="303" r:id="rId30"/>
    <p:sldId id="304" r:id="rId31"/>
    <p:sldId id="305" r:id="rId32"/>
    <p:sldId id="306" r:id="rId33"/>
    <p:sldId id="307" r:id="rId34"/>
    <p:sldId id="308" r:id="rId35"/>
    <p:sldId id="365" r:id="rId36"/>
    <p:sldId id="366" r:id="rId37"/>
    <p:sldId id="367" r:id="rId38"/>
    <p:sldId id="368" r:id="rId39"/>
    <p:sldId id="369" r:id="rId40"/>
    <p:sldId id="370" r:id="rId41"/>
    <p:sldId id="371" r:id="rId42"/>
    <p:sldId id="373"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F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68" d="100"/>
          <a:sy n="68" d="100"/>
        </p:scale>
        <p:origin x="1182"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28/03/1443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90968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28/03/1443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595917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28/03/1443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334821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4E45DA-74BD-4E99-B864-2A440A13FEBD}" type="datetimeFigureOut">
              <a:rPr lang="ur-PK" smtClean="0"/>
              <a:pPr/>
              <a:t>28/03/1443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493746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4E45DA-74BD-4E99-B864-2A440A13FEBD}" type="datetimeFigureOut">
              <a:rPr lang="ur-PK" smtClean="0"/>
              <a:pPr/>
              <a:t>28/03/1443</a:t>
            </a:fld>
            <a:endParaRPr lang="ur-PK"/>
          </a:p>
        </p:txBody>
      </p:sp>
      <p:sp>
        <p:nvSpPr>
          <p:cNvPr id="8" name="Footer Placeholder 7"/>
          <p:cNvSpPr>
            <a:spLocks noGrp="1"/>
          </p:cNvSpPr>
          <p:nvPr>
            <p:ph type="ftr" sz="quarter" idx="11"/>
          </p:nvPr>
        </p:nvSpPr>
        <p:spPr/>
        <p:txBody>
          <a:bodyPr/>
          <a:lstStyle/>
          <a:p>
            <a:endParaRPr lang="ur-PK"/>
          </a:p>
        </p:txBody>
      </p:sp>
      <p:sp>
        <p:nvSpPr>
          <p:cNvPr id="9" name="Slide Number Placeholder 8"/>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030087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4E45DA-74BD-4E99-B864-2A440A13FEBD}" type="datetimeFigureOut">
              <a:rPr lang="ur-PK" smtClean="0"/>
              <a:pPr/>
              <a:t>28/03/1443</a:t>
            </a:fld>
            <a:endParaRPr lang="ur-PK"/>
          </a:p>
        </p:txBody>
      </p:sp>
      <p:sp>
        <p:nvSpPr>
          <p:cNvPr id="4" name="Footer Placeholder 3"/>
          <p:cNvSpPr>
            <a:spLocks noGrp="1"/>
          </p:cNvSpPr>
          <p:nvPr>
            <p:ph type="ftr" sz="quarter" idx="11"/>
          </p:nvPr>
        </p:nvSpPr>
        <p:spPr/>
        <p:txBody>
          <a:bodyPr/>
          <a:lstStyle/>
          <a:p>
            <a:endParaRPr lang="ur-PK"/>
          </a:p>
        </p:txBody>
      </p:sp>
      <p:sp>
        <p:nvSpPr>
          <p:cNvPr id="5" name="Slide Number Placeholder 4"/>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353696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4E45DA-74BD-4E99-B864-2A440A13FEBD}" type="datetimeFigureOut">
              <a:rPr lang="ur-PK" smtClean="0"/>
              <a:pPr/>
              <a:t>28/03/1443</a:t>
            </a:fld>
            <a:endParaRPr lang="ur-PK"/>
          </a:p>
        </p:txBody>
      </p:sp>
      <p:sp>
        <p:nvSpPr>
          <p:cNvPr id="3" name="Footer Placeholder 2"/>
          <p:cNvSpPr>
            <a:spLocks noGrp="1"/>
          </p:cNvSpPr>
          <p:nvPr>
            <p:ph type="ftr" sz="quarter" idx="11"/>
          </p:nvPr>
        </p:nvSpPr>
        <p:spPr/>
        <p:txBody>
          <a:bodyPr/>
          <a:lstStyle/>
          <a:p>
            <a:endParaRPr lang="ur-PK"/>
          </a:p>
        </p:txBody>
      </p:sp>
      <p:sp>
        <p:nvSpPr>
          <p:cNvPr id="4" name="Slide Number Placeholder 3"/>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159446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28/03/1443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963099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28/03/1443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641568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28/03/1443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836931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28/03/1443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118034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64E45DA-74BD-4E99-B864-2A440A13FEBD}" type="datetimeFigureOut">
              <a:rPr lang="ur-PK" smtClean="0"/>
              <a:pPr/>
              <a:t>28/03/1443</a:t>
            </a:fld>
            <a:endParaRPr lang="ur-PK"/>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ur-PK"/>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B446558-BA1D-4411-9BCA-0A012C26ECFB}" type="slidenum">
              <a:rPr lang="ur-PK" smtClean="0"/>
              <a:pPr/>
              <a:t>‹#›</a:t>
            </a:fld>
            <a:endParaRPr lang="ur-PK"/>
          </a:p>
        </p:txBody>
      </p:sp>
    </p:spTree>
    <p:extLst>
      <p:ext uri="{BB962C8B-B14F-4D97-AF65-F5344CB8AC3E}">
        <p14:creationId xmlns:p14="http://schemas.microsoft.com/office/powerpoint/2010/main" val="202812545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tafheemonline.com/tafseer.asp?s=018&amp;h=60"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pic>
        <p:nvPicPr>
          <p:cNvPr id="11" name="Picture 10"/>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306321" y="1140950"/>
            <a:ext cx="4509423" cy="1729518"/>
          </a:xfrm>
          <a:prstGeom prst="rect">
            <a:avLst/>
          </a:prstGeom>
        </p:spPr>
      </p:pic>
      <p:sp>
        <p:nvSpPr>
          <p:cNvPr id="8" name="TextBox 7"/>
          <p:cNvSpPr txBox="1"/>
          <p:nvPr/>
        </p:nvSpPr>
        <p:spPr>
          <a:xfrm>
            <a:off x="3278866" y="3357276"/>
            <a:ext cx="2666114" cy="646331"/>
          </a:xfrm>
          <a:prstGeom prst="rect">
            <a:avLst/>
          </a:prstGeom>
          <a:noFill/>
        </p:spPr>
        <p:txBody>
          <a:bodyPr wrap="none" rtlCol="0">
            <a:spAutoFit/>
          </a:bodyPr>
          <a:lstStyle/>
          <a:p>
            <a:pPr algn="r" rtl="1"/>
            <a:r>
              <a:rPr lang="ur-PK" sz="3600" dirty="0">
                <a:latin typeface="_PDMS_Bukhari" panose="00000400000000000000" pitchFamily="2" charset="-78"/>
                <a:cs typeface="_PDMS_Bukhari" panose="00000400000000000000" pitchFamily="2" charset="-78"/>
              </a:rPr>
              <a:t>مکیہ ، 110 آیات</a:t>
            </a:r>
            <a:endParaRPr lang="en-US" sz="3600" dirty="0">
              <a:latin typeface="_PDMS_Bukhari" panose="00000400000000000000" pitchFamily="2" charset="-78"/>
              <a:cs typeface="_PDMS_Bukhari" panose="00000400000000000000" pitchFamily="2" charset="-78"/>
            </a:endParaRPr>
          </a:p>
        </p:txBody>
      </p:sp>
      <p:sp>
        <p:nvSpPr>
          <p:cNvPr id="15" name="TextBox 14"/>
          <p:cNvSpPr txBox="1"/>
          <p:nvPr/>
        </p:nvSpPr>
        <p:spPr>
          <a:xfrm>
            <a:off x="3243598" y="4241783"/>
            <a:ext cx="2701382" cy="646331"/>
          </a:xfrm>
          <a:prstGeom prst="rect">
            <a:avLst/>
          </a:prstGeom>
          <a:noFill/>
        </p:spPr>
        <p:txBody>
          <a:bodyPr wrap="none" rtlCol="0">
            <a:spAutoFit/>
          </a:bodyPr>
          <a:lstStyle/>
          <a:p>
            <a:pPr algn="r" rtl="1"/>
            <a:r>
              <a:rPr lang="ur-PK" sz="3600" i="1" dirty="0">
                <a:latin typeface="Jameel Noori Nastaleeq" panose="02000503000000020004" pitchFamily="2" charset="-78"/>
                <a:cs typeface="Jameel Noori Nastaleeq" panose="02000503000000020004" pitchFamily="2" charset="-78"/>
              </a:rPr>
              <a:t>استاذہ ماریہ حسین</a:t>
            </a:r>
            <a:endParaRPr lang="en-US" sz="3600" i="1" dirty="0">
              <a:latin typeface="Jameel Noori Nastaleeq" panose="02000503000000020004" pitchFamily="2" charset="-78"/>
              <a:cs typeface="Jameel Noori Nastaleeq" panose="02000503000000020004" pitchFamily="2" charset="-78"/>
            </a:endParaRPr>
          </a:p>
        </p:txBody>
      </p:sp>
      <p:cxnSp>
        <p:nvCxnSpPr>
          <p:cNvPr id="16" name="Straight Connector 15"/>
          <p:cNvCxnSpPr/>
          <p:nvPr/>
        </p:nvCxnSpPr>
        <p:spPr>
          <a:xfrm flipH="1">
            <a:off x="3466140" y="4129239"/>
            <a:ext cx="23317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6112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78057" y="1089931"/>
            <a:ext cx="3701655" cy="3416320"/>
          </a:xfrm>
          <a:prstGeom prst="rect">
            <a:avLst/>
          </a:prstGeom>
          <a:noFill/>
        </p:spPr>
        <p:txBody>
          <a:bodyPr wrap="none" rtlCol="0">
            <a:spAutoFit/>
          </a:bodyPr>
          <a:lstStyle/>
          <a:p>
            <a:pPr algn="ctr" rtl="1">
              <a:lnSpc>
                <a:spcPct val="150000"/>
              </a:lnSpc>
            </a:pPr>
            <a:r>
              <a:rPr lang="ur-PK" sz="7200" u="sng" dirty="0" smtClean="0">
                <a:solidFill>
                  <a:srgbClr val="C00000"/>
                </a:solidFill>
                <a:latin typeface="Jameel Noori Nastaleeq" pitchFamily="2" charset="-78"/>
                <a:cs typeface="Jameel Noori Nastaleeq" pitchFamily="2" charset="-78"/>
              </a:rPr>
              <a:t>کلاس نمبر</a:t>
            </a:r>
            <a:r>
              <a:rPr lang="en-US" sz="7200" u="sng" dirty="0" smtClean="0">
                <a:solidFill>
                  <a:srgbClr val="C00000"/>
                </a:solidFill>
                <a:latin typeface="Jameel Noori Nastaleeq" pitchFamily="2" charset="-78"/>
                <a:cs typeface="Jameel Noori Nastaleeq" pitchFamily="2" charset="-78"/>
              </a:rPr>
              <a:t>7</a:t>
            </a:r>
            <a:endParaRPr lang="ur-PK" sz="7200" u="sng" dirty="0" smtClean="0">
              <a:solidFill>
                <a:srgbClr val="C00000"/>
              </a:solidFill>
              <a:latin typeface="Jameel Noori Nastaleeq" pitchFamily="2" charset="-78"/>
              <a:cs typeface="Jameel Noori Nastaleeq" pitchFamily="2" charset="-78"/>
            </a:endParaRPr>
          </a:p>
          <a:p>
            <a:pPr algn="ctr" rtl="1">
              <a:lnSpc>
                <a:spcPct val="150000"/>
              </a:lnSpc>
            </a:pPr>
            <a:r>
              <a:rPr lang="ur-PK" sz="7200" dirty="0" smtClean="0">
                <a:latin typeface="Jameel Noori Nastaleeq" pitchFamily="2" charset="-78"/>
                <a:cs typeface="Jameel Noori Nastaleeq" pitchFamily="2" charset="-78"/>
              </a:rPr>
              <a:t>آیات </a:t>
            </a:r>
            <a:r>
              <a:rPr lang="en-US" sz="7200" dirty="0" smtClean="0">
                <a:latin typeface="Jameel Noori Nastaleeq" pitchFamily="2" charset="-78"/>
                <a:cs typeface="Jameel Noori Nastaleeq" pitchFamily="2" charset="-78"/>
              </a:rPr>
              <a:t>1</a:t>
            </a:r>
            <a:r>
              <a:rPr lang="ur-PK" sz="7200" dirty="0" smtClean="0">
                <a:latin typeface="Jameel Noori Nastaleeq" pitchFamily="2" charset="-78"/>
                <a:cs typeface="Jameel Noori Nastaleeq" pitchFamily="2" charset="-78"/>
              </a:rPr>
              <a:t>7 تا          </a:t>
            </a:r>
            <a:r>
              <a:rPr lang="en-US" sz="7200" dirty="0" smtClean="0">
                <a:latin typeface="Jameel Noori Nastaleeq" pitchFamily="2" charset="-78"/>
                <a:cs typeface="Jameel Noori Nastaleeq" pitchFamily="2" charset="-78"/>
              </a:rPr>
              <a:t>82</a:t>
            </a:r>
            <a:endParaRPr lang="en-US" sz="7200" dirty="0">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66225" y="768893"/>
            <a:ext cx="5167882" cy="923330"/>
          </a:xfrm>
          <a:prstGeom prst="rect">
            <a:avLst/>
          </a:prstGeom>
          <a:noFill/>
        </p:spPr>
        <p:txBody>
          <a:bodyPr wrap="square" rtlCol="0">
            <a:spAutoFit/>
          </a:bodyPr>
          <a:lstStyle/>
          <a:p>
            <a:pPr algn="r" rtl="1"/>
            <a:r>
              <a:rPr lang="ur-PK" sz="5400" b="1" u="sng" dirty="0" smtClean="0">
                <a:solidFill>
                  <a:srgbClr val="002060"/>
                </a:solidFill>
                <a:latin typeface="Jameel Noori Nastaleeq" pitchFamily="2" charset="-78"/>
                <a:cs typeface="Jameel Noori Nastaleeq" pitchFamily="2" charset="-78"/>
              </a:rPr>
              <a:t>پچھلے  ہفتے کا ہوم ورک</a:t>
            </a:r>
            <a:endParaRPr lang="en-US" sz="7200" b="1" u="sng" dirty="0">
              <a:solidFill>
                <a:srgbClr val="002060"/>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6" name="TextBox 5"/>
          <p:cNvSpPr txBox="1"/>
          <p:nvPr/>
        </p:nvSpPr>
        <p:spPr>
          <a:xfrm>
            <a:off x="2357187" y="2006220"/>
            <a:ext cx="5291833" cy="2585323"/>
          </a:xfrm>
          <a:prstGeom prst="rect">
            <a:avLst/>
          </a:prstGeom>
          <a:noFill/>
        </p:spPr>
        <p:txBody>
          <a:bodyPr wrap="none" rtlCol="0">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تفسیر سے قصہ موسٰیؑ اور خضرؑ  کا تفصیلی مطالعہ </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اسباق کو دہرانا</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بازار میں داخل ہونے کی دعا یاد کرنا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05375" y="1495164"/>
            <a:ext cx="1723817" cy="923330"/>
          </a:xfrm>
          <a:prstGeom prst="rect">
            <a:avLst/>
          </a:prstGeom>
          <a:noFill/>
        </p:spPr>
        <p:txBody>
          <a:bodyPr wrap="square" rtlCol="0">
            <a:spAutoFit/>
          </a:bodyPr>
          <a:lstStyle/>
          <a:p>
            <a:pPr algn="r" rtl="1"/>
            <a:r>
              <a:rPr lang="ur-PK" sz="5400" b="1" dirty="0" smtClean="0">
                <a:solidFill>
                  <a:srgbClr val="C00000"/>
                </a:solidFill>
                <a:latin typeface="Jameel Noori Nastaleeq" pitchFamily="2" charset="-78"/>
                <a:cs typeface="Jameel Noori Nastaleeq" pitchFamily="2" charset="-78"/>
              </a:rPr>
              <a:t>سوال:</a:t>
            </a:r>
            <a:endParaRPr lang="en-US" sz="7200" b="1" dirty="0">
              <a:solidFill>
                <a:srgbClr val="C00000"/>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TextBox 4"/>
          <p:cNvSpPr txBox="1"/>
          <p:nvPr/>
        </p:nvSpPr>
        <p:spPr>
          <a:xfrm>
            <a:off x="1159096" y="2539442"/>
            <a:ext cx="6848350" cy="938719"/>
          </a:xfrm>
          <a:prstGeom prst="rect">
            <a:avLst/>
          </a:prstGeom>
          <a:noFill/>
        </p:spPr>
        <p:txBody>
          <a:bodyPr wrap="none" rtlCol="0">
            <a:spAutoFit/>
          </a:bodyPr>
          <a:lstStyle/>
          <a:p>
            <a:pPr algn="r" rtl="1">
              <a:lnSpc>
                <a:spcPct val="150000"/>
              </a:lnSpc>
            </a:pPr>
            <a:r>
              <a:rPr lang="ur-PK" sz="4000" dirty="0" smtClean="0">
                <a:solidFill>
                  <a:srgbClr val="002060"/>
                </a:solidFill>
                <a:latin typeface="Jameel Noori Nastaleeq" pitchFamily="2" charset="-78"/>
                <a:cs typeface="Jameel Noori Nastaleeq" pitchFamily="2" charset="-78"/>
              </a:rPr>
              <a:t>رب کی آیات سے منہ پھیرنے والوں کا انجام کیا ہوتا  ہے؟</a:t>
            </a:r>
          </a:p>
        </p:txBody>
      </p:sp>
    </p:spTree>
    <p:extLst>
      <p:ext uri="{BB962C8B-B14F-4D97-AF65-F5344CB8AC3E}">
        <p14:creationId xmlns:p14="http://schemas.microsoft.com/office/powerpoint/2010/main" val="1611283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73115" y="1153970"/>
            <a:ext cx="1723817" cy="923330"/>
          </a:xfrm>
          <a:prstGeom prst="rect">
            <a:avLst/>
          </a:prstGeom>
          <a:noFill/>
        </p:spPr>
        <p:txBody>
          <a:bodyPr wrap="square" rtlCol="0">
            <a:spAutoFit/>
          </a:bodyPr>
          <a:lstStyle/>
          <a:p>
            <a:pPr algn="r" rtl="1"/>
            <a:r>
              <a:rPr lang="ur-PK" sz="5400" b="1" dirty="0" smtClean="0">
                <a:solidFill>
                  <a:srgbClr val="C00000"/>
                </a:solidFill>
                <a:latin typeface="Jameel Noori Nastaleeq" pitchFamily="2" charset="-78"/>
                <a:cs typeface="Jameel Noori Nastaleeq" pitchFamily="2" charset="-78"/>
              </a:rPr>
              <a:t>سوال:</a:t>
            </a:r>
            <a:endParaRPr lang="en-US" sz="7200" b="1" dirty="0">
              <a:solidFill>
                <a:srgbClr val="C00000"/>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TextBox 4"/>
          <p:cNvSpPr txBox="1"/>
          <p:nvPr/>
        </p:nvSpPr>
        <p:spPr>
          <a:xfrm>
            <a:off x="2224584" y="2511189"/>
            <a:ext cx="5235729" cy="923330"/>
          </a:xfrm>
          <a:prstGeom prst="rect">
            <a:avLst/>
          </a:prstGeom>
          <a:noFill/>
        </p:spPr>
        <p:txBody>
          <a:bodyPr wrap="none" rtlCol="0">
            <a:spAutoFit/>
          </a:bodyPr>
          <a:lstStyle/>
          <a:p>
            <a:r>
              <a:rPr lang="ur-PK" sz="5400" dirty="0" smtClean="0">
                <a:solidFill>
                  <a:srgbClr val="002060"/>
                </a:solidFill>
                <a:latin typeface="Jameel Noori Nastaleeq" pitchFamily="2" charset="-78"/>
                <a:cs typeface="Jameel Noori Nastaleeq" pitchFamily="2" charset="-78"/>
              </a:rPr>
              <a:t>اللہ تعالی کا قانون رحمت کیا ہے؟</a:t>
            </a:r>
            <a:endParaRPr lang="en-US" sz="5400" dirty="0">
              <a:solidFill>
                <a:srgbClr val="002060"/>
              </a:solidFill>
              <a:latin typeface="Jameel Noori Nastaleeq" pitchFamily="2" charset="-78"/>
              <a:cs typeface="Jameel Noori Nastaleeq" pitchFamily="2" charset="-78"/>
            </a:endParaRPr>
          </a:p>
        </p:txBody>
      </p:sp>
    </p:spTree>
    <p:extLst>
      <p:ext uri="{BB962C8B-B14F-4D97-AF65-F5344CB8AC3E}">
        <p14:creationId xmlns:p14="http://schemas.microsoft.com/office/powerpoint/2010/main" val="1867832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6815061" y="1208561"/>
            <a:ext cx="1723817" cy="923330"/>
          </a:xfrm>
          <a:prstGeom prst="rect">
            <a:avLst/>
          </a:prstGeom>
          <a:noFill/>
        </p:spPr>
        <p:txBody>
          <a:bodyPr wrap="square" rtlCol="0">
            <a:spAutoFit/>
          </a:bodyPr>
          <a:lstStyle/>
          <a:p>
            <a:pPr algn="r" rtl="1"/>
            <a:r>
              <a:rPr lang="ur-PK" sz="5400" b="1" dirty="0" smtClean="0">
                <a:solidFill>
                  <a:srgbClr val="C00000"/>
                </a:solidFill>
                <a:latin typeface="Jameel Noori Nastaleeq" pitchFamily="2" charset="-78"/>
                <a:cs typeface="Jameel Noori Nastaleeq" pitchFamily="2" charset="-78"/>
              </a:rPr>
              <a:t>سوال:</a:t>
            </a:r>
            <a:endParaRPr lang="en-US" sz="7200" b="1" dirty="0">
              <a:solidFill>
                <a:srgbClr val="C00000"/>
              </a:solidFill>
              <a:latin typeface="Jameel Noori Nastaleeq" pitchFamily="2" charset="-78"/>
              <a:cs typeface="Jameel Noori Nastaleeq" pitchFamily="2" charset="-78"/>
            </a:endParaRPr>
          </a:p>
        </p:txBody>
      </p:sp>
      <p:sp>
        <p:nvSpPr>
          <p:cNvPr id="4" name="TextBox 3"/>
          <p:cNvSpPr txBox="1"/>
          <p:nvPr/>
        </p:nvSpPr>
        <p:spPr>
          <a:xfrm>
            <a:off x="709683" y="2552131"/>
            <a:ext cx="7967246" cy="830997"/>
          </a:xfrm>
          <a:prstGeom prst="rect">
            <a:avLst/>
          </a:prstGeom>
          <a:noFill/>
        </p:spPr>
        <p:txBody>
          <a:bodyPr wrap="none" rtlCol="0">
            <a:spAutoFit/>
          </a:bodyPr>
          <a:lstStyle/>
          <a:p>
            <a:pPr algn="ctr" rtl="1"/>
            <a:r>
              <a:rPr lang="ur-PK" sz="4800" dirty="0" smtClean="0">
                <a:solidFill>
                  <a:srgbClr val="002060"/>
                </a:solidFill>
                <a:latin typeface="Jameel Noori Nastaleeq" pitchFamily="2" charset="-78"/>
                <a:cs typeface="Jameel Noori Nastaleeq" pitchFamily="2" charset="-78"/>
              </a:rPr>
              <a:t>اللہ تعالی  نے حضرت موسٰیؑ کو منزل کی کیا نشانی بتائی تھی؟</a:t>
            </a:r>
            <a:endParaRPr lang="en-US" sz="4800" dirty="0">
              <a:solidFill>
                <a:srgbClr val="002060"/>
              </a:solidFill>
              <a:latin typeface="Jameel Noori Nastaleeq" pitchFamily="2" charset="-78"/>
              <a:cs typeface="Jameel Noori Nastaleeq"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Rounded Rectangle 6"/>
          <p:cNvSpPr/>
          <p:nvPr/>
        </p:nvSpPr>
        <p:spPr>
          <a:xfrm>
            <a:off x="7362607" y="206377"/>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8" name="TextBox 7"/>
          <p:cNvSpPr txBox="1"/>
          <p:nvPr/>
        </p:nvSpPr>
        <p:spPr>
          <a:xfrm>
            <a:off x="7420083" y="231976"/>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a:t>
            </a:r>
            <a:r>
              <a:rPr lang="en-US" sz="3200" b="1" dirty="0" smtClean="0">
                <a:solidFill>
                  <a:schemeClr val="bg1"/>
                </a:solidFill>
                <a:latin typeface="Jameel Noori Nastaleeq" panose="02000503000000020004" pitchFamily="2" charset="-78"/>
                <a:cs typeface="Jameel Noori Nastaleeq" panose="02000503000000020004" pitchFamily="2" charset="-78"/>
              </a:rPr>
              <a:t>1</a:t>
            </a:r>
            <a:r>
              <a:rPr lang="ur-PK" sz="3200" b="1" dirty="0" smtClean="0">
                <a:solidFill>
                  <a:schemeClr val="bg1"/>
                </a:solidFill>
                <a:latin typeface="Jameel Noori Nastaleeq" panose="02000503000000020004" pitchFamily="2" charset="-78"/>
                <a:cs typeface="Jameel Noori Nastaleeq" panose="02000503000000020004" pitchFamily="2" charset="-78"/>
              </a:rPr>
              <a:t>7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9" name="Rectangle 8"/>
          <p:cNvSpPr/>
          <p:nvPr/>
        </p:nvSpPr>
        <p:spPr>
          <a:xfrm>
            <a:off x="1262417" y="767686"/>
            <a:ext cx="6591870" cy="1569660"/>
          </a:xfrm>
          <a:prstGeom prst="rect">
            <a:avLst/>
          </a:prstGeom>
        </p:spPr>
        <p:txBody>
          <a:bodyPr wrap="square">
            <a:spAutoFit/>
          </a:bodyPr>
          <a:lstStyle/>
          <a:p>
            <a:pPr algn="ctr" rtl="1">
              <a:lnSpc>
                <a:spcPct val="150000"/>
              </a:lnSpc>
            </a:pPr>
            <a:r>
              <a:rPr lang="ur-PK" sz="3200" b="1" dirty="0" smtClean="0">
                <a:solidFill>
                  <a:srgbClr val="002060"/>
                </a:solidFill>
                <a:latin typeface="Al_Mushaf" pitchFamily="2" charset="-78"/>
                <a:cs typeface="Al_Mushaf" pitchFamily="2" charset="-78"/>
              </a:rPr>
              <a:t>فَانۡطَلَقَا ٝ حَتّٰۤی اِذَا رَکِبَا فِی السَّفِیۡنَۃِ خَرَقَہَا ؕ قَالَ اَخَرَقۡتَہَا لِتُغۡرِقَ اَہۡلَہَا ۚ لَقَدۡ جِئۡتَ شَیۡئًا اِمۡرًا</a:t>
            </a:r>
            <a:endParaRPr lang="en-US" sz="3200" b="1" dirty="0">
              <a:solidFill>
                <a:srgbClr val="002060"/>
              </a:solidFill>
              <a:latin typeface="Al_Mushaf" pitchFamily="2" charset="-78"/>
              <a:cs typeface="Al_Mushaf" pitchFamily="2" charset="-78"/>
            </a:endParaRPr>
          </a:p>
        </p:txBody>
      </p:sp>
      <p:sp>
        <p:nvSpPr>
          <p:cNvPr id="12" name="Rectangle 11"/>
          <p:cNvSpPr/>
          <p:nvPr/>
        </p:nvSpPr>
        <p:spPr>
          <a:xfrm>
            <a:off x="5513693" y="4474366"/>
            <a:ext cx="1537600" cy="769441"/>
          </a:xfrm>
          <a:prstGeom prst="rect">
            <a:avLst/>
          </a:prstGeom>
        </p:spPr>
        <p:txBody>
          <a:bodyPr wrap="none">
            <a:spAutoFit/>
          </a:bodyPr>
          <a:lstStyle/>
          <a:p>
            <a:r>
              <a:rPr lang="ur-PK" sz="4400" dirty="0" smtClean="0">
                <a:solidFill>
                  <a:srgbClr val="002060"/>
                </a:solidFill>
                <a:cs typeface="Al_Mushaf"/>
              </a:rPr>
              <a:t>اِمۡرًا</a:t>
            </a:r>
            <a:endParaRPr lang="en-US" sz="4400" dirty="0">
              <a:solidFill>
                <a:srgbClr val="002060"/>
              </a:solidFill>
            </a:endParaRPr>
          </a:p>
        </p:txBody>
      </p:sp>
      <p:sp>
        <p:nvSpPr>
          <p:cNvPr id="14" name="TextBox 13"/>
          <p:cNvSpPr txBox="1"/>
          <p:nvPr/>
        </p:nvSpPr>
        <p:spPr>
          <a:xfrm>
            <a:off x="2975185" y="4587381"/>
            <a:ext cx="1787669" cy="646331"/>
          </a:xfrm>
          <a:prstGeom prst="rect">
            <a:avLst/>
          </a:prstGeom>
          <a:noFill/>
        </p:spPr>
        <p:txBody>
          <a:bodyPr wrap="none" rtlCol="0">
            <a:spAutoFit/>
          </a:bodyPr>
          <a:lstStyle/>
          <a:p>
            <a:r>
              <a:rPr lang="ur-PK" sz="3600" dirty="0" smtClean="0">
                <a:latin typeface="Jameel Noori Nastaleeq" pitchFamily="2" charset="-78"/>
                <a:cs typeface="Jameel Noori Nastaleeq" pitchFamily="2" charset="-78"/>
              </a:rPr>
              <a:t>عجیب  و منکر کام </a:t>
            </a:r>
            <a:endParaRPr lang="en-US" sz="3600" dirty="0">
              <a:latin typeface="Jameel Noori Nastaleeq" pitchFamily="2" charset="-78"/>
              <a:cs typeface="Jameel Noori Nastaleeq" pitchFamily="2" charset="-78"/>
            </a:endParaRPr>
          </a:p>
        </p:txBody>
      </p:sp>
      <p:sp>
        <p:nvSpPr>
          <p:cNvPr id="16" name="TextBox 15"/>
          <p:cNvSpPr txBox="1"/>
          <p:nvPr/>
        </p:nvSpPr>
        <p:spPr>
          <a:xfrm>
            <a:off x="3944177" y="5339270"/>
            <a:ext cx="862737" cy="646331"/>
          </a:xfrm>
          <a:prstGeom prst="rect">
            <a:avLst/>
          </a:prstGeom>
          <a:noFill/>
        </p:spPr>
        <p:txBody>
          <a:bodyPr wrap="none" rtlCol="0">
            <a:spAutoFit/>
          </a:bodyPr>
          <a:lstStyle/>
          <a:p>
            <a:r>
              <a:rPr lang="ur-PK" sz="3600" dirty="0" smtClean="0">
                <a:latin typeface="Jameel Noori Nastaleeq" pitchFamily="2" charset="-78"/>
                <a:cs typeface="Jameel Noori Nastaleeq" pitchFamily="2" charset="-78"/>
              </a:rPr>
              <a:t>برا کام</a:t>
            </a:r>
            <a:endParaRPr lang="en-US" sz="3600" dirty="0">
              <a:latin typeface="Jameel Noori Nastaleeq" pitchFamily="2" charset="-78"/>
              <a:cs typeface="Jameel Noori Nastaleeq" pitchFamily="2" charset="-78"/>
            </a:endParaRPr>
          </a:p>
        </p:txBody>
      </p:sp>
      <p:cxnSp>
        <p:nvCxnSpPr>
          <p:cNvPr id="18" name="Straight Arrow Connector 17"/>
          <p:cNvCxnSpPr/>
          <p:nvPr/>
        </p:nvCxnSpPr>
        <p:spPr>
          <a:xfrm rot="10800000">
            <a:off x="4903772" y="5684011"/>
            <a:ext cx="1005840" cy="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V="1">
            <a:off x="5643481" y="5414282"/>
            <a:ext cx="532268" cy="3"/>
          </a:xfrm>
          <a:prstGeom prst="line">
            <a:avLst/>
          </a:prstGeom>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887105" y="2299773"/>
            <a:ext cx="7287905" cy="2031325"/>
          </a:xfrm>
          <a:prstGeom prst="rect">
            <a:avLst/>
          </a:prstGeom>
        </p:spPr>
        <p:txBody>
          <a:bodyPr wrap="square">
            <a:spAutoFit/>
          </a:bodyPr>
          <a:lstStyle/>
          <a:p>
            <a:pPr algn="ctr" rtl="1">
              <a:lnSpc>
                <a:spcPct val="150000"/>
              </a:lnSpc>
            </a:pPr>
            <a:r>
              <a:rPr lang="ur-PK" sz="2800" dirty="0" smtClean="0">
                <a:solidFill>
                  <a:srgbClr val="0C2F4F"/>
                </a:solidFill>
                <a:latin typeface="Jameel Noori Nastaleeq" pitchFamily="2" charset="-78"/>
                <a:cs typeface="Jameel Noori Nastaleeq" pitchFamily="2" charset="-78"/>
              </a:rPr>
              <a:t>اب وہ دونوں روانہ ہوئے، یہاں تک کہ جب وہ ایک کشتی میں سوار ہوگئے تو اس شخص نے کشتی میں شگاف ڈال دیا۔ موسٰیؑ نے کہا” آپ نے اِس میں شگاف ڈال دیا تا کہ سب کشتی والوں کو ڈبو دیں؟ یہ تو آپ نے ایک سخت حرکت کر ڈالی۔</a:t>
            </a:r>
            <a:endParaRPr lang="en-US" sz="2800" dirty="0">
              <a:solidFill>
                <a:srgbClr val="0C2F4F"/>
              </a:solidFill>
              <a:latin typeface="Jameel Noori Nastaleeq" pitchFamily="2" charset="-78"/>
              <a:cs typeface="Jameel Noori Nastaleeq" pitchFamily="2" charset="-78"/>
            </a:endParaRPr>
          </a:p>
        </p:txBody>
      </p:sp>
      <p:cxnSp>
        <p:nvCxnSpPr>
          <p:cNvPr id="29" name="Straight Arrow Connector 28"/>
          <p:cNvCxnSpPr/>
          <p:nvPr/>
        </p:nvCxnSpPr>
        <p:spPr>
          <a:xfrm rot="10800000" flipV="1">
            <a:off x="4762807" y="4914031"/>
            <a:ext cx="666478" cy="22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8832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4" name="TextBox 33"/>
          <p:cNvSpPr txBox="1"/>
          <p:nvPr/>
        </p:nvSpPr>
        <p:spPr>
          <a:xfrm>
            <a:off x="6535711" y="572005"/>
            <a:ext cx="2103623" cy="830997"/>
          </a:xfrm>
          <a:prstGeom prst="rect">
            <a:avLst/>
          </a:prstGeom>
          <a:noFill/>
        </p:spPr>
        <p:txBody>
          <a:bodyPr wrap="square" rtlCol="0">
            <a:spAutoFit/>
          </a:bodyPr>
          <a:lstStyle/>
          <a:p>
            <a:pPr algn="r" rtl="1"/>
            <a:r>
              <a:rPr lang="ur-PK" sz="4800" b="1" u="sng" dirty="0" smtClean="0">
                <a:solidFill>
                  <a:srgbClr val="002060"/>
                </a:solidFill>
                <a:latin typeface="Jameel Noori Nastaleeq" pitchFamily="2" charset="-78"/>
                <a:cs typeface="Jameel Noori Nastaleeq" pitchFamily="2" charset="-78"/>
              </a:rPr>
              <a:t>کشتی کا واقعہ:</a:t>
            </a:r>
            <a:endParaRPr lang="en-US" sz="6600" b="1" u="sng" dirty="0">
              <a:solidFill>
                <a:srgbClr val="002060"/>
              </a:solidFill>
              <a:latin typeface="Jameel Noori Nastaleeq" pitchFamily="2" charset="-78"/>
              <a:cs typeface="Jameel Noori Nastaleeq" pitchFamily="2" charset="-78"/>
            </a:endParaRPr>
          </a:p>
        </p:txBody>
      </p:sp>
      <p:sp>
        <p:nvSpPr>
          <p:cNvPr id="35" name="TextBox 34"/>
          <p:cNvSpPr txBox="1"/>
          <p:nvPr/>
        </p:nvSpPr>
        <p:spPr>
          <a:xfrm>
            <a:off x="554634" y="1403002"/>
            <a:ext cx="7499427" cy="3785652"/>
          </a:xfrm>
          <a:prstGeom prst="rect">
            <a:avLst/>
          </a:prstGeom>
          <a:noFill/>
        </p:spPr>
        <p:txBody>
          <a:bodyPr wrap="square" rtlCol="0">
            <a:spAutoFit/>
          </a:bodyPr>
          <a:lstStyle/>
          <a:p>
            <a:pPr marL="457200" indent="-4572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حضرت موسٰیؑ و حضرت خضرؑ کے درمیان معاہدہ کے بعددونوں کے سفر کا آغاز</a:t>
            </a:r>
          </a:p>
          <a:p>
            <a:pPr marL="457200" indent="-4572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دریا کے پار جانے کے لیے کشتی میں سوار ہوئے </a:t>
            </a:r>
          </a:p>
          <a:p>
            <a:pPr marL="457200" indent="-457200" algn="r" rtl="1">
              <a:lnSpc>
                <a:spcPct val="150000"/>
              </a:lnSpc>
              <a:buFont typeface="Arial" panose="020B0604020202020204" pitchFamily="34" charset="0"/>
              <a:buChar char="•"/>
            </a:pPr>
            <a:r>
              <a:rPr lang="ur-PK" sz="4000" dirty="0" smtClean="0">
                <a:solidFill>
                  <a:srgbClr val="0C2F4F"/>
                </a:solidFill>
                <a:latin typeface="Jameel Noori Nastaleeq" pitchFamily="2" charset="-78"/>
                <a:cs typeface="Jameel Noori Nastaleeq" pitchFamily="2" charset="-78"/>
              </a:rPr>
              <a:t>دوارن سفر حضرت خضرؑ نے کشتی کا ایک تختہ توڑ ڈالا۔ </a:t>
            </a:r>
            <a:endParaRPr lang="en-US" sz="40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9" name="TextBox 8"/>
          <p:cNvSpPr txBox="1"/>
          <p:nvPr/>
        </p:nvSpPr>
        <p:spPr>
          <a:xfrm>
            <a:off x="5581937" y="1064529"/>
            <a:ext cx="3366627" cy="769441"/>
          </a:xfrm>
          <a:prstGeom prst="rect">
            <a:avLst/>
          </a:prstGeom>
          <a:noFill/>
        </p:spPr>
        <p:txBody>
          <a:bodyPr wrap="none" rtlCol="0">
            <a:spAutoFit/>
          </a:bodyPr>
          <a:lstStyle/>
          <a:p>
            <a:r>
              <a:rPr lang="ur-PK" sz="4400" u="sng" dirty="0" smtClean="0">
                <a:solidFill>
                  <a:srgbClr val="002060"/>
                </a:solidFill>
                <a:latin typeface="Jameel Noori Nastaleeq" pitchFamily="2" charset="-78"/>
                <a:cs typeface="Jameel Noori Nastaleeq" pitchFamily="2" charset="-78"/>
              </a:rPr>
              <a:t>شرعی اعتبار سے تختہ توڑنا  </a:t>
            </a:r>
            <a:endParaRPr lang="en-US" sz="4400" u="sng" dirty="0">
              <a:solidFill>
                <a:srgbClr val="002060"/>
              </a:solidFill>
              <a:latin typeface="Jameel Noori Nastaleeq" pitchFamily="2" charset="-78"/>
              <a:cs typeface="Jameel Noori Nastaleeq" pitchFamily="2" charset="-78"/>
            </a:endParaRPr>
          </a:p>
        </p:txBody>
      </p:sp>
      <p:sp>
        <p:nvSpPr>
          <p:cNvPr id="10" name="TextBox 9"/>
          <p:cNvSpPr txBox="1"/>
          <p:nvPr/>
        </p:nvSpPr>
        <p:spPr>
          <a:xfrm>
            <a:off x="5784209" y="2442954"/>
            <a:ext cx="1697901" cy="769441"/>
          </a:xfrm>
          <a:prstGeom prst="rect">
            <a:avLst/>
          </a:prstGeom>
          <a:noFill/>
        </p:spPr>
        <p:txBody>
          <a:bodyPr wrap="none" rtlCol="0">
            <a:spAutoFit/>
          </a:bodyPr>
          <a:lstStyle/>
          <a:p>
            <a:pPr algn="r" rtl="1"/>
            <a:r>
              <a:rPr lang="ur-PK" sz="4400" dirty="0" smtClean="0">
                <a:solidFill>
                  <a:srgbClr val="0C2F4F"/>
                </a:solidFill>
                <a:latin typeface="Jameel Noori Nastaleeq" pitchFamily="2" charset="-78"/>
                <a:cs typeface="Jameel Noori Nastaleeq" pitchFamily="2" charset="-78"/>
              </a:rPr>
              <a:t>جرم اور ظلم </a:t>
            </a:r>
            <a:endParaRPr lang="en-US" sz="4400" dirty="0">
              <a:solidFill>
                <a:srgbClr val="0C2F4F"/>
              </a:solidFill>
              <a:latin typeface="Jameel Noori Nastaleeq" pitchFamily="2" charset="-78"/>
              <a:cs typeface="Jameel Noori Nastaleeq" pitchFamily="2" charset="-78"/>
            </a:endParaRPr>
          </a:p>
        </p:txBody>
      </p:sp>
      <p:sp>
        <p:nvSpPr>
          <p:cNvPr id="11" name="TextBox 10"/>
          <p:cNvSpPr txBox="1"/>
          <p:nvPr/>
        </p:nvSpPr>
        <p:spPr>
          <a:xfrm>
            <a:off x="1719619" y="2347419"/>
            <a:ext cx="3515706" cy="769441"/>
          </a:xfrm>
          <a:prstGeom prst="rect">
            <a:avLst/>
          </a:prstGeom>
          <a:noFill/>
        </p:spPr>
        <p:txBody>
          <a:bodyPr wrap="none" rtlCol="0">
            <a:spAutoFit/>
          </a:bodyPr>
          <a:lstStyle/>
          <a:p>
            <a:pPr algn="r" rtl="1"/>
            <a:r>
              <a:rPr lang="ur-PK" sz="4400" dirty="0" smtClean="0">
                <a:solidFill>
                  <a:srgbClr val="0C2F4F"/>
                </a:solidFill>
                <a:latin typeface="Jameel Noori Nastaleeq" pitchFamily="2" charset="-78"/>
                <a:cs typeface="Jameel Noori Nastaleeq" pitchFamily="2" charset="-78"/>
              </a:rPr>
              <a:t>کسی کی ملکیت کا نقصان کرنا</a:t>
            </a:r>
            <a:endParaRPr lang="en-US" sz="4400" dirty="0">
              <a:solidFill>
                <a:srgbClr val="0C2F4F"/>
              </a:solidFill>
              <a:latin typeface="Jameel Noori Nastaleeq" pitchFamily="2" charset="-78"/>
              <a:cs typeface="Jameel Noori Nastaleeq" pitchFamily="2" charset="-78"/>
            </a:endParaRPr>
          </a:p>
        </p:txBody>
      </p:sp>
      <p:sp>
        <p:nvSpPr>
          <p:cNvPr id="12" name="TextBox 11"/>
          <p:cNvSpPr txBox="1"/>
          <p:nvPr/>
        </p:nvSpPr>
        <p:spPr>
          <a:xfrm>
            <a:off x="6291619" y="3452889"/>
            <a:ext cx="1069524" cy="769441"/>
          </a:xfrm>
          <a:prstGeom prst="rect">
            <a:avLst/>
          </a:prstGeom>
          <a:noFill/>
        </p:spPr>
        <p:txBody>
          <a:bodyPr wrap="none" rtlCol="0">
            <a:spAutoFit/>
          </a:bodyPr>
          <a:lstStyle/>
          <a:p>
            <a:pPr algn="r" rtl="1"/>
            <a:r>
              <a:rPr lang="ur-PK" sz="4400" dirty="0" smtClean="0">
                <a:solidFill>
                  <a:srgbClr val="0C2F4F"/>
                </a:solidFill>
                <a:latin typeface="Jameel Noori Nastaleeq" pitchFamily="2" charset="-78"/>
                <a:cs typeface="Jameel Noori Nastaleeq" pitchFamily="2" charset="-78"/>
              </a:rPr>
              <a:t>بڑا گناہ </a:t>
            </a:r>
            <a:endParaRPr lang="en-US" sz="4400" dirty="0">
              <a:solidFill>
                <a:srgbClr val="0C2F4F"/>
              </a:solidFill>
              <a:latin typeface="Jameel Noori Nastaleeq" pitchFamily="2" charset="-78"/>
              <a:cs typeface="Jameel Noori Nastaleeq" pitchFamily="2" charset="-78"/>
            </a:endParaRPr>
          </a:p>
        </p:txBody>
      </p:sp>
      <p:sp>
        <p:nvSpPr>
          <p:cNvPr id="13" name="TextBox 12"/>
          <p:cNvSpPr txBox="1"/>
          <p:nvPr/>
        </p:nvSpPr>
        <p:spPr>
          <a:xfrm>
            <a:off x="723331" y="3480184"/>
            <a:ext cx="4552849" cy="769441"/>
          </a:xfrm>
          <a:prstGeom prst="rect">
            <a:avLst/>
          </a:prstGeom>
          <a:noFill/>
        </p:spPr>
        <p:txBody>
          <a:bodyPr wrap="none" rtlCol="0">
            <a:spAutoFit/>
          </a:bodyPr>
          <a:lstStyle/>
          <a:p>
            <a:pPr algn="r" rtl="1"/>
            <a:r>
              <a:rPr lang="ur-PK" sz="4400" dirty="0" smtClean="0">
                <a:solidFill>
                  <a:srgbClr val="0C2F4F"/>
                </a:solidFill>
                <a:latin typeface="Jameel Noori Nastaleeq" pitchFamily="2" charset="-78"/>
                <a:cs typeface="Jameel Noori Nastaleeq" pitchFamily="2" charset="-78"/>
              </a:rPr>
              <a:t>سواریوں کے ڈ و بنے کا امکان ہو گیا</a:t>
            </a:r>
            <a:endParaRPr lang="en-US" sz="4400" dirty="0">
              <a:solidFill>
                <a:srgbClr val="0C2F4F"/>
              </a:solidFill>
              <a:latin typeface="Jameel Noori Nastaleeq" pitchFamily="2" charset="-78"/>
              <a:cs typeface="Jameel Noori Nastaleeq" pitchFamily="2" charset="-78"/>
            </a:endParaRPr>
          </a:p>
        </p:txBody>
      </p:sp>
      <p:cxnSp>
        <p:nvCxnSpPr>
          <p:cNvPr id="15" name="Straight Arrow Connector 14"/>
          <p:cNvCxnSpPr/>
          <p:nvPr/>
        </p:nvCxnSpPr>
        <p:spPr>
          <a:xfrm rot="10800000">
            <a:off x="5139844" y="2852387"/>
            <a:ext cx="709684" cy="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5256179" y="3919187"/>
            <a:ext cx="914400" cy="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7635922" y="2422482"/>
            <a:ext cx="914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10800000">
            <a:off x="7465327" y="2879682"/>
            <a:ext cx="627797"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8297840" y="1924338"/>
            <a:ext cx="4560" cy="19152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a:off x="7388000" y="3839575"/>
            <a:ext cx="914400" cy="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64024" y="941696"/>
            <a:ext cx="8475397" cy="707886"/>
          </a:xfrm>
          <a:prstGeom prst="rect">
            <a:avLst/>
          </a:prstGeom>
          <a:noFill/>
        </p:spPr>
        <p:txBody>
          <a:bodyPr wrap="none" rtlCol="0">
            <a:spAutoFit/>
          </a:bodyPr>
          <a:lstStyle/>
          <a:p>
            <a:pPr algn="ctr" rtl="1"/>
            <a:r>
              <a:rPr lang="ur-PK" sz="4000" dirty="0" smtClean="0">
                <a:solidFill>
                  <a:srgbClr val="C00000"/>
                </a:solidFill>
                <a:latin typeface="Jameel Noori Nastaleeq" pitchFamily="2" charset="-78"/>
                <a:cs typeface="Jameel Noori Nastaleeq" pitchFamily="2" charset="-78"/>
              </a:rPr>
              <a:t>حضرت موسٰیؑ جلیل القدر پیغمبر شریعت سے </a:t>
            </a:r>
            <a:r>
              <a:rPr lang="ur-PK" sz="4000" dirty="0" smtClean="0">
                <a:solidFill>
                  <a:srgbClr val="C00000"/>
                </a:solidFill>
                <a:latin typeface="Jameel Noori Nastaleeq" pitchFamily="2" charset="-78"/>
                <a:cs typeface="Jameel Noori Nastaleeq" pitchFamily="2" charset="-78"/>
              </a:rPr>
              <a:t>ٹکرا </a:t>
            </a:r>
            <a:r>
              <a:rPr lang="ur-PK" sz="4000" dirty="0" smtClean="0">
                <a:solidFill>
                  <a:srgbClr val="C00000"/>
                </a:solidFill>
                <a:latin typeface="Jameel Noori Nastaleeq" pitchFamily="2" charset="-78"/>
                <a:cs typeface="Jameel Noori Nastaleeq" pitchFamily="2" charset="-78"/>
              </a:rPr>
              <a:t>تا کام برداشت نہ کر سکے </a:t>
            </a:r>
            <a:endParaRPr lang="en-US" sz="4000" dirty="0">
              <a:solidFill>
                <a:srgbClr val="C00000"/>
              </a:solidFill>
              <a:latin typeface="Jameel Noori Nastaleeq" pitchFamily="2" charset="-78"/>
              <a:cs typeface="Jameel Noori Nastaleeq" pitchFamily="2" charset="-78"/>
            </a:endParaRPr>
          </a:p>
        </p:txBody>
      </p:sp>
      <p:sp>
        <p:nvSpPr>
          <p:cNvPr id="14" name="TextBox 13"/>
          <p:cNvSpPr txBox="1"/>
          <p:nvPr/>
        </p:nvSpPr>
        <p:spPr>
          <a:xfrm>
            <a:off x="5486400" y="2060811"/>
            <a:ext cx="3209533" cy="1569660"/>
          </a:xfrm>
          <a:prstGeom prst="rect">
            <a:avLst/>
          </a:prstGeom>
          <a:noFill/>
        </p:spPr>
        <p:txBody>
          <a:bodyPr wrap="none" rtlCol="0">
            <a:spAutoFit/>
          </a:bodyPr>
          <a:lstStyle/>
          <a:p>
            <a:r>
              <a:rPr lang="ur-PK" sz="4800" u="sng" dirty="0" smtClean="0">
                <a:solidFill>
                  <a:srgbClr val="002060"/>
                </a:solidFill>
                <a:latin typeface="Jameel Noori Nastaleeq" pitchFamily="2" charset="-78"/>
                <a:cs typeface="Jameel Noori Nastaleeq" pitchFamily="2" charset="-78"/>
              </a:rPr>
              <a:t>فوری جذبات کا اظہار</a:t>
            </a:r>
            <a:r>
              <a:rPr lang="ur-PK" sz="4800" dirty="0" smtClean="0">
                <a:solidFill>
                  <a:srgbClr val="002060"/>
                </a:solidFill>
                <a:latin typeface="Jameel Noori Nastaleeq" pitchFamily="2" charset="-78"/>
                <a:cs typeface="Jameel Noori Nastaleeq" pitchFamily="2" charset="-78"/>
              </a:rPr>
              <a:t> </a:t>
            </a:r>
          </a:p>
          <a:p>
            <a:endParaRPr lang="en-US" sz="4800" dirty="0">
              <a:solidFill>
                <a:srgbClr val="002060"/>
              </a:solidFill>
              <a:latin typeface="Jameel Noori Nastaleeq" pitchFamily="2" charset="-78"/>
              <a:cs typeface="Jameel Noori Nastaleeq" pitchFamily="2" charset="-78"/>
            </a:endParaRPr>
          </a:p>
        </p:txBody>
      </p:sp>
      <p:sp>
        <p:nvSpPr>
          <p:cNvPr id="15" name="TextBox 14"/>
          <p:cNvSpPr txBox="1"/>
          <p:nvPr/>
        </p:nvSpPr>
        <p:spPr>
          <a:xfrm>
            <a:off x="1734333" y="3343702"/>
            <a:ext cx="5400837" cy="1685077"/>
          </a:xfrm>
          <a:prstGeom prst="rect">
            <a:avLst/>
          </a:prstGeom>
          <a:noFill/>
        </p:spPr>
        <p:txBody>
          <a:bodyPr wrap="none" rtlCol="0">
            <a:spAutoFit/>
          </a:bodyPr>
          <a:lstStyle/>
          <a:p>
            <a:pPr algn="r" rtl="1">
              <a:lnSpc>
                <a:spcPct val="150000"/>
              </a:lnSpc>
            </a:pPr>
            <a:r>
              <a:rPr lang="ur-PK" sz="3600" dirty="0" smtClean="0">
                <a:solidFill>
                  <a:srgbClr val="0C2F4F"/>
                </a:solidFill>
                <a:latin typeface="Jameel Noori Nastaleeq" pitchFamily="2" charset="-78"/>
                <a:cs typeface="Jameel Noori Nastaleeq" pitchFamily="2" charset="-78"/>
              </a:rPr>
              <a:t>کیا اس لیے شگاف کیا کہ کشتی والوں کو غرق کر دیں </a:t>
            </a:r>
          </a:p>
          <a:p>
            <a:pPr algn="r" rtl="1">
              <a:lnSpc>
                <a:spcPct val="150000"/>
              </a:lnSpc>
            </a:pPr>
            <a:r>
              <a:rPr lang="ur-PK" sz="3600" dirty="0" smtClean="0">
                <a:solidFill>
                  <a:srgbClr val="0C2F4F"/>
                </a:solidFill>
                <a:latin typeface="Jameel Noori Nastaleeq" pitchFamily="2" charset="-78"/>
                <a:cs typeface="Jameel Noori Nastaleeq" pitchFamily="2" charset="-78"/>
              </a:rPr>
              <a:t>آپ نے بہت برا کام کیا ہے۔</a:t>
            </a:r>
            <a:endParaRPr lang="en-US" sz="3600" dirty="0">
              <a:solidFill>
                <a:srgbClr val="0C2F4F"/>
              </a:solidFill>
              <a:latin typeface="Jameel Noori Nastaleeq" pitchFamily="2" charset="-78"/>
              <a:cs typeface="Jameel Noori Nastaleeq" pitchFamily="2" charset="-78"/>
            </a:endParaRPr>
          </a:p>
        </p:txBody>
      </p:sp>
      <p:cxnSp>
        <p:nvCxnSpPr>
          <p:cNvPr id="17" name="Straight Connector 16"/>
          <p:cNvCxnSpPr/>
          <p:nvPr/>
        </p:nvCxnSpPr>
        <p:spPr>
          <a:xfrm flipH="1">
            <a:off x="7833816" y="2833354"/>
            <a:ext cx="4233" cy="1151791"/>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0800000">
            <a:off x="7270973" y="4645420"/>
            <a:ext cx="873457"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10800000">
            <a:off x="7169308" y="3981862"/>
            <a:ext cx="668741"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7" name="Picture 36"/>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cxnSp>
        <p:nvCxnSpPr>
          <p:cNvPr id="4" name="Straight Connector 3"/>
          <p:cNvCxnSpPr/>
          <p:nvPr/>
        </p:nvCxnSpPr>
        <p:spPr>
          <a:xfrm flipV="1">
            <a:off x="8144430" y="2833352"/>
            <a:ext cx="0" cy="181206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Rounded Rectangle 4"/>
          <p:cNvSpPr/>
          <p:nvPr/>
        </p:nvSpPr>
        <p:spPr>
          <a:xfrm>
            <a:off x="7375411" y="52211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6" name="TextBox 5"/>
          <p:cNvSpPr txBox="1"/>
          <p:nvPr/>
        </p:nvSpPr>
        <p:spPr>
          <a:xfrm>
            <a:off x="7487477" y="551000"/>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نمبر72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8" name="Rectangle 7"/>
          <p:cNvSpPr/>
          <p:nvPr/>
        </p:nvSpPr>
        <p:spPr>
          <a:xfrm>
            <a:off x="1889015" y="1415533"/>
            <a:ext cx="5420074" cy="769441"/>
          </a:xfrm>
          <a:prstGeom prst="rect">
            <a:avLst/>
          </a:prstGeom>
        </p:spPr>
        <p:txBody>
          <a:bodyPr wrap="none">
            <a:spAutoFit/>
          </a:bodyPr>
          <a:lstStyle/>
          <a:p>
            <a:r>
              <a:rPr lang="ur-PK" sz="4400" b="1" dirty="0" smtClean="0">
                <a:solidFill>
                  <a:srgbClr val="002060"/>
                </a:solidFill>
                <a:latin typeface="Al_Mushaf" pitchFamily="2" charset="-78"/>
                <a:cs typeface="Al_Mushaf" pitchFamily="2" charset="-78"/>
              </a:rPr>
              <a:t>قَالَ اَلَمۡ اَقُلۡ اِنَّکَ لَنۡ تَسۡتَطِیۡعَ مَعِیَ صَبۡرًا</a:t>
            </a:r>
            <a:endParaRPr lang="en-US" sz="4400" b="1" dirty="0">
              <a:solidFill>
                <a:srgbClr val="002060"/>
              </a:solidFill>
              <a:latin typeface="Al_Mushaf" pitchFamily="2" charset="-78"/>
              <a:cs typeface="Al_Mushaf" pitchFamily="2" charset="-78"/>
            </a:endParaRPr>
          </a:p>
        </p:txBody>
      </p:sp>
      <p:sp>
        <p:nvSpPr>
          <p:cNvPr id="9" name="Rectangle 8"/>
          <p:cNvSpPr/>
          <p:nvPr/>
        </p:nvSpPr>
        <p:spPr>
          <a:xfrm>
            <a:off x="245661" y="2464389"/>
            <a:ext cx="8325134" cy="646331"/>
          </a:xfrm>
          <a:prstGeom prst="rect">
            <a:avLst/>
          </a:prstGeom>
        </p:spPr>
        <p:txBody>
          <a:bodyPr wrap="square">
            <a:spAutoFit/>
          </a:bodyPr>
          <a:lstStyle/>
          <a:p>
            <a:pPr algn="r" rtl="1"/>
            <a:r>
              <a:rPr lang="ur-PK" sz="3600" dirty="0" smtClean="0">
                <a:solidFill>
                  <a:srgbClr val="0C2F4F"/>
                </a:solidFill>
                <a:latin typeface="Jameel Noori Nastaleeq" pitchFamily="2" charset="-78"/>
                <a:cs typeface="Jameel Noori Nastaleeq" pitchFamily="2" charset="-78"/>
              </a:rPr>
              <a:t>“ اس نے کہا” میں نے تم سے کہا نہ تھا کہ تم میرے ساتھ صبر نہیں کر سکتے؟</a:t>
            </a:r>
            <a:endParaRPr lang="en-US" sz="3600" dirty="0">
              <a:solidFill>
                <a:srgbClr val="0C2F4F"/>
              </a:solidFill>
              <a:latin typeface="Jameel Noori Nastaleeq" pitchFamily="2" charset="-78"/>
              <a:cs typeface="Jameel Noori Nastaleeq" pitchFamily="2" charset="-78"/>
            </a:endParaRPr>
          </a:p>
        </p:txBody>
      </p:sp>
      <p:sp>
        <p:nvSpPr>
          <p:cNvPr id="10" name="TextBox 9"/>
          <p:cNvSpPr txBox="1"/>
          <p:nvPr/>
        </p:nvSpPr>
        <p:spPr>
          <a:xfrm>
            <a:off x="626025" y="4165617"/>
            <a:ext cx="7864653" cy="584775"/>
          </a:xfrm>
          <a:prstGeom prst="rect">
            <a:avLst/>
          </a:prstGeom>
          <a:noFill/>
        </p:spPr>
        <p:txBody>
          <a:bodyPr wrap="none" rtlCol="0">
            <a:spAutoFit/>
          </a:bodyPr>
          <a:lstStyle/>
          <a:p>
            <a:r>
              <a:rPr lang="ur-PK" sz="3200" dirty="0" smtClean="0">
                <a:solidFill>
                  <a:schemeClr val="tx1">
                    <a:lumMod val="95000"/>
                    <a:lumOff val="5000"/>
                  </a:schemeClr>
                </a:solidFill>
                <a:latin typeface="Jameel Noori Nastaleeq" pitchFamily="2" charset="-78"/>
                <a:cs typeface="Jameel Noori Nastaleeq" pitchFamily="2" charset="-78"/>
              </a:rPr>
              <a:t>حضرت خضرؑ کا بات کا جواب دینے کی بجائے صرف وعدہ یاد دلانے کا خوبصورت انداز</a:t>
            </a:r>
            <a:endParaRPr lang="en-US" sz="3200" dirty="0">
              <a:solidFill>
                <a:schemeClr val="tx1">
                  <a:lumMod val="95000"/>
                  <a:lumOff val="5000"/>
                </a:schemeClr>
              </a:solidFill>
              <a:latin typeface="Jameel Noori Nastaleeq" pitchFamily="2" charset="-78"/>
              <a:cs typeface="Jameel Noori Nastaleeq" pitchFamily="2" charset="-78"/>
            </a:endParaRPr>
          </a:p>
        </p:txBody>
      </p:sp>
      <p:cxnSp>
        <p:nvCxnSpPr>
          <p:cNvPr id="4" name="Straight Connector 3"/>
          <p:cNvCxnSpPr/>
          <p:nvPr/>
        </p:nvCxnSpPr>
        <p:spPr>
          <a:xfrm flipH="1">
            <a:off x="880532" y="3522133"/>
            <a:ext cx="7450589"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0" name="Rounded Rectangle 9"/>
          <p:cNvSpPr/>
          <p:nvPr/>
        </p:nvSpPr>
        <p:spPr>
          <a:xfrm>
            <a:off x="7375411" y="52211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11" name="TextBox 10"/>
          <p:cNvSpPr txBox="1"/>
          <p:nvPr/>
        </p:nvSpPr>
        <p:spPr>
          <a:xfrm>
            <a:off x="7487477" y="534067"/>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نمبر73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14" name="Rectangle 13"/>
          <p:cNvSpPr/>
          <p:nvPr/>
        </p:nvSpPr>
        <p:spPr>
          <a:xfrm>
            <a:off x="1003536" y="1333648"/>
            <a:ext cx="7297190" cy="769441"/>
          </a:xfrm>
          <a:prstGeom prst="rect">
            <a:avLst/>
          </a:prstGeom>
        </p:spPr>
        <p:txBody>
          <a:bodyPr wrap="none">
            <a:spAutoFit/>
          </a:bodyPr>
          <a:lstStyle/>
          <a:p>
            <a:r>
              <a:rPr lang="ur-PK" sz="4400" b="1" dirty="0" smtClean="0">
                <a:solidFill>
                  <a:srgbClr val="002060"/>
                </a:solidFill>
                <a:latin typeface="Al_Mushaf" pitchFamily="2" charset="-78"/>
                <a:cs typeface="Al_Mushaf" pitchFamily="2" charset="-78"/>
              </a:rPr>
              <a:t>قَالَ لَا تُؤَاخِذۡنِیۡ بِمَا نَسِیۡتُ وَ لَا تُرۡہِقۡنِیۡ مِنۡ اَمۡرِیۡ عُسۡرًا </a:t>
            </a:r>
            <a:endParaRPr lang="en-US" sz="4400" b="1" dirty="0">
              <a:solidFill>
                <a:srgbClr val="002060"/>
              </a:solidFill>
              <a:latin typeface="Al_Mushaf" pitchFamily="2" charset="-78"/>
              <a:cs typeface="Al_Mushaf" pitchFamily="2" charset="-78"/>
            </a:endParaRPr>
          </a:p>
        </p:txBody>
      </p:sp>
      <p:sp>
        <p:nvSpPr>
          <p:cNvPr id="15" name="Rectangle 14"/>
          <p:cNvSpPr/>
          <p:nvPr/>
        </p:nvSpPr>
        <p:spPr>
          <a:xfrm>
            <a:off x="600502" y="2437094"/>
            <a:ext cx="7847463" cy="523220"/>
          </a:xfrm>
          <a:prstGeom prst="rect">
            <a:avLst/>
          </a:prstGeom>
        </p:spPr>
        <p:txBody>
          <a:bodyPr wrap="square">
            <a:spAutoFit/>
          </a:bodyPr>
          <a:lstStyle/>
          <a:p>
            <a:pPr algn="r" rtl="1"/>
            <a:r>
              <a:rPr lang="ur-PK" sz="2800" dirty="0" smtClean="0">
                <a:solidFill>
                  <a:srgbClr val="0C2F4F"/>
                </a:solidFill>
                <a:latin typeface="Jameel Noori Nastaleeq" pitchFamily="2" charset="-78"/>
                <a:cs typeface="Jameel Noori Nastaleeq" pitchFamily="2" charset="-78"/>
              </a:rPr>
              <a:t>موسٰیؑ نے کہا” بھُول چُوک پر مجھےنہ پکڑیے۔ میرے معاملے میں آپ ذرا سختی سے کام نہ لیں۔“</a:t>
            </a:r>
            <a:endParaRPr lang="en-US" sz="2800" dirty="0">
              <a:solidFill>
                <a:srgbClr val="0C2F4F"/>
              </a:solidFill>
              <a:latin typeface="Jameel Noori Nastaleeq" pitchFamily="2" charset="-78"/>
              <a:cs typeface="Jameel Noori Nastaleeq" pitchFamily="2" charset="-78"/>
            </a:endParaRPr>
          </a:p>
        </p:txBody>
      </p:sp>
      <p:sp>
        <p:nvSpPr>
          <p:cNvPr id="16" name="TextBox 15"/>
          <p:cNvSpPr txBox="1"/>
          <p:nvPr/>
        </p:nvSpPr>
        <p:spPr>
          <a:xfrm>
            <a:off x="6059590" y="3289105"/>
            <a:ext cx="1093569" cy="769441"/>
          </a:xfrm>
          <a:prstGeom prst="rect">
            <a:avLst/>
          </a:prstGeom>
          <a:noFill/>
        </p:spPr>
        <p:txBody>
          <a:bodyPr wrap="none" rtlCol="0">
            <a:spAutoFit/>
          </a:bodyPr>
          <a:lstStyle/>
          <a:p>
            <a:r>
              <a:rPr lang="ur-PK" sz="4400" u="sng" dirty="0" smtClean="0">
                <a:solidFill>
                  <a:srgbClr val="002060"/>
                </a:solidFill>
                <a:latin typeface="Al_Mushaf" panose="02000000000000000000" pitchFamily="2" charset="-78"/>
                <a:cs typeface="Al_Mushaf" panose="02000000000000000000" pitchFamily="2" charset="-78"/>
              </a:rPr>
              <a:t>ارھاق</a:t>
            </a:r>
            <a:endParaRPr lang="en-US" sz="4400" u="sng" dirty="0">
              <a:solidFill>
                <a:srgbClr val="002060"/>
              </a:solidFill>
              <a:latin typeface="Al_Mushaf" panose="02000000000000000000" pitchFamily="2" charset="-78"/>
              <a:cs typeface="Al_Mushaf" panose="02000000000000000000" pitchFamily="2" charset="-78"/>
            </a:endParaRPr>
          </a:p>
        </p:txBody>
      </p:sp>
      <p:sp>
        <p:nvSpPr>
          <p:cNvPr id="22" name="TextBox 21"/>
          <p:cNvSpPr txBox="1"/>
          <p:nvPr/>
        </p:nvSpPr>
        <p:spPr>
          <a:xfrm>
            <a:off x="1933802" y="4258096"/>
            <a:ext cx="4172937" cy="1685077"/>
          </a:xfrm>
          <a:prstGeom prst="rect">
            <a:avLst/>
          </a:prstGeom>
          <a:noFill/>
        </p:spPr>
        <p:txBody>
          <a:bodyPr wrap="none" rtlCol="0">
            <a:spAutoFit/>
          </a:bodyPr>
          <a:lstStyle/>
          <a:p>
            <a:pPr algn="r" rtl="1">
              <a:lnSpc>
                <a:spcPct val="150000"/>
              </a:lnSpc>
            </a:pPr>
            <a:r>
              <a:rPr lang="ur-PK" sz="3600" dirty="0" smtClean="0">
                <a:solidFill>
                  <a:srgbClr val="0C2F4F"/>
                </a:solidFill>
                <a:latin typeface="Jameel Noori Nastaleeq" pitchFamily="2" charset="-78"/>
                <a:cs typeface="Jameel Noori Nastaleeq" pitchFamily="2" charset="-78"/>
              </a:rPr>
              <a:t>کسی پر اس کی طاقت سے زیادہ بوجھ ڈالنا</a:t>
            </a:r>
          </a:p>
          <a:p>
            <a:pPr algn="r" rtl="1">
              <a:lnSpc>
                <a:spcPct val="150000"/>
              </a:lnSpc>
            </a:pPr>
            <a:r>
              <a:rPr lang="ur-PK" sz="3600" dirty="0" smtClean="0">
                <a:solidFill>
                  <a:srgbClr val="0C2F4F"/>
                </a:solidFill>
                <a:latin typeface="Jameel Noori Nastaleeq" pitchFamily="2" charset="-78"/>
                <a:cs typeface="Jameel Noori Nastaleeq" pitchFamily="2" charset="-78"/>
              </a:rPr>
              <a:t>کسی کو آفت میں مبتلا کرنا</a:t>
            </a:r>
            <a:endParaRPr lang="en-US" sz="3600" dirty="0">
              <a:solidFill>
                <a:srgbClr val="0C2F4F"/>
              </a:solidFill>
              <a:latin typeface="Jameel Noori Nastaleeq" pitchFamily="2" charset="-78"/>
              <a:cs typeface="Jameel Noori Nastaleeq" pitchFamily="2" charset="-78"/>
            </a:endParaRPr>
          </a:p>
        </p:txBody>
      </p:sp>
      <p:cxnSp>
        <p:nvCxnSpPr>
          <p:cNvPr id="30" name="Straight Arrow Connector 29"/>
          <p:cNvCxnSpPr/>
          <p:nvPr/>
        </p:nvCxnSpPr>
        <p:spPr>
          <a:xfrm rot="10800000" flipV="1">
            <a:off x="6141476" y="4797603"/>
            <a:ext cx="532264" cy="1"/>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10800000" flipV="1">
            <a:off x="6164679" y="5679041"/>
            <a:ext cx="822960" cy="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p:nvCxnSpPr>
        <p:spPr>
          <a:xfrm flipV="1">
            <a:off x="6673740" y="3978550"/>
            <a:ext cx="758" cy="800765"/>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987639" y="3978550"/>
            <a:ext cx="0" cy="1697588"/>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0" name="TextBox 9"/>
          <p:cNvSpPr txBox="1"/>
          <p:nvPr/>
        </p:nvSpPr>
        <p:spPr>
          <a:xfrm>
            <a:off x="3712190" y="887105"/>
            <a:ext cx="4778872" cy="646331"/>
          </a:xfrm>
          <a:prstGeom prst="rect">
            <a:avLst/>
          </a:prstGeom>
          <a:noFill/>
        </p:spPr>
        <p:txBody>
          <a:bodyPr wrap="none" rtlCol="0">
            <a:spAutoFit/>
          </a:bodyPr>
          <a:lstStyle/>
          <a:p>
            <a:r>
              <a:rPr lang="ur-PK" sz="3600" dirty="0" smtClean="0">
                <a:solidFill>
                  <a:srgbClr val="C00000"/>
                </a:solidFill>
                <a:latin typeface="Jameel Noori Nastaleeq" pitchFamily="2" charset="-78"/>
                <a:cs typeface="Jameel Noori Nastaleeq" pitchFamily="2" charset="-78"/>
              </a:rPr>
              <a:t>حضرت موسٰیؑ کی طرف سے معذرت کا انداز </a:t>
            </a:r>
            <a:endParaRPr lang="en-US" sz="3600" dirty="0">
              <a:solidFill>
                <a:srgbClr val="C00000"/>
              </a:solidFill>
              <a:latin typeface="Jameel Noori Nastaleeq" pitchFamily="2" charset="-78"/>
              <a:cs typeface="Jameel Noori Nastaleeq" pitchFamily="2" charset="-78"/>
            </a:endParaRPr>
          </a:p>
        </p:txBody>
      </p:sp>
      <p:sp>
        <p:nvSpPr>
          <p:cNvPr id="11" name="TextBox 10"/>
          <p:cNvSpPr txBox="1"/>
          <p:nvPr/>
        </p:nvSpPr>
        <p:spPr>
          <a:xfrm>
            <a:off x="4121622" y="2852382"/>
            <a:ext cx="4262705" cy="707886"/>
          </a:xfrm>
          <a:prstGeom prst="rect">
            <a:avLst/>
          </a:prstGeom>
          <a:noFill/>
        </p:spPr>
        <p:txBody>
          <a:bodyPr wrap="none" rtlCol="0">
            <a:spAutoFit/>
          </a:bodyPr>
          <a:lstStyle/>
          <a:p>
            <a:r>
              <a:rPr lang="ur-PK" sz="4000" dirty="0" smtClean="0">
                <a:solidFill>
                  <a:srgbClr val="C00000"/>
                </a:solidFill>
                <a:latin typeface="Jameel Noori Nastaleeq" pitchFamily="2" charset="-78"/>
                <a:cs typeface="Jameel Noori Nastaleeq" pitchFamily="2" charset="-78"/>
              </a:rPr>
              <a:t>معذرت کے ساتھ مزید درخواست </a:t>
            </a:r>
            <a:endParaRPr lang="en-US" sz="4000" dirty="0">
              <a:solidFill>
                <a:srgbClr val="C00000"/>
              </a:solidFill>
              <a:latin typeface="Jameel Noori Nastaleeq" pitchFamily="2" charset="-78"/>
              <a:cs typeface="Jameel Noori Nastaleeq" pitchFamily="2" charset="-78"/>
            </a:endParaRPr>
          </a:p>
        </p:txBody>
      </p:sp>
      <p:sp>
        <p:nvSpPr>
          <p:cNvPr id="12" name="TextBox 11"/>
          <p:cNvSpPr txBox="1"/>
          <p:nvPr/>
        </p:nvSpPr>
        <p:spPr>
          <a:xfrm>
            <a:off x="1007189" y="1801505"/>
            <a:ext cx="4573688" cy="584775"/>
          </a:xfrm>
          <a:prstGeom prst="rect">
            <a:avLst/>
          </a:prstGeom>
          <a:noFill/>
        </p:spPr>
        <p:txBody>
          <a:bodyPr wrap="none" rtlCol="0">
            <a:spAutoFit/>
          </a:bodyPr>
          <a:lstStyle/>
          <a:p>
            <a:pPr algn="r" rtl="1"/>
            <a:r>
              <a:rPr lang="ur-PK" sz="3200" dirty="0" smtClean="0">
                <a:solidFill>
                  <a:srgbClr val="0C2F4F"/>
                </a:solidFill>
                <a:latin typeface="Jameel Noori Nastaleeq" pitchFamily="2" charset="-78"/>
                <a:cs typeface="Jameel Noori Nastaleeq" pitchFamily="2" charset="-78"/>
              </a:rPr>
              <a:t>میں جو اپنا وعدہ بھول  گیا اس پر میری پکڑ نہ کریں</a:t>
            </a:r>
            <a:endParaRPr lang="en-US" sz="3200" dirty="0">
              <a:solidFill>
                <a:srgbClr val="0C2F4F"/>
              </a:solidFill>
              <a:latin typeface="Jameel Noori Nastaleeq" pitchFamily="2" charset="-78"/>
              <a:cs typeface="Jameel Noori Nastaleeq" pitchFamily="2" charset="-78"/>
            </a:endParaRPr>
          </a:p>
        </p:txBody>
      </p:sp>
      <p:sp>
        <p:nvSpPr>
          <p:cNvPr id="13" name="TextBox 12"/>
          <p:cNvSpPr txBox="1"/>
          <p:nvPr/>
        </p:nvSpPr>
        <p:spPr>
          <a:xfrm>
            <a:off x="1460310" y="4176216"/>
            <a:ext cx="4139275" cy="646331"/>
          </a:xfrm>
          <a:prstGeom prst="rect">
            <a:avLst/>
          </a:prstGeom>
          <a:noFill/>
        </p:spPr>
        <p:txBody>
          <a:bodyPr wrap="none" rtlCol="0">
            <a:spAutoFit/>
          </a:bodyPr>
          <a:lstStyle/>
          <a:p>
            <a:pPr algn="r" rtl="1"/>
            <a:r>
              <a:rPr lang="ur-PK" sz="3600" dirty="0" smtClean="0">
                <a:solidFill>
                  <a:srgbClr val="0C2F4F"/>
                </a:solidFill>
                <a:latin typeface="Jameel Noori Nastaleeq" pitchFamily="2" charset="-78"/>
                <a:cs typeface="Jameel Noori Nastaleeq" pitchFamily="2" charset="-78"/>
              </a:rPr>
              <a:t>میرے معاملے میں سختی سے کام نہ لیں</a:t>
            </a:r>
            <a:endParaRPr lang="en-US" sz="3600" dirty="0">
              <a:solidFill>
                <a:srgbClr val="0C2F4F"/>
              </a:solidFill>
              <a:latin typeface="Jameel Noori Nastaleeq" pitchFamily="2" charset="-78"/>
              <a:cs typeface="Jameel Noori Nastaleeq" pitchFamily="2" charset="-78"/>
            </a:endParaRPr>
          </a:p>
        </p:txBody>
      </p:sp>
      <p:cxnSp>
        <p:nvCxnSpPr>
          <p:cNvPr id="8" name="Straight Connector 7"/>
          <p:cNvCxnSpPr/>
          <p:nvPr/>
        </p:nvCxnSpPr>
        <p:spPr>
          <a:xfrm rot="5400000">
            <a:off x="6005019" y="1801504"/>
            <a:ext cx="627793" cy="3"/>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flipH="1">
            <a:off x="5943812" y="4062054"/>
            <a:ext cx="1005840" cy="2269"/>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4" name="Straight Arrow Connector 3"/>
          <p:cNvCxnSpPr/>
          <p:nvPr/>
        </p:nvCxnSpPr>
        <p:spPr>
          <a:xfrm flipH="1" flipV="1">
            <a:off x="5587997" y="2110154"/>
            <a:ext cx="731520" cy="3908"/>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5623171" y="4564185"/>
            <a:ext cx="82296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526010"/>
            <a:ext cx="9144000" cy="1248156"/>
          </a:xfrm>
          <a:prstGeom prst="rect">
            <a:avLst/>
          </a:prstGeom>
        </p:spPr>
      </p:pic>
      <p:sp>
        <p:nvSpPr>
          <p:cNvPr id="13" name="Rounded Rectangle 12"/>
          <p:cNvSpPr/>
          <p:nvPr/>
        </p:nvSpPr>
        <p:spPr>
          <a:xfrm>
            <a:off x="7375411" y="52211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14" name="TextBox 13"/>
          <p:cNvSpPr txBox="1"/>
          <p:nvPr/>
        </p:nvSpPr>
        <p:spPr>
          <a:xfrm>
            <a:off x="7487477" y="534067"/>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نمبر74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15" name="Rectangle 14"/>
          <p:cNvSpPr/>
          <p:nvPr/>
        </p:nvSpPr>
        <p:spPr>
          <a:xfrm>
            <a:off x="1323834" y="1181501"/>
            <a:ext cx="6632811" cy="1685077"/>
          </a:xfrm>
          <a:prstGeom prst="rect">
            <a:avLst/>
          </a:prstGeom>
        </p:spPr>
        <p:txBody>
          <a:bodyPr wrap="square">
            <a:spAutoFit/>
          </a:bodyPr>
          <a:lstStyle/>
          <a:p>
            <a:pPr algn="ctr">
              <a:lnSpc>
                <a:spcPct val="150000"/>
              </a:lnSpc>
            </a:pPr>
            <a:r>
              <a:rPr lang="ur-PK" sz="3600" b="1" dirty="0" smtClean="0">
                <a:solidFill>
                  <a:srgbClr val="002060"/>
                </a:solidFill>
                <a:latin typeface="Al_Mushaf" pitchFamily="2" charset="-78"/>
                <a:cs typeface="Al_Mushaf" pitchFamily="2" charset="-78"/>
              </a:rPr>
              <a:t>فَانۡطَلَقَا ٝ حَتّٰۤی اِذَا لَقِیَا غُلٰمًا فَقَتَلَہٗ ۙ قَالَ اَقَتَلۡتَ نَفۡسًا زَکِیَّۃًۢ بِغَیۡرِ نَفۡسٍ ؕ لَقَدۡ جِئۡتَ شَیۡئًا نُّکۡرًا</a:t>
            </a:r>
            <a:endParaRPr lang="en-US" sz="3600" b="1" dirty="0">
              <a:solidFill>
                <a:srgbClr val="002060"/>
              </a:solidFill>
              <a:latin typeface="Al_Mushaf" pitchFamily="2" charset="-78"/>
              <a:cs typeface="Al_Mushaf" pitchFamily="2" charset="-78"/>
            </a:endParaRPr>
          </a:p>
        </p:txBody>
      </p:sp>
      <p:sp>
        <p:nvSpPr>
          <p:cNvPr id="17" name="Rectangle 16"/>
          <p:cNvSpPr/>
          <p:nvPr/>
        </p:nvSpPr>
        <p:spPr>
          <a:xfrm>
            <a:off x="1078173" y="3183677"/>
            <a:ext cx="7206017" cy="2031325"/>
          </a:xfrm>
          <a:prstGeom prst="rect">
            <a:avLst/>
          </a:prstGeom>
        </p:spPr>
        <p:txBody>
          <a:bodyPr wrap="square">
            <a:spAutoFit/>
          </a:bodyPr>
          <a:lstStyle/>
          <a:p>
            <a:pPr algn="ctr" rtl="1">
              <a:lnSpc>
                <a:spcPct val="150000"/>
              </a:lnSpc>
            </a:pPr>
            <a:r>
              <a:rPr lang="ur-PK" sz="2800" dirty="0" smtClean="0">
                <a:solidFill>
                  <a:srgbClr val="0C2F4F"/>
                </a:solidFill>
                <a:latin typeface="Jameel Noori Nastaleeq" pitchFamily="2" charset="-78"/>
                <a:cs typeface="Jameel Noori Nastaleeq" pitchFamily="2" charset="-78"/>
              </a:rPr>
              <a:t>پھر وہ دونوں چلے، یہاں تک کہ اُن کو ایک لڑکا ملا اور اُس شخص نے اُسے قتل کر ڈالا۔ موسٰیؑ نے کہا”آپ نے ایک بے گناہ کی جان لے لی حالانکہ اُس نے کسی کا خون نہ بہایا تھا؟ یہ کام تو آپ نے بہت ہی بُرا کیا۔</a:t>
            </a:r>
            <a:endParaRPr lang="en-US" sz="28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6" name="TextBox 5"/>
          <p:cNvSpPr txBox="1"/>
          <p:nvPr/>
        </p:nvSpPr>
        <p:spPr>
          <a:xfrm>
            <a:off x="2625357" y="462173"/>
            <a:ext cx="6181018" cy="2308324"/>
          </a:xfrm>
          <a:prstGeom prst="rect">
            <a:avLst/>
          </a:prstGeom>
          <a:noFill/>
        </p:spPr>
        <p:txBody>
          <a:bodyPr wrap="square" rtlCol="0">
            <a:spAutoFit/>
          </a:bodyPr>
          <a:lstStyle/>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پچھلے واقعہ پر معافی تلافی کے بعد پھر سفر شروع ہوا</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حضرت خضرؑ کا ایک لڑکے کو بظاہر کسی وجہ </a:t>
            </a:r>
            <a:r>
              <a:rPr lang="ur-PK" sz="3200" dirty="0" smtClean="0">
                <a:solidFill>
                  <a:srgbClr val="0C2F4F"/>
                </a:solidFill>
                <a:latin typeface="Jameel Noori Nastaleeq" pitchFamily="2" charset="-78"/>
                <a:cs typeface="Jameel Noori Nastaleeq" pitchFamily="2" charset="-78"/>
              </a:rPr>
              <a:t>کے بغیر </a:t>
            </a:r>
            <a:r>
              <a:rPr lang="ur-PK" sz="3200" dirty="0" smtClean="0">
                <a:solidFill>
                  <a:srgbClr val="0C2F4F"/>
                </a:solidFill>
                <a:latin typeface="Jameel Noori Nastaleeq" pitchFamily="2" charset="-78"/>
                <a:cs typeface="Jameel Noori Nastaleeq" pitchFamily="2" charset="-78"/>
              </a:rPr>
              <a:t>قتل کر ڈالنا</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حضرت موسٰیؑ کا اعتراض </a:t>
            </a:r>
          </a:p>
        </p:txBody>
      </p:sp>
      <p:sp>
        <p:nvSpPr>
          <p:cNvPr id="7" name="TextBox 6"/>
          <p:cNvSpPr txBox="1"/>
          <p:nvPr/>
        </p:nvSpPr>
        <p:spPr>
          <a:xfrm>
            <a:off x="2625358" y="3229404"/>
            <a:ext cx="4487132" cy="2308324"/>
          </a:xfrm>
          <a:prstGeom prst="rect">
            <a:avLst/>
          </a:prstGeom>
          <a:noFill/>
        </p:spPr>
        <p:txBody>
          <a:bodyPr wrap="square" rtlCol="0">
            <a:spAutoFit/>
          </a:bodyPr>
          <a:lstStyle/>
          <a:p>
            <a:pPr marL="514350" indent="-514350" algn="r" rtl="1">
              <a:lnSpc>
                <a:spcPct val="150000"/>
              </a:lnSpc>
              <a:buFont typeface="+mj-lt"/>
              <a:buAutoNum type="arabicPeriod"/>
            </a:pPr>
            <a:r>
              <a:rPr lang="ur-PK" sz="3200" dirty="0" smtClean="0">
                <a:solidFill>
                  <a:srgbClr val="0C2F4F"/>
                </a:solidFill>
                <a:latin typeface="Jameel Noori Nastaleeq" pitchFamily="2" charset="-78"/>
                <a:cs typeface="Jameel Noori Nastaleeq" pitchFamily="2" charset="-78"/>
              </a:rPr>
              <a:t>معصوم نا بالغ لڑکے کو بغیر کسی جرم کے کیوں قتل کر دیا</a:t>
            </a:r>
          </a:p>
          <a:p>
            <a:pPr marL="514350" indent="-514350" algn="r" rtl="1">
              <a:lnSpc>
                <a:spcPct val="150000"/>
              </a:lnSpc>
              <a:buFont typeface="+mj-lt"/>
              <a:buAutoNum type="arabicPeriod"/>
            </a:pPr>
            <a:r>
              <a:rPr lang="ur-PK" sz="3200" dirty="0" smtClean="0">
                <a:solidFill>
                  <a:srgbClr val="0C2F4F"/>
                </a:solidFill>
                <a:latin typeface="Jameel Noori Nastaleeq" pitchFamily="2" charset="-78"/>
                <a:cs typeface="Jameel Noori Nastaleeq" pitchFamily="2" charset="-78"/>
              </a:rPr>
              <a:t>آپ نے بہت برا کام کیا </a:t>
            </a:r>
            <a:endParaRPr lang="en-US" sz="3200" dirty="0">
              <a:solidFill>
                <a:srgbClr val="0C2F4F"/>
              </a:solidFill>
              <a:latin typeface="Jameel Noori Nastaleeq" pitchFamily="2" charset="-78"/>
              <a:cs typeface="Jameel Noori Nastaleeq" pitchFamily="2" charset="-78"/>
            </a:endParaRPr>
          </a:p>
        </p:txBody>
      </p:sp>
      <p:sp>
        <p:nvSpPr>
          <p:cNvPr id="8" name="TextBox 7"/>
          <p:cNvSpPr txBox="1"/>
          <p:nvPr/>
        </p:nvSpPr>
        <p:spPr>
          <a:xfrm>
            <a:off x="163773" y="2784144"/>
            <a:ext cx="2194832" cy="584775"/>
          </a:xfrm>
          <a:prstGeom prst="rect">
            <a:avLst/>
          </a:prstGeom>
          <a:noFill/>
        </p:spPr>
        <p:txBody>
          <a:bodyPr wrap="none" rtlCol="0">
            <a:spAutoFit/>
          </a:bodyPr>
          <a:lstStyle/>
          <a:p>
            <a:pPr algn="r" rtl="1"/>
            <a:r>
              <a:rPr lang="ur-PK" sz="3200" dirty="0" smtClean="0">
                <a:solidFill>
                  <a:srgbClr val="0C2F4F"/>
                </a:solidFill>
                <a:latin typeface="Jameel Noori Nastaleeq" pitchFamily="2" charset="-78"/>
                <a:cs typeface="Jameel Noori Nastaleeq" pitchFamily="2" charset="-78"/>
              </a:rPr>
              <a:t>لڑکے کے قتل کا واقعہ</a:t>
            </a:r>
            <a:endParaRPr lang="en-US" sz="3200" dirty="0">
              <a:solidFill>
                <a:srgbClr val="0C2F4F"/>
              </a:solidFill>
              <a:latin typeface="Jameel Noori Nastaleeq" pitchFamily="2" charset="-78"/>
              <a:cs typeface="Jameel Noori Nastaleeq" pitchFamily="2" charset="-78"/>
            </a:endParaRPr>
          </a:p>
        </p:txBody>
      </p:sp>
      <p:sp>
        <p:nvSpPr>
          <p:cNvPr id="9" name="Left Brace 8"/>
          <p:cNvSpPr/>
          <p:nvPr/>
        </p:nvSpPr>
        <p:spPr>
          <a:xfrm>
            <a:off x="2361063" y="1037230"/>
            <a:ext cx="368489" cy="4094328"/>
          </a:xfrm>
          <a:prstGeom prst="leftBrace">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 name="Straight Arrow Connector 3"/>
          <p:cNvCxnSpPr/>
          <p:nvPr/>
        </p:nvCxnSpPr>
        <p:spPr>
          <a:xfrm>
            <a:off x="6224337" y="2630905"/>
            <a:ext cx="0" cy="738014"/>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6" name="Rounded Rectangle 5"/>
          <p:cNvSpPr/>
          <p:nvPr/>
        </p:nvSpPr>
        <p:spPr>
          <a:xfrm>
            <a:off x="7375411" y="52211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7" name="TextBox 6"/>
          <p:cNvSpPr txBox="1"/>
          <p:nvPr/>
        </p:nvSpPr>
        <p:spPr>
          <a:xfrm>
            <a:off x="7487477" y="534067"/>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نمبر75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8" name="Rectangle 7"/>
          <p:cNvSpPr/>
          <p:nvPr/>
        </p:nvSpPr>
        <p:spPr>
          <a:xfrm>
            <a:off x="1102522" y="1197170"/>
            <a:ext cx="6740948" cy="830997"/>
          </a:xfrm>
          <a:prstGeom prst="rect">
            <a:avLst/>
          </a:prstGeom>
        </p:spPr>
        <p:txBody>
          <a:bodyPr wrap="none">
            <a:spAutoFit/>
          </a:bodyPr>
          <a:lstStyle/>
          <a:p>
            <a:r>
              <a:rPr lang="ur-PK" sz="4800" b="1" dirty="0" smtClean="0">
                <a:solidFill>
                  <a:srgbClr val="002060"/>
                </a:solidFill>
                <a:latin typeface="Al_Mushaf" pitchFamily="2" charset="-78"/>
                <a:cs typeface="Al_Mushaf" pitchFamily="2" charset="-78"/>
              </a:rPr>
              <a:t> قَالَ اَلَمۡ اَقُلۡ لَّکَ اِنَّکَ لَنۡ تَسۡتَطِیۡعَ مَعِیَ صَبۡرًا </a:t>
            </a:r>
            <a:endParaRPr lang="en-US" sz="4800" b="1" dirty="0">
              <a:solidFill>
                <a:srgbClr val="002060"/>
              </a:solidFill>
              <a:latin typeface="Al_Mushaf" pitchFamily="2" charset="-78"/>
              <a:cs typeface="Al_Mushaf" pitchFamily="2" charset="-78"/>
            </a:endParaRPr>
          </a:p>
        </p:txBody>
      </p:sp>
      <p:sp>
        <p:nvSpPr>
          <p:cNvPr id="9" name="Rectangle 8"/>
          <p:cNvSpPr/>
          <p:nvPr/>
        </p:nvSpPr>
        <p:spPr>
          <a:xfrm>
            <a:off x="692043" y="2159104"/>
            <a:ext cx="7151427" cy="584775"/>
          </a:xfrm>
          <a:prstGeom prst="rect">
            <a:avLst/>
          </a:prstGeom>
        </p:spPr>
        <p:txBody>
          <a:bodyPr wrap="square">
            <a:spAutoFit/>
          </a:bodyPr>
          <a:lstStyle/>
          <a:p>
            <a:pPr algn="ctr" rtl="1"/>
            <a:r>
              <a:rPr lang="ur-PK" sz="3200" dirty="0" smtClean="0">
                <a:solidFill>
                  <a:srgbClr val="0C2F4F"/>
                </a:solidFill>
                <a:latin typeface="Jameel Noori Nastaleeq" pitchFamily="2" charset="-78"/>
                <a:cs typeface="Jameel Noori Nastaleeq" pitchFamily="2" charset="-78"/>
              </a:rPr>
              <a:t>اُس نے کہا”میں تم سے کہا نہ تھا کہ تم میرے ساتھ صبر نہیں کر سکتے؟“ </a:t>
            </a:r>
            <a:endParaRPr lang="en-US" sz="3200" dirty="0">
              <a:solidFill>
                <a:srgbClr val="0C2F4F"/>
              </a:solidFill>
              <a:latin typeface="Jameel Noori Nastaleeq" pitchFamily="2" charset="-78"/>
              <a:cs typeface="Jameel Noori Nastaleeq" pitchFamily="2" charset="-78"/>
            </a:endParaRPr>
          </a:p>
        </p:txBody>
      </p:sp>
      <p:sp>
        <p:nvSpPr>
          <p:cNvPr id="10" name="TextBox 9"/>
          <p:cNvSpPr txBox="1"/>
          <p:nvPr/>
        </p:nvSpPr>
        <p:spPr>
          <a:xfrm>
            <a:off x="586854" y="3493821"/>
            <a:ext cx="7853432" cy="1500411"/>
          </a:xfrm>
          <a:prstGeom prst="rect">
            <a:avLst/>
          </a:prstGeom>
          <a:noFill/>
        </p:spPr>
        <p:txBody>
          <a:bodyPr wrap="none" rtlCol="0">
            <a:spAutoFit/>
          </a:bodyPr>
          <a:lstStyle/>
          <a:p>
            <a:pPr algn="r" rtl="1">
              <a:lnSpc>
                <a:spcPct val="150000"/>
              </a:lnSpc>
            </a:pPr>
            <a:r>
              <a:rPr lang="ur-PK" sz="2800" dirty="0" smtClean="0">
                <a:solidFill>
                  <a:srgbClr val="0C2F4F"/>
                </a:solidFill>
                <a:latin typeface="Jameel Noori Nastaleeq" pitchFamily="2" charset="-78"/>
                <a:cs typeface="Jameel Noori Nastaleeq" pitchFamily="2" charset="-78"/>
              </a:rPr>
              <a:t>حضرت خضرؑ نے دوسری با ر بھی بات کا جواب دینے کی بجائے صرف وعدہ یاد کروانے پر اکتفاکیا۔</a:t>
            </a:r>
          </a:p>
          <a:p>
            <a:pPr algn="r" rtl="1">
              <a:lnSpc>
                <a:spcPct val="150000"/>
              </a:lnSpc>
            </a:pPr>
            <a:r>
              <a:rPr lang="ur-PK" sz="3600" dirty="0" smtClean="0">
                <a:solidFill>
                  <a:srgbClr val="0C2F4F"/>
                </a:solidFill>
                <a:latin typeface="Jameel Noori Nastaleeq" pitchFamily="2" charset="-78"/>
                <a:cs typeface="Jameel Noori Nastaleeq" pitchFamily="2" charset="-78"/>
              </a:rPr>
              <a:t>اہم سبق                                                                                                                                  </a:t>
            </a:r>
            <a:r>
              <a:rPr lang="ur-PK" sz="2800" dirty="0" smtClean="0">
                <a:solidFill>
                  <a:srgbClr val="0C2F4F"/>
                </a:solidFill>
                <a:latin typeface="Jameel Noori Nastaleeq" pitchFamily="2" charset="-78"/>
                <a:cs typeface="Jameel Noori Nastaleeq" pitchFamily="2" charset="-78"/>
              </a:rPr>
              <a:t>دوسروں کی غلطی پر فورا پکڑ نہ کی جائے ، غصہ نہ کیا جائے۔</a:t>
            </a:r>
            <a:endParaRPr lang="en-US" sz="2800" dirty="0">
              <a:solidFill>
                <a:srgbClr val="0C2F4F"/>
              </a:solidFill>
              <a:latin typeface="Jameel Noori Nastaleeq" pitchFamily="2" charset="-78"/>
              <a:cs typeface="Jameel Noori Nastaleeq" pitchFamily="2" charset="-78"/>
            </a:endParaRPr>
          </a:p>
        </p:txBody>
      </p:sp>
      <p:cxnSp>
        <p:nvCxnSpPr>
          <p:cNvPr id="12" name="Straight Arrow Connector 11"/>
          <p:cNvCxnSpPr/>
          <p:nvPr/>
        </p:nvCxnSpPr>
        <p:spPr>
          <a:xfrm rot="10800000" flipV="1">
            <a:off x="6371832" y="4690034"/>
            <a:ext cx="900746" cy="9"/>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flipH="1">
            <a:off x="1395663" y="2840131"/>
            <a:ext cx="6091814"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2" name="Rectangle 11"/>
          <p:cNvSpPr/>
          <p:nvPr/>
        </p:nvSpPr>
        <p:spPr>
          <a:xfrm>
            <a:off x="1433015" y="703825"/>
            <a:ext cx="6414446" cy="1862048"/>
          </a:xfrm>
          <a:prstGeom prst="rect">
            <a:avLst/>
          </a:prstGeom>
        </p:spPr>
        <p:txBody>
          <a:bodyPr wrap="square">
            <a:spAutoFit/>
          </a:bodyPr>
          <a:lstStyle/>
          <a:p>
            <a:pPr algn="ctr" rtl="1">
              <a:lnSpc>
                <a:spcPct val="150000"/>
              </a:lnSpc>
            </a:pPr>
            <a:r>
              <a:rPr lang="ur-PK" sz="4000" b="1" dirty="0" smtClean="0">
                <a:solidFill>
                  <a:srgbClr val="002060"/>
                </a:solidFill>
                <a:latin typeface="Al_Mushaf" pitchFamily="2" charset="-78"/>
                <a:cs typeface="Al_Mushaf" pitchFamily="2" charset="-78"/>
              </a:rPr>
              <a:t>قَالَ اِنۡ سَاَلۡتُکَ عَنۡ شَیۡءٍۭ بَعۡدَہَا فَلَا تُصٰحِبۡنِیۡ ۚ قَدۡ بَلَغۡتَ مِنۡ لَّدُنِّیۡ عُذۡرًا</a:t>
            </a:r>
            <a:endParaRPr lang="en-US" sz="4000" b="1" dirty="0">
              <a:solidFill>
                <a:srgbClr val="002060"/>
              </a:solidFill>
              <a:latin typeface="Al_Mushaf" pitchFamily="2" charset="-78"/>
              <a:cs typeface="Al_Mushaf" pitchFamily="2" charset="-78"/>
            </a:endParaRPr>
          </a:p>
        </p:txBody>
      </p:sp>
      <p:sp>
        <p:nvSpPr>
          <p:cNvPr id="15" name="Rounded Rectangle 14"/>
          <p:cNvSpPr/>
          <p:nvPr/>
        </p:nvSpPr>
        <p:spPr>
          <a:xfrm>
            <a:off x="7375411" y="276452"/>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16" name="TextBox 15"/>
          <p:cNvSpPr txBox="1"/>
          <p:nvPr/>
        </p:nvSpPr>
        <p:spPr>
          <a:xfrm>
            <a:off x="7487477" y="288403"/>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نمبر76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17" name="Rectangle 16"/>
          <p:cNvSpPr/>
          <p:nvPr/>
        </p:nvSpPr>
        <p:spPr>
          <a:xfrm>
            <a:off x="1323832" y="2439121"/>
            <a:ext cx="6632811" cy="1508105"/>
          </a:xfrm>
          <a:prstGeom prst="rect">
            <a:avLst/>
          </a:prstGeom>
        </p:spPr>
        <p:txBody>
          <a:bodyPr wrap="square">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 موسٰیؑ نے ” اس کے بعد اگر میں آپ سے کچھ پوچھوں تو آپ مجھے ساتھ نہ رکھیں۔ لیجیے، اب تو میری طرف سے آپ کو عذر مل گیا۔“</a:t>
            </a:r>
            <a:endParaRPr lang="en-US" sz="3200" dirty="0">
              <a:solidFill>
                <a:srgbClr val="0C2F4F"/>
              </a:solidFill>
              <a:latin typeface="Jameel Noori Nastaleeq" pitchFamily="2" charset="-78"/>
              <a:cs typeface="Jameel Noori Nastaleeq" pitchFamily="2" charset="-78"/>
            </a:endParaRPr>
          </a:p>
        </p:txBody>
      </p:sp>
      <p:sp>
        <p:nvSpPr>
          <p:cNvPr id="18" name="TextBox 17"/>
          <p:cNvSpPr txBox="1"/>
          <p:nvPr/>
        </p:nvSpPr>
        <p:spPr>
          <a:xfrm>
            <a:off x="5210268" y="4301169"/>
            <a:ext cx="3592650" cy="584775"/>
          </a:xfrm>
          <a:prstGeom prst="rect">
            <a:avLst/>
          </a:prstGeom>
          <a:noFill/>
        </p:spPr>
        <p:txBody>
          <a:bodyPr wrap="none" rtlCol="0">
            <a:spAutoFit/>
          </a:bodyPr>
          <a:lstStyle/>
          <a:p>
            <a:r>
              <a:rPr lang="ur-PK" sz="3200" b="1" dirty="0" smtClean="0">
                <a:solidFill>
                  <a:srgbClr val="002060"/>
                </a:solidFill>
                <a:latin typeface="Jameel Noori Nastaleeq" pitchFamily="2" charset="-78"/>
                <a:cs typeface="Jameel Noori Nastaleeq" pitchFamily="2" charset="-78"/>
              </a:rPr>
              <a:t>حضرت موسٰیؑ کی طرف  سے معذرت </a:t>
            </a:r>
            <a:endParaRPr lang="en-US" sz="3200" b="1" dirty="0">
              <a:solidFill>
                <a:srgbClr val="002060"/>
              </a:solidFill>
              <a:latin typeface="Jameel Noori Nastaleeq" pitchFamily="2" charset="-78"/>
              <a:cs typeface="Jameel Noori Nastaleeq" pitchFamily="2" charset="-78"/>
            </a:endParaRPr>
          </a:p>
        </p:txBody>
      </p:sp>
      <p:sp>
        <p:nvSpPr>
          <p:cNvPr id="19" name="TextBox 18"/>
          <p:cNvSpPr txBox="1"/>
          <p:nvPr/>
        </p:nvSpPr>
        <p:spPr>
          <a:xfrm>
            <a:off x="858845" y="5006809"/>
            <a:ext cx="6809878" cy="523220"/>
          </a:xfrm>
          <a:prstGeom prst="rect">
            <a:avLst/>
          </a:prstGeom>
          <a:noFill/>
        </p:spPr>
        <p:txBody>
          <a:bodyPr wrap="none" rtlCol="0">
            <a:spAutoFit/>
          </a:bodyPr>
          <a:lstStyle/>
          <a:p>
            <a:pPr algn="r" rtl="1"/>
            <a:r>
              <a:rPr lang="ur-PK" sz="2800" dirty="0" smtClean="0">
                <a:solidFill>
                  <a:srgbClr val="0C2F4F"/>
                </a:solidFill>
                <a:latin typeface="Jameel Noori Nastaleeq" pitchFamily="2" charset="-78"/>
                <a:cs typeface="Jameel Noori Nastaleeq" pitchFamily="2" charset="-78"/>
              </a:rPr>
              <a:t>اگر اس کے بعد کوئی سوال کروں تو آپ حق رکھتے ہیں کہ مجھے اپنے ساتھ نہ رکھیں۔</a:t>
            </a:r>
            <a:endParaRPr lang="en-US" sz="2800" dirty="0">
              <a:solidFill>
                <a:srgbClr val="0C2F4F"/>
              </a:solidFill>
              <a:latin typeface="Jameel Noori Nastaleeq" pitchFamily="2" charset="-78"/>
              <a:cs typeface="Jameel Noori Nastaleeq" pitchFamily="2" charset="-78"/>
            </a:endParaRPr>
          </a:p>
        </p:txBody>
      </p:sp>
      <p:cxnSp>
        <p:nvCxnSpPr>
          <p:cNvPr id="4" name="Straight Connector 3"/>
          <p:cNvCxnSpPr/>
          <p:nvPr/>
        </p:nvCxnSpPr>
        <p:spPr>
          <a:xfrm flipH="1">
            <a:off x="1973179" y="3981269"/>
            <a:ext cx="5546382"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8103140" y="4829783"/>
            <a:ext cx="0" cy="364787"/>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7718898" y="5194570"/>
            <a:ext cx="384242"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Rectangle 6"/>
          <p:cNvSpPr/>
          <p:nvPr/>
        </p:nvSpPr>
        <p:spPr>
          <a:xfrm>
            <a:off x="873457" y="1302309"/>
            <a:ext cx="7478973" cy="1685077"/>
          </a:xfrm>
          <a:prstGeom prst="rect">
            <a:avLst/>
          </a:prstGeom>
        </p:spPr>
        <p:txBody>
          <a:bodyPr wrap="square">
            <a:spAutoFit/>
          </a:bodyPr>
          <a:lstStyle/>
          <a:p>
            <a:pPr algn="ctr">
              <a:lnSpc>
                <a:spcPct val="150000"/>
              </a:lnSpc>
            </a:pPr>
            <a:r>
              <a:rPr lang="ur-PK" sz="3600" b="1" dirty="0" smtClean="0">
                <a:solidFill>
                  <a:srgbClr val="002060"/>
                </a:solidFill>
                <a:latin typeface="Al_Mushaf" pitchFamily="2" charset="-78"/>
                <a:cs typeface="Al_Mushaf" pitchFamily="2" charset="-78"/>
              </a:rPr>
              <a:t>فَانۡطَلَقَا ٝ حَتّٰۤی اِذَاۤ اَتَیَاۤ اَہۡلَ قَرۡیَۃِۣ اسۡتَطۡعَمَاۤ اَہۡلَہَا فَاَبَوۡا اَنۡ یُّضَیِّفُوۡہُمَا فَوَجَدَا فِیۡہَا جِدَارًا یُّرِیۡدُ اَنۡ یَّنۡقَضَّ فَاَقَامَہٗ ؕ  </a:t>
            </a:r>
            <a:endParaRPr lang="en-US" sz="3600" b="1" dirty="0">
              <a:solidFill>
                <a:srgbClr val="002060"/>
              </a:solidFill>
              <a:latin typeface="Al_Mushaf" pitchFamily="2" charset="-78"/>
              <a:cs typeface="Al_Mushaf" pitchFamily="2" charset="-78"/>
            </a:endParaRPr>
          </a:p>
        </p:txBody>
      </p:sp>
      <p:sp>
        <p:nvSpPr>
          <p:cNvPr id="8" name="Rounded Rectangle 7"/>
          <p:cNvSpPr/>
          <p:nvPr/>
        </p:nvSpPr>
        <p:spPr>
          <a:xfrm>
            <a:off x="7375411" y="38563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9" name="TextBox 8"/>
          <p:cNvSpPr txBox="1"/>
          <p:nvPr/>
        </p:nvSpPr>
        <p:spPr>
          <a:xfrm>
            <a:off x="7487477" y="397587"/>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نمبر77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10" name="Rectangle 9"/>
          <p:cNvSpPr/>
          <p:nvPr/>
        </p:nvSpPr>
        <p:spPr>
          <a:xfrm>
            <a:off x="859810" y="3277190"/>
            <a:ext cx="7615450" cy="2031325"/>
          </a:xfrm>
          <a:prstGeom prst="rect">
            <a:avLst/>
          </a:prstGeom>
        </p:spPr>
        <p:txBody>
          <a:bodyPr wrap="square">
            <a:spAutoFit/>
          </a:bodyPr>
          <a:lstStyle/>
          <a:p>
            <a:pPr algn="ctr" rtl="1">
              <a:lnSpc>
                <a:spcPct val="150000"/>
              </a:lnSpc>
            </a:pPr>
            <a:r>
              <a:rPr lang="ur-PK" sz="2800" dirty="0" smtClean="0">
                <a:solidFill>
                  <a:srgbClr val="0C2F4F"/>
                </a:solidFill>
                <a:latin typeface="Jameel Noori Nastaleeq" pitchFamily="2" charset="-78"/>
                <a:cs typeface="Jameel Noori Nastaleeq" pitchFamily="2" charset="-78"/>
              </a:rPr>
              <a:t>پھر وہ آگے چلے یہاں تک کہ ایک بستی میں پہنچے اور وہاں کے لوگوں سے کھانا مانگا۔ مگر انہوں نے ان دونوں کی ضیافت سے انکار کر دیا۔ وہاں انہوں نے ایک دیوار دیکھی جو گِرا چاہتی تھی ۔ اُس شخص نے اس دیوار کو پھر قائم کر دیا</a:t>
            </a:r>
            <a:endParaRPr lang="en-US" sz="28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626033" y="2688607"/>
            <a:ext cx="7851829" cy="830997"/>
          </a:xfrm>
          <a:prstGeom prst="rect">
            <a:avLst/>
          </a:prstGeom>
          <a:noFill/>
        </p:spPr>
        <p:txBody>
          <a:bodyPr wrap="none" rtlCol="0">
            <a:spAutoFit/>
          </a:bodyPr>
          <a:lstStyle/>
          <a:p>
            <a:pPr algn="r" rtl="1"/>
            <a:r>
              <a:rPr lang="ur-PK" sz="4800" dirty="0" smtClean="0">
                <a:solidFill>
                  <a:srgbClr val="0C2F4F"/>
                </a:solidFill>
                <a:latin typeface="Jameel Noori Nastaleeq" pitchFamily="2" charset="-78"/>
                <a:cs typeface="Jameel Noori Nastaleeq" pitchFamily="2" charset="-78"/>
              </a:rPr>
              <a:t>حضرت موسٰیؑ نے دیوار کی مرمت پر اعتراض کیوں کیا؟</a:t>
            </a:r>
            <a:endParaRPr lang="en-US" sz="4800" dirty="0">
              <a:solidFill>
                <a:srgbClr val="0C2F4F"/>
              </a:solidFill>
              <a:latin typeface="Jameel Noori Nastaleeq" pitchFamily="2" charset="-78"/>
              <a:cs typeface="Jameel Noori Nastaleeq" pitchFamily="2" charset="-78"/>
            </a:endParaRPr>
          </a:p>
        </p:txBody>
      </p:sp>
      <p:sp>
        <p:nvSpPr>
          <p:cNvPr id="4" name="TextBox 3"/>
          <p:cNvSpPr txBox="1"/>
          <p:nvPr/>
        </p:nvSpPr>
        <p:spPr>
          <a:xfrm>
            <a:off x="7083189" y="1501254"/>
            <a:ext cx="1289135" cy="923330"/>
          </a:xfrm>
          <a:prstGeom prst="rect">
            <a:avLst/>
          </a:prstGeom>
          <a:noFill/>
        </p:spPr>
        <p:txBody>
          <a:bodyPr wrap="none" rtlCol="0">
            <a:spAutoFit/>
          </a:bodyPr>
          <a:lstStyle/>
          <a:p>
            <a:r>
              <a:rPr lang="ur-PK" sz="5400" dirty="0" smtClean="0">
                <a:solidFill>
                  <a:srgbClr val="C00000"/>
                </a:solidFill>
                <a:latin typeface="Jameel Noori Nastaleeq" pitchFamily="2" charset="-78"/>
                <a:cs typeface="Jameel Noori Nastaleeq" pitchFamily="2" charset="-78"/>
              </a:rPr>
              <a:t>سوال:</a:t>
            </a:r>
            <a:endParaRPr lang="en-US" sz="5400" dirty="0">
              <a:solidFill>
                <a:srgbClr val="C00000"/>
              </a:solidFill>
              <a:latin typeface="Jameel Noori Nastaleeq" pitchFamily="2" charset="-78"/>
              <a:cs typeface="Jameel Noori Nastaleeq" pitchFamily="2"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0" name="TextBox 9"/>
          <p:cNvSpPr txBox="1"/>
          <p:nvPr/>
        </p:nvSpPr>
        <p:spPr>
          <a:xfrm>
            <a:off x="1336478" y="914401"/>
            <a:ext cx="6527749" cy="4247317"/>
          </a:xfrm>
          <a:prstGeom prst="rect">
            <a:avLst/>
          </a:prstGeom>
          <a:noFill/>
        </p:spPr>
        <p:txBody>
          <a:bodyPr wrap="none" rtlCol="0">
            <a:spAutoFit/>
          </a:bodyPr>
          <a:lstStyle/>
          <a:p>
            <a:pPr algn="r" rtl="1">
              <a:lnSpc>
                <a:spcPct val="150000"/>
              </a:lnSpc>
              <a:buFont typeface="Arial" pitchFamily="34" charset="0"/>
              <a:buChar char="•"/>
            </a:pPr>
            <a:r>
              <a:rPr lang="ur-PK" sz="3600" dirty="0" smtClean="0">
                <a:solidFill>
                  <a:srgbClr val="0C2F4F"/>
                </a:solidFill>
                <a:latin typeface="Jameel Noori Nastaleeq" pitchFamily="2" charset="-78"/>
                <a:cs typeface="Jameel Noori Nastaleeq" pitchFamily="2" charset="-78"/>
              </a:rPr>
              <a:t>دونوں چلتے چلتے بستی میں پہنچے </a:t>
            </a:r>
          </a:p>
          <a:p>
            <a:pPr algn="r" rtl="1">
              <a:lnSpc>
                <a:spcPct val="150000"/>
              </a:lnSpc>
              <a:buFont typeface="Arial" pitchFamily="34" charset="0"/>
              <a:buChar char="•"/>
            </a:pPr>
            <a:r>
              <a:rPr lang="ur-PK" sz="3600" dirty="0" smtClean="0">
                <a:solidFill>
                  <a:srgbClr val="0C2F4F"/>
                </a:solidFill>
                <a:latin typeface="Jameel Noori Nastaleeq" pitchFamily="2" charset="-78"/>
                <a:cs typeface="Jameel Noori Nastaleeq" pitchFamily="2" charset="-78"/>
              </a:rPr>
              <a:t>بستی والوں سے کھانا طلب کیا</a:t>
            </a:r>
          </a:p>
          <a:p>
            <a:pPr algn="r" rtl="1">
              <a:lnSpc>
                <a:spcPct val="150000"/>
              </a:lnSpc>
              <a:buFont typeface="Arial" pitchFamily="34" charset="0"/>
              <a:buChar char="•"/>
            </a:pPr>
            <a:r>
              <a:rPr lang="ur-PK" sz="3600" dirty="0" smtClean="0">
                <a:solidFill>
                  <a:srgbClr val="0C2F4F"/>
                </a:solidFill>
                <a:latin typeface="Jameel Noori Nastaleeq" pitchFamily="2" charset="-78"/>
                <a:cs typeface="Jameel Noori Nastaleeq" pitchFamily="2" charset="-78"/>
              </a:rPr>
              <a:t>دونوں بزرگوں کے کھانا مانگنے پر بھی کھانا دینے سے انکار</a:t>
            </a:r>
          </a:p>
          <a:p>
            <a:pPr algn="r" rtl="1">
              <a:lnSpc>
                <a:spcPct val="150000"/>
              </a:lnSpc>
              <a:buFont typeface="Arial" pitchFamily="34" charset="0"/>
              <a:buChar char="•"/>
            </a:pPr>
            <a:r>
              <a:rPr lang="ur-PK" sz="3600" dirty="0" smtClean="0">
                <a:solidFill>
                  <a:srgbClr val="0C2F4F"/>
                </a:solidFill>
                <a:latin typeface="Jameel Noori Nastaleeq" pitchFamily="2" charset="-78"/>
                <a:cs typeface="Jameel Noori Nastaleeq" pitchFamily="2" charset="-78"/>
              </a:rPr>
              <a:t>اس برے سلوک کے باوجود بستی کی ایک گرتی ہوئی دیوار کو</a:t>
            </a:r>
          </a:p>
          <a:p>
            <a:pPr algn="r" rtl="1">
              <a:lnSpc>
                <a:spcPct val="150000"/>
              </a:lnSpc>
            </a:pPr>
            <a:r>
              <a:rPr lang="ur-PK" sz="3600" dirty="0" smtClean="0">
                <a:solidFill>
                  <a:srgbClr val="0C2F4F"/>
                </a:solidFill>
                <a:latin typeface="Jameel Noori Nastaleeq" pitchFamily="2" charset="-78"/>
                <a:cs typeface="Jameel Noori Nastaleeq" pitchFamily="2" charset="-78"/>
              </a:rPr>
              <a:t>حضرت خضرؑ نے اجرت لیے بغیر سیدھا کر دیا</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9" name="Rounded Rectangle 8"/>
          <p:cNvSpPr/>
          <p:nvPr/>
        </p:nvSpPr>
        <p:spPr>
          <a:xfrm>
            <a:off x="7375411" y="38563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10" name="TextBox 9"/>
          <p:cNvSpPr txBox="1"/>
          <p:nvPr/>
        </p:nvSpPr>
        <p:spPr>
          <a:xfrm>
            <a:off x="7487477" y="397587"/>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نمبر77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11" name="Rectangle 10"/>
          <p:cNvSpPr/>
          <p:nvPr/>
        </p:nvSpPr>
        <p:spPr>
          <a:xfrm>
            <a:off x="2216808" y="1210818"/>
            <a:ext cx="4956806" cy="830997"/>
          </a:xfrm>
          <a:prstGeom prst="rect">
            <a:avLst/>
          </a:prstGeom>
        </p:spPr>
        <p:txBody>
          <a:bodyPr wrap="none">
            <a:spAutoFit/>
          </a:bodyPr>
          <a:lstStyle/>
          <a:p>
            <a:r>
              <a:rPr lang="ur-PK" sz="4800" b="1" dirty="0" smtClean="0">
                <a:solidFill>
                  <a:srgbClr val="002060"/>
                </a:solidFill>
                <a:latin typeface="Al_Mushaf" pitchFamily="2" charset="-78"/>
                <a:cs typeface="Al_Mushaf" pitchFamily="2" charset="-78"/>
              </a:rPr>
              <a:t> قَالَ لَوۡ شِئۡتَ لَتَّخَذۡتَ عَلَیۡہِ اَجۡرًا </a:t>
            </a:r>
            <a:endParaRPr lang="en-US" sz="4800" b="1" dirty="0">
              <a:solidFill>
                <a:srgbClr val="002060"/>
              </a:solidFill>
              <a:latin typeface="Al_Mushaf" pitchFamily="2" charset="-78"/>
              <a:cs typeface="Al_Mushaf" pitchFamily="2" charset="-78"/>
            </a:endParaRPr>
          </a:p>
        </p:txBody>
      </p:sp>
      <p:sp>
        <p:nvSpPr>
          <p:cNvPr id="15" name="Rectangle 14"/>
          <p:cNvSpPr/>
          <p:nvPr/>
        </p:nvSpPr>
        <p:spPr>
          <a:xfrm>
            <a:off x="1030787" y="2211301"/>
            <a:ext cx="7328848" cy="646331"/>
          </a:xfrm>
          <a:prstGeom prst="rect">
            <a:avLst/>
          </a:prstGeom>
        </p:spPr>
        <p:txBody>
          <a:bodyPr wrap="square">
            <a:spAutoFit/>
          </a:bodyPr>
          <a:lstStyle/>
          <a:p>
            <a:pPr algn="ctr" rtl="1"/>
            <a:r>
              <a:rPr lang="ur-PK" sz="3600" dirty="0" smtClean="0">
                <a:solidFill>
                  <a:srgbClr val="0C2F4F"/>
                </a:solidFill>
                <a:latin typeface="Jameel Noori Nastaleeq" pitchFamily="2" charset="-78"/>
                <a:cs typeface="Jameel Noori Nastaleeq" pitchFamily="2" charset="-78"/>
              </a:rPr>
              <a:t>موسٰیؑ نے کہا” اگر آپ چاہتے تو اس کام کی اُجرت لے سکتے تھے۔</a:t>
            </a:r>
            <a:endParaRPr lang="en-US" sz="3600" dirty="0">
              <a:solidFill>
                <a:srgbClr val="0C2F4F"/>
              </a:solidFill>
              <a:latin typeface="Jameel Noori Nastaleeq" pitchFamily="2" charset="-78"/>
              <a:cs typeface="Jameel Noori Nastaleeq" pitchFamily="2" charset="-78"/>
            </a:endParaRPr>
          </a:p>
        </p:txBody>
      </p:sp>
      <p:sp>
        <p:nvSpPr>
          <p:cNvPr id="16" name="TextBox 15"/>
          <p:cNvSpPr txBox="1"/>
          <p:nvPr/>
        </p:nvSpPr>
        <p:spPr>
          <a:xfrm>
            <a:off x="2370796" y="4176214"/>
            <a:ext cx="5004896" cy="1508105"/>
          </a:xfrm>
          <a:prstGeom prst="rect">
            <a:avLst/>
          </a:prstGeom>
          <a:noFill/>
        </p:spPr>
        <p:txBody>
          <a:bodyPr wrap="none" rtlCol="0">
            <a:spAutoFit/>
          </a:bodyPr>
          <a:lstStyle/>
          <a:p>
            <a:pPr algn="r" rtl="1">
              <a:lnSpc>
                <a:spcPct val="150000"/>
              </a:lnSpc>
            </a:pPr>
            <a:r>
              <a:rPr lang="ur-PK" sz="3200" dirty="0" smtClean="0">
                <a:solidFill>
                  <a:srgbClr val="0C2F4F"/>
                </a:solidFill>
                <a:latin typeface="Jameel Noori Nastaleeq" pitchFamily="2" charset="-78"/>
                <a:cs typeface="Jameel Noori Nastaleeq" pitchFamily="2" charset="-78"/>
              </a:rPr>
              <a:t>انھوں نے ہمیں کھانا تک نہ دیا </a:t>
            </a:r>
          </a:p>
          <a:p>
            <a:pPr algn="r" rtl="1">
              <a:lnSpc>
                <a:spcPct val="150000"/>
              </a:lnSpc>
            </a:pPr>
            <a:r>
              <a:rPr lang="ur-PK" sz="3200" dirty="0" smtClean="0">
                <a:solidFill>
                  <a:srgbClr val="0C2F4F"/>
                </a:solidFill>
                <a:latin typeface="Jameel Noori Nastaleeq" pitchFamily="2" charset="-78"/>
                <a:cs typeface="Jameel Noori Nastaleeq" pitchFamily="2" charset="-78"/>
              </a:rPr>
              <a:t>آپ نے ان کی دیوار بغیر مزدوری کے مرمت کر دی</a:t>
            </a:r>
            <a:endParaRPr lang="en-US" sz="3200" dirty="0">
              <a:solidFill>
                <a:srgbClr val="0C2F4F"/>
              </a:solidFill>
              <a:latin typeface="Jameel Noori Nastaleeq" pitchFamily="2" charset="-78"/>
              <a:cs typeface="Jameel Noori Nastaleeq" pitchFamily="2" charset="-78"/>
            </a:endParaRPr>
          </a:p>
        </p:txBody>
      </p:sp>
      <p:sp>
        <p:nvSpPr>
          <p:cNvPr id="17" name="Rectangle 16"/>
          <p:cNvSpPr/>
          <p:nvPr/>
        </p:nvSpPr>
        <p:spPr>
          <a:xfrm>
            <a:off x="5100091" y="3325210"/>
            <a:ext cx="3478837" cy="769441"/>
          </a:xfrm>
          <a:prstGeom prst="rect">
            <a:avLst/>
          </a:prstGeom>
        </p:spPr>
        <p:txBody>
          <a:bodyPr wrap="none">
            <a:spAutoFit/>
          </a:bodyPr>
          <a:lstStyle/>
          <a:p>
            <a:pPr algn="r" rtl="1">
              <a:lnSpc>
                <a:spcPct val="150000"/>
              </a:lnSpc>
            </a:pPr>
            <a:r>
              <a:rPr lang="ur-PK" sz="3200" u="sng" dirty="0" smtClean="0">
                <a:solidFill>
                  <a:srgbClr val="C00000"/>
                </a:solidFill>
                <a:latin typeface="Jameel Noori Nastaleeq" pitchFamily="2" charset="-78"/>
                <a:cs typeface="Jameel Noori Nastaleeq" pitchFamily="2" charset="-78"/>
              </a:rPr>
              <a:t>حضرت موسٰیؑ کا ایک بار پھر اعتراض</a:t>
            </a:r>
          </a:p>
        </p:txBody>
      </p:sp>
      <p:cxnSp>
        <p:nvCxnSpPr>
          <p:cNvPr id="4" name="Straight Connector 3"/>
          <p:cNvCxnSpPr/>
          <p:nvPr/>
        </p:nvCxnSpPr>
        <p:spPr>
          <a:xfrm>
            <a:off x="7882965" y="4034118"/>
            <a:ext cx="0" cy="639482"/>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999506" y="4034118"/>
            <a:ext cx="0" cy="137160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7428753" y="4673600"/>
            <a:ext cx="454212"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7428752" y="5399742"/>
            <a:ext cx="57673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4" name="Rounded Rectangle 13"/>
          <p:cNvSpPr/>
          <p:nvPr/>
        </p:nvSpPr>
        <p:spPr>
          <a:xfrm>
            <a:off x="7375411" y="38563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15" name="TextBox 14"/>
          <p:cNvSpPr txBox="1"/>
          <p:nvPr/>
        </p:nvSpPr>
        <p:spPr>
          <a:xfrm>
            <a:off x="7487477" y="397587"/>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نمبر78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16" name="Rectangle 15"/>
          <p:cNvSpPr/>
          <p:nvPr/>
        </p:nvSpPr>
        <p:spPr>
          <a:xfrm>
            <a:off x="887105" y="3187721"/>
            <a:ext cx="7492620" cy="1685077"/>
          </a:xfrm>
          <a:prstGeom prst="rect">
            <a:avLst/>
          </a:prstGeom>
        </p:spPr>
        <p:txBody>
          <a:bodyPr wrap="square">
            <a:spAutoFit/>
          </a:bodyPr>
          <a:lstStyle/>
          <a:p>
            <a:pPr algn="ctr" rtl="1">
              <a:lnSpc>
                <a:spcPct val="150000"/>
              </a:lnSpc>
            </a:pPr>
            <a:r>
              <a:rPr lang="ur-PK" sz="3600" dirty="0" smtClean="0">
                <a:solidFill>
                  <a:srgbClr val="0C2F4F"/>
                </a:solidFill>
                <a:latin typeface="Jameel Noori Nastaleeq" pitchFamily="2" charset="-78"/>
                <a:cs typeface="Jameel Noori Nastaleeq" pitchFamily="2" charset="-78"/>
              </a:rPr>
              <a:t>اُس نےکہا”بس میرا تمہارا ساتھ ختم ہوا۔ اب میں تمہیں ان باتوں کی حقیقت بتاتا ہوں جن پر تم صبر نہ کر سکے</a:t>
            </a:r>
            <a:endParaRPr lang="en-US" sz="3600" dirty="0">
              <a:solidFill>
                <a:srgbClr val="0C2F4F"/>
              </a:solidFill>
              <a:latin typeface="Jameel Noori Nastaleeq" pitchFamily="2" charset="-78"/>
              <a:cs typeface="Jameel Noori Nastaleeq" pitchFamily="2" charset="-78"/>
            </a:endParaRPr>
          </a:p>
        </p:txBody>
      </p:sp>
      <p:sp>
        <p:nvSpPr>
          <p:cNvPr id="17" name="Rectangle 16"/>
          <p:cNvSpPr/>
          <p:nvPr/>
        </p:nvSpPr>
        <p:spPr>
          <a:xfrm>
            <a:off x="1214650" y="1140556"/>
            <a:ext cx="6748818" cy="1862048"/>
          </a:xfrm>
          <a:prstGeom prst="rect">
            <a:avLst/>
          </a:prstGeom>
        </p:spPr>
        <p:txBody>
          <a:bodyPr wrap="square">
            <a:spAutoFit/>
          </a:bodyPr>
          <a:lstStyle/>
          <a:p>
            <a:pPr algn="ctr">
              <a:lnSpc>
                <a:spcPct val="150000"/>
              </a:lnSpc>
            </a:pPr>
            <a:r>
              <a:rPr lang="ur-PK" sz="4000" b="1" dirty="0" smtClean="0">
                <a:solidFill>
                  <a:srgbClr val="002060"/>
                </a:solidFill>
                <a:latin typeface="Al_Mushaf" pitchFamily="2" charset="-78"/>
                <a:cs typeface="Al_Mushaf" pitchFamily="2" charset="-78"/>
              </a:rPr>
              <a:t>قَالَ ہٰذَا فِرَاقُ بَیۡنِیۡ وَ بَیۡنِکَ ۚ سَاُنَبِّئُکَ بِتَاۡوِیۡلِ مَا لَمۡ تَسۡتَطِعۡ عَّلَیۡہِ صَبۡرًا</a:t>
            </a:r>
            <a:endParaRPr lang="en-US" sz="4000" b="1" dirty="0">
              <a:solidFill>
                <a:srgbClr val="002060"/>
              </a:solidFill>
              <a:latin typeface="Al_Mushaf" pitchFamily="2" charset="-78"/>
              <a:cs typeface="Al_Mushaf" pitchFamily="2"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1036542" y="1456831"/>
            <a:ext cx="6374794" cy="2585323"/>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حجت تمام ہو چکی </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آپ نے خود حق دیا  تھا کہ اب کوئی سوال کروں تو مجھے اپنے ساتھ نہ رکھیں ۔</a:t>
            </a:r>
          </a:p>
        </p:txBody>
      </p:sp>
      <p:sp>
        <p:nvSpPr>
          <p:cNvPr id="4" name="Rectangle 3"/>
          <p:cNvSpPr/>
          <p:nvPr/>
        </p:nvSpPr>
        <p:spPr>
          <a:xfrm>
            <a:off x="4223939" y="689468"/>
            <a:ext cx="4414991" cy="646331"/>
          </a:xfrm>
          <a:prstGeom prst="rect">
            <a:avLst/>
          </a:prstGeom>
        </p:spPr>
        <p:txBody>
          <a:bodyPr wrap="none">
            <a:spAutoFit/>
          </a:bodyPr>
          <a:lstStyle/>
          <a:p>
            <a:pPr algn="r" rtl="1"/>
            <a:r>
              <a:rPr lang="ur-PK" sz="3600" u="sng" dirty="0" smtClean="0">
                <a:solidFill>
                  <a:srgbClr val="C00000"/>
                </a:solidFill>
                <a:latin typeface="Jameel Noori Nastaleeq" pitchFamily="2" charset="-78"/>
                <a:cs typeface="Jameel Noori Nastaleeq" pitchFamily="2" charset="-78"/>
              </a:rPr>
              <a:t>حضرت خضرؑ کی طرف سے جدائی کا اعلان </a:t>
            </a:r>
          </a:p>
        </p:txBody>
      </p:sp>
      <p:sp>
        <p:nvSpPr>
          <p:cNvPr id="21" name="TextBox 20"/>
          <p:cNvSpPr txBox="1"/>
          <p:nvPr/>
        </p:nvSpPr>
        <p:spPr>
          <a:xfrm>
            <a:off x="1036542" y="4535980"/>
            <a:ext cx="7149714" cy="646331"/>
          </a:xfrm>
          <a:prstGeom prst="rect">
            <a:avLst/>
          </a:prstGeom>
          <a:noFill/>
        </p:spPr>
        <p:txBody>
          <a:bodyPr wrap="none" rtlCol="0">
            <a:spAutoFit/>
          </a:bodyPr>
          <a:lstStyle/>
          <a:p>
            <a:pPr algn="ctr" rtl="1"/>
            <a:r>
              <a:rPr lang="ur-PK" sz="3600" u="sng" dirty="0" smtClean="0">
                <a:solidFill>
                  <a:srgbClr val="002060"/>
                </a:solidFill>
                <a:latin typeface="Jameel Noori Nastaleeq" pitchFamily="2" charset="-78"/>
                <a:cs typeface="Jameel Noori Nastaleeq" pitchFamily="2" charset="-78"/>
              </a:rPr>
              <a:t>جن باتوں پر حضرت موسٰیؑ صبر نہ کر سکے ان کی حقیقت بتانے کا وعدہ</a:t>
            </a:r>
            <a:endParaRPr lang="en-US" sz="3600" u="sng" dirty="0">
              <a:solidFill>
                <a:srgbClr val="002060"/>
              </a:solidFill>
              <a:latin typeface="Jameel Noori Nastaleeq" pitchFamily="2" charset="-78"/>
              <a:cs typeface="Jameel Noori Nastaleeq" pitchFamily="2" charset="-7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00752" y="1099614"/>
            <a:ext cx="7438030" cy="1685077"/>
          </a:xfrm>
          <a:prstGeom prst="rect">
            <a:avLst/>
          </a:prstGeom>
        </p:spPr>
        <p:txBody>
          <a:bodyPr wrap="square">
            <a:spAutoFit/>
          </a:bodyPr>
          <a:lstStyle/>
          <a:p>
            <a:pPr algn="ctr">
              <a:lnSpc>
                <a:spcPct val="150000"/>
              </a:lnSpc>
            </a:pPr>
            <a:r>
              <a:rPr lang="ur-PK" sz="3600" b="1" dirty="0" smtClean="0">
                <a:solidFill>
                  <a:srgbClr val="002060"/>
                </a:solidFill>
                <a:latin typeface="Al_Mushaf" pitchFamily="2" charset="-78"/>
                <a:cs typeface="Al_Mushaf" pitchFamily="2" charset="-78"/>
              </a:rPr>
              <a:t>اَمَّا السَّفِیۡنَۃُ فَکَانَتۡ لِمَسٰکِیۡنَ یَعۡمَلُوۡنَ فِی الۡبَحۡرِ فَاَرَدۡتُّ اَنۡ اَعِیۡبَہَا وَ کَانَ وَرَآءَہُمۡ مَّلِکٌ یَّاۡخُذُ کُلَّ سَفِیۡنَۃٍ غَصۡبًا </a:t>
            </a:r>
            <a:endParaRPr lang="en-US" sz="3600" b="1" dirty="0">
              <a:solidFill>
                <a:srgbClr val="002060"/>
              </a:solidFill>
              <a:latin typeface="Al_Mushaf" pitchFamily="2" charset="-78"/>
              <a:cs typeface="Al_Mushaf" pitchFamily="2" charset="-78"/>
            </a:endParaRPr>
          </a:p>
        </p:txBody>
      </p:sp>
      <p:sp>
        <p:nvSpPr>
          <p:cNvPr id="9" name="Rectangle 8"/>
          <p:cNvSpPr/>
          <p:nvPr/>
        </p:nvSpPr>
        <p:spPr>
          <a:xfrm>
            <a:off x="1187355" y="3060848"/>
            <a:ext cx="7117307" cy="2031325"/>
          </a:xfrm>
          <a:prstGeom prst="rect">
            <a:avLst/>
          </a:prstGeom>
        </p:spPr>
        <p:txBody>
          <a:bodyPr wrap="square">
            <a:spAutoFit/>
          </a:bodyPr>
          <a:lstStyle/>
          <a:p>
            <a:pPr algn="ctr" rtl="1">
              <a:lnSpc>
                <a:spcPct val="150000"/>
              </a:lnSpc>
            </a:pPr>
            <a:r>
              <a:rPr lang="ur-PK" sz="2800" dirty="0" smtClean="0">
                <a:solidFill>
                  <a:srgbClr val="0C2F4F"/>
                </a:solidFill>
                <a:latin typeface="Jameel Noori Nastaleeq" pitchFamily="2" charset="-78"/>
                <a:cs typeface="Jameel Noori Nastaleeq" pitchFamily="2" charset="-78"/>
              </a:rPr>
              <a:t>اُس کشتی کا معاملہ یہ ہےکہ وہ چند غریب آدمیوں کی تھی جو دریا میں محنت مزدُوری کرتے تھے۔ میں نے چاہا کہ اسے عیب دار کر دوں، کیونکہ آگے ایک ایسے بادشاہ کا علاقہ تھا جو ہر کشتی کو زبردستی چھین لیتا تھا</a:t>
            </a:r>
            <a:endParaRPr lang="en-US" sz="2800" dirty="0">
              <a:solidFill>
                <a:srgbClr val="0C2F4F"/>
              </a:solidFill>
              <a:latin typeface="Jameel Noori Nastaleeq" pitchFamily="2" charset="-78"/>
              <a:cs typeface="Jameel Noori Nastaleeq" pitchFamily="2" charset="-78"/>
            </a:endParaRPr>
          </a:p>
        </p:txBody>
      </p:sp>
      <p:pic>
        <p:nvPicPr>
          <p:cNvPr id="13" name="Picture 1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4" name="Rounded Rectangle 13"/>
          <p:cNvSpPr/>
          <p:nvPr/>
        </p:nvSpPr>
        <p:spPr>
          <a:xfrm>
            <a:off x="7375411" y="38563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15" name="TextBox 14"/>
          <p:cNvSpPr txBox="1"/>
          <p:nvPr/>
        </p:nvSpPr>
        <p:spPr>
          <a:xfrm>
            <a:off x="7487477" y="397587"/>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نمبر79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0" y="5485066"/>
            <a:ext cx="9144000" cy="1248156"/>
          </a:xfrm>
          <a:prstGeom prst="rect">
            <a:avLst/>
          </a:prstGeom>
        </p:spPr>
      </p:pic>
      <p:sp>
        <p:nvSpPr>
          <p:cNvPr id="8" name="TextBox 7"/>
          <p:cNvSpPr txBox="1"/>
          <p:nvPr/>
        </p:nvSpPr>
        <p:spPr>
          <a:xfrm>
            <a:off x="3035807" y="679523"/>
            <a:ext cx="5325605" cy="4893647"/>
          </a:xfrm>
          <a:prstGeom prst="rect">
            <a:avLst/>
          </a:prstGeom>
          <a:noFill/>
        </p:spPr>
        <p:txBody>
          <a:bodyPr wrap="square" rtlCol="0">
            <a:spAutoFit/>
          </a:bodyPr>
          <a:lstStyle/>
          <a:p>
            <a:pPr algn="r" rtl="1">
              <a:lnSpc>
                <a:spcPct val="150000"/>
              </a:lnSpc>
            </a:pPr>
            <a:r>
              <a:rPr lang="ur-PK" sz="4000" dirty="0" smtClean="0">
                <a:solidFill>
                  <a:srgbClr val="0C2F4F"/>
                </a:solidFill>
                <a:latin typeface="Jameel Noori Nastaleeq" pitchFamily="2" charset="-78"/>
                <a:cs typeface="Jameel Noori Nastaleeq" pitchFamily="2" charset="-78"/>
              </a:rPr>
              <a:t>کشتی کا تختہ کیوں توڑا؟ ــــــــحکمت</a:t>
            </a:r>
          </a:p>
          <a:p>
            <a:pPr marL="514350" indent="-514350" algn="r" rtl="1">
              <a:lnSpc>
                <a:spcPct val="150000"/>
              </a:lnSpc>
              <a:buFont typeface="+mj-lt"/>
              <a:buAutoNum type="arabicPeriod"/>
            </a:pPr>
            <a:r>
              <a:rPr lang="ur-PK" sz="2800" dirty="0" smtClean="0">
                <a:solidFill>
                  <a:srgbClr val="0C2F4F"/>
                </a:solidFill>
                <a:latin typeface="Jameel Noori Nastaleeq" pitchFamily="2" charset="-78"/>
                <a:cs typeface="Jameel Noori Nastaleeq" pitchFamily="2" charset="-78"/>
              </a:rPr>
              <a:t>کشتی چند مسکین ملاحوں کی تھی</a:t>
            </a:r>
          </a:p>
          <a:p>
            <a:pPr marL="514350" indent="-514350" algn="r" rtl="1">
              <a:lnSpc>
                <a:spcPct val="150000"/>
              </a:lnSpc>
              <a:buFont typeface="+mj-lt"/>
              <a:buAutoNum type="arabicPeriod"/>
            </a:pPr>
            <a:r>
              <a:rPr lang="ur-PK" sz="2800" dirty="0" smtClean="0">
                <a:solidFill>
                  <a:srgbClr val="0C2F4F"/>
                </a:solidFill>
                <a:latin typeface="Jameel Noori Nastaleeq" pitchFamily="2" charset="-78"/>
                <a:cs typeface="Jameel Noori Nastaleeq" pitchFamily="2" charset="-78"/>
              </a:rPr>
              <a:t>اس کا تختہ توڑ دیا تاکہ دیکھنے والے کی نظر میں ناکارہ کشتی ہو۔</a:t>
            </a:r>
          </a:p>
          <a:p>
            <a:pPr algn="r" rtl="1">
              <a:lnSpc>
                <a:spcPct val="150000"/>
              </a:lnSpc>
            </a:pPr>
            <a:r>
              <a:rPr lang="ur-PK" sz="2800" dirty="0">
                <a:solidFill>
                  <a:srgbClr val="0C2F4F"/>
                </a:solidFill>
                <a:latin typeface="Jameel Noori Nastaleeq" pitchFamily="2" charset="-78"/>
                <a:cs typeface="Jameel Noori Nastaleeq" pitchFamily="2" charset="-78"/>
              </a:rPr>
              <a:t>	</a:t>
            </a:r>
            <a:r>
              <a:rPr lang="ur-PK" sz="2800" dirty="0" smtClean="0">
                <a:solidFill>
                  <a:srgbClr val="0C2F4F"/>
                </a:solidFill>
                <a:latin typeface="Jameel Noori Nastaleeq" pitchFamily="2" charset="-78"/>
                <a:cs typeface="Jameel Noori Nastaleeq" pitchFamily="2" charset="-78"/>
              </a:rPr>
              <a:t>کیونکہ آگے جا کر ان ملاحوں کو ایسے ظالم حکمران سے </a:t>
            </a:r>
          </a:p>
          <a:p>
            <a:pPr algn="r" rtl="1">
              <a:lnSpc>
                <a:spcPct val="150000"/>
              </a:lnSpc>
            </a:pPr>
            <a:r>
              <a:rPr lang="ur-PK" sz="2800" dirty="0">
                <a:solidFill>
                  <a:srgbClr val="0C2F4F"/>
                </a:solidFill>
                <a:latin typeface="Jameel Noori Nastaleeq" pitchFamily="2" charset="-78"/>
                <a:cs typeface="Jameel Noori Nastaleeq" pitchFamily="2" charset="-78"/>
              </a:rPr>
              <a:t>	</a:t>
            </a:r>
            <a:r>
              <a:rPr lang="ur-PK" sz="2800" dirty="0" smtClean="0">
                <a:solidFill>
                  <a:srgbClr val="0C2F4F"/>
                </a:solidFill>
                <a:latin typeface="Jameel Noori Nastaleeq" pitchFamily="2" charset="-78"/>
                <a:cs typeface="Jameel Noori Nastaleeq" pitchFamily="2" charset="-78"/>
              </a:rPr>
              <a:t>واسطہ پڑنے والا تھا جو  ہر کار آمد کشتی کو زبردستی چھین  	لیتا تھا۔</a:t>
            </a:r>
            <a:endParaRPr lang="en-US" sz="2800" dirty="0">
              <a:solidFill>
                <a:srgbClr val="0C2F4F"/>
              </a:solidFill>
              <a:latin typeface="Jameel Noori Nastaleeq" pitchFamily="2" charset="-78"/>
              <a:cs typeface="Jameel Noori Nastaleeq" pitchFamily="2" charset="-78"/>
            </a:endParaRPr>
          </a:p>
        </p:txBody>
      </p:sp>
      <p:sp>
        <p:nvSpPr>
          <p:cNvPr id="11" name="Rectangle 10"/>
          <p:cNvSpPr/>
          <p:nvPr/>
        </p:nvSpPr>
        <p:spPr>
          <a:xfrm>
            <a:off x="7857772" y="3940293"/>
            <a:ext cx="782587" cy="769441"/>
          </a:xfrm>
          <a:prstGeom prst="rect">
            <a:avLst/>
          </a:prstGeom>
        </p:spPr>
        <p:txBody>
          <a:bodyPr wrap="none">
            <a:spAutoFit/>
          </a:bodyPr>
          <a:lstStyle/>
          <a:p>
            <a:r>
              <a:rPr lang="ur-PK" sz="4400" dirty="0" smtClean="0">
                <a:solidFill>
                  <a:srgbClr val="002060"/>
                </a:solidFill>
                <a:latin typeface="Jameel Noori Nastaleeq" pitchFamily="2" charset="-78"/>
                <a:cs typeface="Jameel Noori Nastaleeq" pitchFamily="2" charset="-78"/>
              </a:rPr>
              <a:t>وجہ</a:t>
            </a:r>
            <a:r>
              <a:rPr lang="ur-PK" sz="4400" dirty="0" smtClean="0">
                <a:solidFill>
                  <a:srgbClr val="C00000"/>
                </a:solidFill>
                <a:latin typeface="Jameel Noori Nastaleeq" pitchFamily="2" charset="-78"/>
                <a:cs typeface="Jameel Noori Nastaleeq" pitchFamily="2" charset="-78"/>
              </a:rPr>
              <a:t> </a:t>
            </a:r>
            <a:endParaRPr lang="en-US" sz="4400" dirty="0">
              <a:solidFill>
                <a:srgbClr val="C00000"/>
              </a:solidFill>
            </a:endParaRPr>
          </a:p>
        </p:txBody>
      </p:sp>
      <p:sp>
        <p:nvSpPr>
          <p:cNvPr id="17" name="Left Brace 16"/>
          <p:cNvSpPr/>
          <p:nvPr/>
        </p:nvSpPr>
        <p:spPr>
          <a:xfrm>
            <a:off x="2756860" y="968989"/>
            <a:ext cx="464012" cy="4053388"/>
          </a:xfrm>
          <a:prstGeom prst="leftBrace">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p:cNvSpPr txBox="1"/>
          <p:nvPr/>
        </p:nvSpPr>
        <p:spPr>
          <a:xfrm>
            <a:off x="232969" y="2111967"/>
            <a:ext cx="2523891" cy="2246769"/>
          </a:xfrm>
          <a:prstGeom prst="rect">
            <a:avLst/>
          </a:prstGeom>
          <a:noFill/>
        </p:spPr>
        <p:txBody>
          <a:bodyPr wrap="square" rtlCol="0">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بظاہر ظلم اور حق تلفی حقیقت میں بڑے ظلم سے بچانے کی کوشش</a:t>
            </a:r>
            <a:endParaRPr lang="en-US" sz="3200" dirty="0">
              <a:solidFill>
                <a:srgbClr val="0C2F4F"/>
              </a:solidFill>
              <a:latin typeface="Jameel Noori Nastaleeq" pitchFamily="2" charset="-78"/>
              <a:cs typeface="Jameel Noori Nastaleeq" pitchFamily="2" charset="-78"/>
            </a:endParaRPr>
          </a:p>
        </p:txBody>
      </p:sp>
      <p:sp>
        <p:nvSpPr>
          <p:cNvPr id="3" name="Right Brace 2"/>
          <p:cNvSpPr/>
          <p:nvPr/>
        </p:nvSpPr>
        <p:spPr>
          <a:xfrm>
            <a:off x="7523961" y="3712464"/>
            <a:ext cx="278947" cy="1574090"/>
          </a:xfrm>
          <a:prstGeom prst="rightBrace">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Rounded Rectangle 6"/>
          <p:cNvSpPr/>
          <p:nvPr/>
        </p:nvSpPr>
        <p:spPr>
          <a:xfrm>
            <a:off x="7375411" y="38563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9" name="TextBox 8"/>
          <p:cNvSpPr txBox="1"/>
          <p:nvPr/>
        </p:nvSpPr>
        <p:spPr>
          <a:xfrm>
            <a:off x="7487477" y="397587"/>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نمبر80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10" name="Rectangle 9"/>
          <p:cNvSpPr/>
          <p:nvPr/>
        </p:nvSpPr>
        <p:spPr>
          <a:xfrm>
            <a:off x="1651378" y="949488"/>
            <a:ext cx="5854890" cy="2039020"/>
          </a:xfrm>
          <a:prstGeom prst="rect">
            <a:avLst/>
          </a:prstGeom>
        </p:spPr>
        <p:txBody>
          <a:bodyPr wrap="square">
            <a:spAutoFit/>
          </a:bodyPr>
          <a:lstStyle/>
          <a:p>
            <a:pPr algn="ctr">
              <a:lnSpc>
                <a:spcPct val="150000"/>
              </a:lnSpc>
            </a:pPr>
            <a:r>
              <a:rPr lang="ur-PK" sz="4400" b="1" dirty="0" smtClean="0">
                <a:solidFill>
                  <a:srgbClr val="002060"/>
                </a:solidFill>
                <a:latin typeface="Al_Mushaf" pitchFamily="2" charset="-78"/>
                <a:cs typeface="Al_Mushaf" pitchFamily="2" charset="-78"/>
              </a:rPr>
              <a:t> وَ اَمَّا الۡغُلٰمُ فَکَانَ اَبَوٰہُ مُؤۡمِنَیۡنِ فَخَشِیۡنَاۤ اَنۡ یُّرۡہِقَہُمَا طُغۡیَانًا وَّ کُفۡرًا</a:t>
            </a:r>
            <a:endParaRPr lang="en-US" sz="4400" b="1" dirty="0">
              <a:solidFill>
                <a:srgbClr val="002060"/>
              </a:solidFill>
              <a:latin typeface="Al_Mushaf" pitchFamily="2" charset="-78"/>
              <a:cs typeface="Al_Mushaf" pitchFamily="2" charset="-78"/>
            </a:endParaRPr>
          </a:p>
        </p:txBody>
      </p:sp>
      <p:sp>
        <p:nvSpPr>
          <p:cNvPr id="11" name="Rectangle 10"/>
          <p:cNvSpPr/>
          <p:nvPr/>
        </p:nvSpPr>
        <p:spPr>
          <a:xfrm>
            <a:off x="1419367" y="3187722"/>
            <a:ext cx="6441743" cy="1685077"/>
          </a:xfrm>
          <a:prstGeom prst="rect">
            <a:avLst/>
          </a:prstGeom>
        </p:spPr>
        <p:txBody>
          <a:bodyPr wrap="square">
            <a:spAutoFit/>
          </a:bodyPr>
          <a:lstStyle/>
          <a:p>
            <a:pPr algn="ctr" rtl="1">
              <a:lnSpc>
                <a:spcPct val="150000"/>
              </a:lnSpc>
            </a:pPr>
            <a:r>
              <a:rPr lang="ur-PK" sz="3600" dirty="0" smtClean="0">
                <a:solidFill>
                  <a:srgbClr val="0C2F4F"/>
                </a:solidFill>
                <a:latin typeface="Jameel Noori Nastaleeq" pitchFamily="2" charset="-78"/>
                <a:cs typeface="Jameel Noori Nastaleeq" pitchFamily="2" charset="-78"/>
              </a:rPr>
              <a:t>رہا وہ لڑکا، تو اس کے والدین مومن تھے،ہمیں اندیشہ ہو ا کہ یہ لڑکا اپنی سرکشی اور کُفر سے اِن کو تنگ کرے گا،</a:t>
            </a:r>
            <a:endParaRPr lang="en-US" sz="36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ounded Rectangle 3"/>
          <p:cNvSpPr/>
          <p:nvPr/>
        </p:nvSpPr>
        <p:spPr>
          <a:xfrm>
            <a:off x="7375411" y="38563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5" name="TextBox 4"/>
          <p:cNvSpPr txBox="1"/>
          <p:nvPr/>
        </p:nvSpPr>
        <p:spPr>
          <a:xfrm>
            <a:off x="7487477" y="397587"/>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نمبر81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6" name="Rectangle 5"/>
          <p:cNvSpPr/>
          <p:nvPr/>
        </p:nvSpPr>
        <p:spPr>
          <a:xfrm>
            <a:off x="915949" y="1238114"/>
            <a:ext cx="7263527" cy="769441"/>
          </a:xfrm>
          <a:prstGeom prst="rect">
            <a:avLst/>
          </a:prstGeom>
        </p:spPr>
        <p:txBody>
          <a:bodyPr wrap="none">
            <a:spAutoFit/>
          </a:bodyPr>
          <a:lstStyle/>
          <a:p>
            <a:r>
              <a:rPr lang="ur-PK" sz="4400" b="1" dirty="0" smtClean="0">
                <a:solidFill>
                  <a:srgbClr val="002060"/>
                </a:solidFill>
                <a:latin typeface="Al_Mushaf" pitchFamily="2" charset="-78"/>
                <a:cs typeface="Al_Mushaf" pitchFamily="2" charset="-78"/>
              </a:rPr>
              <a:t>فَاَرَدۡنَاۤ اَنۡ یُّبۡدِلَہُمَا رَبُّہُمَا خَیۡرًا مِّنۡہُ زَکٰوۃً وَّ اَقۡرَبَ رُحۡمًا </a:t>
            </a:r>
            <a:endParaRPr lang="en-US" sz="4400" b="1" dirty="0">
              <a:solidFill>
                <a:srgbClr val="002060"/>
              </a:solidFill>
              <a:latin typeface="Al_Mushaf" pitchFamily="2" charset="-78"/>
              <a:cs typeface="Al_Mushaf" pitchFamily="2" charset="-78"/>
            </a:endParaRPr>
          </a:p>
        </p:txBody>
      </p:sp>
      <p:sp>
        <p:nvSpPr>
          <p:cNvPr id="7" name="Rectangle 6"/>
          <p:cNvSpPr/>
          <p:nvPr/>
        </p:nvSpPr>
        <p:spPr>
          <a:xfrm>
            <a:off x="493776" y="1984695"/>
            <a:ext cx="8357616" cy="1507913"/>
          </a:xfrm>
          <a:prstGeom prst="rect">
            <a:avLst/>
          </a:prstGeom>
        </p:spPr>
        <p:txBody>
          <a:bodyPr wrap="square">
            <a:spAutoFit/>
          </a:bodyPr>
          <a:lstStyle/>
          <a:p>
            <a:pPr algn="ctr" rtl="1">
              <a:lnSpc>
                <a:spcPct val="150000"/>
              </a:lnSpc>
            </a:pPr>
            <a:r>
              <a:rPr lang="kk-KZ" sz="3200" dirty="0" smtClean="0">
                <a:solidFill>
                  <a:srgbClr val="0C2F4F"/>
                </a:solidFill>
                <a:cs typeface="Jameel Noori Nastaleeq" pitchFamily="2" charset="-78"/>
              </a:rPr>
              <a:t>اس لیے ہم نے چاہا کہ ان کا ربّ اس کے بدلے ان کو ایسی اولاد دے جو اخلاق میں بھی اس سے بہتر ہو اور جس سے صلہٴ رحمی بھی زیادہ متوقع ہو</a:t>
            </a:r>
            <a:endParaRPr lang="en-US" sz="3200" dirty="0">
              <a:solidFill>
                <a:srgbClr val="0C2F4F"/>
              </a:solidFill>
              <a:latin typeface="Jameel Noori Nastaleeq" pitchFamily="2" charset="-78"/>
              <a:cs typeface="Jameel Noori Nastaleeq" pitchFamily="2" charset="-78"/>
            </a:endParaRPr>
          </a:p>
        </p:txBody>
      </p:sp>
      <p:sp>
        <p:nvSpPr>
          <p:cNvPr id="8" name="Rectangle 7"/>
          <p:cNvSpPr/>
          <p:nvPr/>
        </p:nvSpPr>
        <p:spPr>
          <a:xfrm>
            <a:off x="2002020" y="4055010"/>
            <a:ext cx="4966423" cy="646331"/>
          </a:xfrm>
          <a:prstGeom prst="rect">
            <a:avLst/>
          </a:prstGeom>
        </p:spPr>
        <p:txBody>
          <a:bodyPr wrap="none">
            <a:spAutoFit/>
          </a:bodyPr>
          <a:lstStyle/>
          <a:p>
            <a:pPr algn="r" rtl="1"/>
            <a:r>
              <a:rPr lang="ur-PK" sz="3600" dirty="0" smtClean="0">
                <a:solidFill>
                  <a:srgbClr val="C00000"/>
                </a:solidFill>
                <a:latin typeface="Al_Mushaf" pitchFamily="2" charset="-78"/>
                <a:cs typeface="Al_Mushaf" pitchFamily="2" charset="-78"/>
              </a:rPr>
              <a:t>زَکٰوۃً </a:t>
            </a:r>
            <a:r>
              <a:rPr lang="ur-PK" sz="3600" dirty="0" smtClean="0">
                <a:solidFill>
                  <a:srgbClr val="C00000"/>
                </a:solidFill>
              </a:rPr>
              <a:t>ـــــــــــــ </a:t>
            </a:r>
            <a:r>
              <a:rPr lang="ur-PK" sz="3600" dirty="0" smtClean="0">
                <a:solidFill>
                  <a:srgbClr val="0C2F4F"/>
                </a:solidFill>
                <a:latin typeface="Jameel Noori Nastaleeq" pitchFamily="2" charset="-78"/>
                <a:cs typeface="Jameel Noori Nastaleeq" pitchFamily="2" charset="-78"/>
              </a:rPr>
              <a:t>طبیعت اور اخلاق کی پاکیزگی</a:t>
            </a:r>
            <a:endParaRPr lang="en-US" sz="3600" dirty="0">
              <a:solidFill>
                <a:srgbClr val="0C2F4F"/>
              </a:solidFill>
              <a:latin typeface="Jameel Noori Nastaleeq" pitchFamily="2" charset="-78"/>
              <a:cs typeface="Jameel Noori Nastaleeq" pitchFamily="2" charset="-78"/>
            </a:endParaRPr>
          </a:p>
        </p:txBody>
      </p:sp>
      <p:sp>
        <p:nvSpPr>
          <p:cNvPr id="9" name="Rectangle 8"/>
          <p:cNvSpPr/>
          <p:nvPr/>
        </p:nvSpPr>
        <p:spPr>
          <a:xfrm>
            <a:off x="1837806" y="5010351"/>
            <a:ext cx="5216492" cy="646331"/>
          </a:xfrm>
          <a:prstGeom prst="rect">
            <a:avLst/>
          </a:prstGeom>
        </p:spPr>
        <p:txBody>
          <a:bodyPr wrap="none">
            <a:spAutoFit/>
          </a:bodyPr>
          <a:lstStyle/>
          <a:p>
            <a:pPr algn="r" rtl="1"/>
            <a:r>
              <a:rPr lang="ur-PK" sz="3600" dirty="0" smtClean="0">
                <a:solidFill>
                  <a:srgbClr val="C00000"/>
                </a:solidFill>
                <a:latin typeface="Al_Mushaf" pitchFamily="2" charset="-78"/>
                <a:cs typeface="Al_Mushaf" pitchFamily="2" charset="-78"/>
              </a:rPr>
              <a:t>رُحۡمًا</a:t>
            </a:r>
            <a:r>
              <a:rPr lang="ur-PK" sz="3600" dirty="0" smtClean="0">
                <a:solidFill>
                  <a:srgbClr val="C00000"/>
                </a:solidFill>
              </a:rPr>
              <a:t>ــــــــــــــ </a:t>
            </a:r>
            <a:r>
              <a:rPr lang="ur-PK" sz="3600" dirty="0" smtClean="0">
                <a:solidFill>
                  <a:srgbClr val="0C2F4F"/>
                </a:solidFill>
                <a:latin typeface="Jameel Noori Nastaleeq" pitchFamily="2" charset="-78"/>
                <a:cs typeface="Jameel Noori Nastaleeq" pitchFamily="2" charset="-78"/>
              </a:rPr>
              <a:t>رقت قلب ،محبت و شفقت</a:t>
            </a:r>
            <a:endParaRPr lang="en-US" sz="3600" dirty="0">
              <a:solidFill>
                <a:srgbClr val="0C2F4F"/>
              </a:solidFill>
              <a:latin typeface="Jameel Noori Nastaleeq" pitchFamily="2" charset="-78"/>
              <a:cs typeface="Jameel Noori Nastaleeq" pitchFamily="2" charset="-78"/>
            </a:endParaRPr>
          </a:p>
        </p:txBody>
      </p:sp>
      <p:cxnSp>
        <p:nvCxnSpPr>
          <p:cNvPr id="10" name="Straight Connector 9"/>
          <p:cNvCxnSpPr/>
          <p:nvPr/>
        </p:nvCxnSpPr>
        <p:spPr>
          <a:xfrm flipH="1">
            <a:off x="915949" y="3492608"/>
            <a:ext cx="7478243"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TextBox 6"/>
          <p:cNvSpPr txBox="1"/>
          <p:nvPr/>
        </p:nvSpPr>
        <p:spPr>
          <a:xfrm>
            <a:off x="906115" y="607052"/>
            <a:ext cx="7304473" cy="4616648"/>
          </a:xfrm>
          <a:prstGeom prst="rect">
            <a:avLst/>
          </a:prstGeom>
          <a:noFill/>
        </p:spPr>
        <p:txBody>
          <a:bodyPr wrap="square" rtlCol="0">
            <a:spAutoFit/>
          </a:bodyPr>
          <a:lstStyle/>
          <a:p>
            <a:pPr algn="r" rtl="1">
              <a:lnSpc>
                <a:spcPct val="150000"/>
              </a:lnSpc>
            </a:pPr>
            <a:r>
              <a:rPr lang="ur-PK" sz="4400" dirty="0" smtClean="0">
                <a:solidFill>
                  <a:srgbClr val="C00000"/>
                </a:solidFill>
                <a:latin typeface="Jameel Noori Nastaleeq" pitchFamily="2" charset="-78"/>
                <a:cs typeface="Jameel Noori Nastaleeq" pitchFamily="2" charset="-78"/>
              </a:rPr>
              <a:t>لڑکے کو ناحق قتل کیوں کیا؟</a:t>
            </a:r>
          </a:p>
          <a:p>
            <a:pPr algn="r" rtl="1">
              <a:lnSpc>
                <a:spcPct val="150000"/>
              </a:lnSpc>
            </a:pPr>
            <a:endParaRPr lang="ur-PK" sz="4400" u="sng" dirty="0" smtClean="0">
              <a:solidFill>
                <a:srgbClr val="C00000"/>
              </a:solidFill>
              <a:latin typeface="Jameel Noori Nastaleeq" pitchFamily="2" charset="-78"/>
              <a:cs typeface="Jameel Noori Nastaleeq" pitchFamily="2" charset="-78"/>
            </a:endParaRPr>
          </a:p>
          <a:p>
            <a:pPr marL="1657350" lvl="2" indent="-742950" algn="r" rtl="1">
              <a:lnSpc>
                <a:spcPct val="150000"/>
              </a:lnSpc>
              <a:buFont typeface="+mj-lt"/>
              <a:buAutoNum type="arabicPeriod"/>
            </a:pPr>
            <a:r>
              <a:rPr lang="ur-PK" sz="3600" dirty="0" smtClean="0">
                <a:solidFill>
                  <a:srgbClr val="0C2F4F"/>
                </a:solidFill>
                <a:latin typeface="Jameel Noori Nastaleeq" pitchFamily="2" charset="-78"/>
                <a:cs typeface="Jameel Noori Nastaleeq" pitchFamily="2" charset="-78"/>
              </a:rPr>
              <a:t>لڑکے کے ماں باپ مومن تھے ۔</a:t>
            </a:r>
          </a:p>
          <a:p>
            <a:pPr marL="1657350" lvl="2" indent="-742950" algn="r" rtl="1">
              <a:lnSpc>
                <a:spcPct val="150000"/>
              </a:lnSpc>
              <a:buFont typeface="+mj-lt"/>
              <a:buAutoNum type="arabicPeriod"/>
            </a:pPr>
            <a:r>
              <a:rPr lang="ur-PK" sz="3600" dirty="0" smtClean="0">
                <a:solidFill>
                  <a:srgbClr val="0C2F4F"/>
                </a:solidFill>
                <a:latin typeface="Jameel Noori Nastaleeq" pitchFamily="2" charset="-78"/>
                <a:cs typeface="Jameel Noori Nastaleeq" pitchFamily="2" charset="-78"/>
              </a:rPr>
              <a:t>اللہ تعالی کو علم تھا کہ لڑکا بڑا ہو کر نافرمانی اور سرکشی سے اپنے نیک والدین کے لیے فتنہ بن جائے گا۔</a:t>
            </a:r>
          </a:p>
        </p:txBody>
      </p:sp>
      <p:sp>
        <p:nvSpPr>
          <p:cNvPr id="8" name="Rectangle 7"/>
          <p:cNvSpPr/>
          <p:nvPr/>
        </p:nvSpPr>
        <p:spPr>
          <a:xfrm>
            <a:off x="6744374" y="1996383"/>
            <a:ext cx="970137" cy="707886"/>
          </a:xfrm>
          <a:prstGeom prst="rect">
            <a:avLst/>
          </a:prstGeom>
        </p:spPr>
        <p:txBody>
          <a:bodyPr wrap="none">
            <a:spAutoFit/>
          </a:bodyPr>
          <a:lstStyle/>
          <a:p>
            <a:pPr algn="r" rtl="1"/>
            <a:r>
              <a:rPr lang="ur-PK" sz="4000" b="1" u="sng" dirty="0" smtClean="0">
                <a:solidFill>
                  <a:srgbClr val="0C2F4F"/>
                </a:solidFill>
                <a:latin typeface="Jameel Noori Nastaleeq" pitchFamily="2" charset="-78"/>
                <a:cs typeface="Jameel Noori Nastaleeq" pitchFamily="2" charset="-78"/>
              </a:rPr>
              <a:t>حکمت</a:t>
            </a:r>
            <a:endParaRPr lang="en-US" sz="4000" b="1" u="sng" dirty="0">
              <a:solidFill>
                <a:srgbClr val="0C2F4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568900"/>
            <a:ext cx="9144000" cy="1248156"/>
          </a:xfrm>
          <a:prstGeom prst="rect">
            <a:avLst/>
          </a:prstGeom>
        </p:spPr>
      </p:pic>
      <p:sp>
        <p:nvSpPr>
          <p:cNvPr id="11" name="TextBox 10"/>
          <p:cNvSpPr txBox="1"/>
          <p:nvPr/>
        </p:nvSpPr>
        <p:spPr>
          <a:xfrm>
            <a:off x="871692" y="2702255"/>
            <a:ext cx="7332457" cy="830997"/>
          </a:xfrm>
          <a:prstGeom prst="rect">
            <a:avLst/>
          </a:prstGeom>
          <a:noFill/>
        </p:spPr>
        <p:txBody>
          <a:bodyPr wrap="none" rtlCol="0">
            <a:spAutoFit/>
          </a:bodyPr>
          <a:lstStyle/>
          <a:p>
            <a:pPr algn="r" rtl="1"/>
            <a:r>
              <a:rPr lang="ur-PK" sz="4800" dirty="0" smtClean="0">
                <a:solidFill>
                  <a:srgbClr val="002060"/>
                </a:solidFill>
                <a:latin typeface="Jameel Noori Nastaleeq" pitchFamily="2" charset="-78"/>
                <a:cs typeface="Jameel Noori Nastaleeq" pitchFamily="2" charset="-78"/>
              </a:rPr>
              <a:t>اللہ تعالی نے مومن اور نیک والدین کو کیا انعام دیا؟</a:t>
            </a:r>
            <a:endParaRPr lang="en-US" sz="4800" dirty="0">
              <a:solidFill>
                <a:srgbClr val="002060"/>
              </a:solidFill>
              <a:latin typeface="Jameel Noori Nastaleeq" pitchFamily="2" charset="-78"/>
              <a:cs typeface="Jameel Noori Nastaleeq" pitchFamily="2" charset="-78"/>
            </a:endParaRPr>
          </a:p>
        </p:txBody>
      </p:sp>
      <p:sp>
        <p:nvSpPr>
          <p:cNvPr id="12" name="TextBox 11"/>
          <p:cNvSpPr txBox="1"/>
          <p:nvPr/>
        </p:nvSpPr>
        <p:spPr>
          <a:xfrm>
            <a:off x="7083189" y="1501254"/>
            <a:ext cx="1167307" cy="830997"/>
          </a:xfrm>
          <a:prstGeom prst="rect">
            <a:avLst/>
          </a:prstGeom>
          <a:noFill/>
        </p:spPr>
        <p:txBody>
          <a:bodyPr wrap="none" rtlCol="0">
            <a:spAutoFit/>
          </a:bodyPr>
          <a:lstStyle/>
          <a:p>
            <a:r>
              <a:rPr lang="ur-PK" sz="4800" dirty="0" smtClean="0">
                <a:solidFill>
                  <a:srgbClr val="C00000"/>
                </a:solidFill>
                <a:latin typeface="Jameel Noori Nastaleeq" pitchFamily="2" charset="-78"/>
                <a:cs typeface="Jameel Noori Nastaleeq" pitchFamily="2" charset="-78"/>
              </a:rPr>
              <a:t>سوال:</a:t>
            </a:r>
            <a:endParaRPr lang="en-US" sz="4800" dirty="0">
              <a:solidFill>
                <a:srgbClr val="C00000"/>
              </a:solidFill>
              <a:latin typeface="Jameel Noori Nastaleeq" pitchFamily="2" charset="-78"/>
              <a:cs typeface="Jameel Noori Nastaleeq" pitchFamily="2" charset="-7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TextBox 4"/>
          <p:cNvSpPr txBox="1"/>
          <p:nvPr/>
        </p:nvSpPr>
        <p:spPr>
          <a:xfrm>
            <a:off x="5854890" y="723331"/>
            <a:ext cx="2949846" cy="769441"/>
          </a:xfrm>
          <a:prstGeom prst="rect">
            <a:avLst/>
          </a:prstGeom>
          <a:noFill/>
        </p:spPr>
        <p:txBody>
          <a:bodyPr wrap="none" rtlCol="0">
            <a:spAutoFit/>
          </a:bodyPr>
          <a:lstStyle/>
          <a:p>
            <a:r>
              <a:rPr lang="ur-PK" sz="4400" u="sng" dirty="0" smtClean="0">
                <a:solidFill>
                  <a:srgbClr val="C00000"/>
                </a:solidFill>
                <a:latin typeface="Jameel Noori Nastaleeq" pitchFamily="2" charset="-78"/>
                <a:cs typeface="Jameel Noori Nastaleeq" pitchFamily="2" charset="-78"/>
              </a:rPr>
              <a:t>والدین کی نیکی کا انعام</a:t>
            </a:r>
          </a:p>
        </p:txBody>
      </p:sp>
      <p:sp>
        <p:nvSpPr>
          <p:cNvPr id="7" name="TextBox 6"/>
          <p:cNvSpPr txBox="1"/>
          <p:nvPr/>
        </p:nvSpPr>
        <p:spPr>
          <a:xfrm>
            <a:off x="2300362" y="1602131"/>
            <a:ext cx="4515980" cy="3139321"/>
          </a:xfrm>
          <a:prstGeom prst="rect">
            <a:avLst/>
          </a:prstGeom>
          <a:noFill/>
        </p:spPr>
        <p:txBody>
          <a:bodyPr wrap="none" rtlCol="0">
            <a:spAutoFit/>
          </a:bodyPr>
          <a:lstStyle/>
          <a:p>
            <a:pPr algn="r" rtl="1">
              <a:lnSpc>
                <a:spcPct val="150000"/>
              </a:lnSpc>
            </a:pPr>
            <a:r>
              <a:rPr lang="ur-PK" sz="4400" dirty="0" smtClean="0">
                <a:solidFill>
                  <a:srgbClr val="0C2F4F"/>
                </a:solidFill>
                <a:latin typeface="Jameel Noori Nastaleeq" pitchFamily="2" charset="-78"/>
                <a:cs typeface="Jameel Noori Nastaleeq" pitchFamily="2" charset="-78"/>
              </a:rPr>
              <a:t>بیٹے کو آزمائش بننےسے پہلے اٹھالیا</a:t>
            </a:r>
          </a:p>
          <a:p>
            <a:pPr algn="r" rtl="1">
              <a:lnSpc>
                <a:spcPct val="150000"/>
              </a:lnSpc>
            </a:pPr>
            <a:r>
              <a:rPr lang="ur-PK" sz="4400" dirty="0" smtClean="0">
                <a:solidFill>
                  <a:srgbClr val="0C2F4F"/>
                </a:solidFill>
                <a:latin typeface="Jameel Noori Nastaleeq" pitchFamily="2" charset="-78"/>
                <a:cs typeface="Jameel Noori Nastaleeq" pitchFamily="2" charset="-78"/>
              </a:rPr>
              <a:t>بیٹے کی موت پر صبر کا اجر عطا کیا</a:t>
            </a:r>
          </a:p>
          <a:p>
            <a:pPr algn="r" rtl="1">
              <a:lnSpc>
                <a:spcPct val="150000"/>
              </a:lnSpc>
            </a:pPr>
            <a:r>
              <a:rPr lang="ur-PK" sz="4400" dirty="0" smtClean="0">
                <a:solidFill>
                  <a:srgbClr val="0C2F4F"/>
                </a:solidFill>
                <a:latin typeface="Jameel Noori Nastaleeq" pitchFamily="2" charset="-78"/>
                <a:cs typeface="Jameel Noori Nastaleeq" pitchFamily="2" charset="-78"/>
              </a:rPr>
              <a:t>بدلےمیں بہتر اولاد بھی دی</a:t>
            </a:r>
            <a:endParaRPr lang="en-US" sz="4400" dirty="0">
              <a:solidFill>
                <a:srgbClr val="0C2F4F"/>
              </a:solidFill>
              <a:latin typeface="Jameel Noori Nastaleeq" pitchFamily="2" charset="-78"/>
              <a:cs typeface="Jameel Noori Nastaleeq" pitchFamily="2" charset="-78"/>
            </a:endParaRPr>
          </a:p>
        </p:txBody>
      </p:sp>
      <p:cxnSp>
        <p:nvCxnSpPr>
          <p:cNvPr id="4" name="Straight Connector 3"/>
          <p:cNvCxnSpPr/>
          <p:nvPr/>
        </p:nvCxnSpPr>
        <p:spPr>
          <a:xfrm>
            <a:off x="7206916" y="1423737"/>
            <a:ext cx="0" cy="83820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7329813" y="1423737"/>
            <a:ext cx="0" cy="182880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454138" y="1423737"/>
            <a:ext cx="0" cy="283464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6815031" y="4254366"/>
            <a:ext cx="640080" cy="803"/>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6873087" y="3252537"/>
            <a:ext cx="45720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6853989" y="2261937"/>
            <a:ext cx="352927"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TextBox 6"/>
          <p:cNvSpPr txBox="1"/>
          <p:nvPr/>
        </p:nvSpPr>
        <p:spPr>
          <a:xfrm>
            <a:off x="682171" y="1700915"/>
            <a:ext cx="7110480" cy="2862322"/>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ایمان اور عمل صالح کا نتیجہ ہر صورت اچھا ہی ہوتا ہے خواہ بظاہر  ظلم ،اذیت ، ناانصافی ،کچھ بھی لگے۔</a:t>
            </a:r>
          </a:p>
          <a:p>
            <a:pPr marL="571500" indent="-571500" algn="r" rtl="1">
              <a:buFont typeface="Arial" panose="020B0604020202020204" pitchFamily="34" charset="0"/>
              <a:buChar char="•"/>
            </a:pPr>
            <a:r>
              <a:rPr lang="ur-PK" sz="3600" dirty="0">
                <a:solidFill>
                  <a:srgbClr val="0C2F4F"/>
                </a:solidFill>
                <a:latin typeface="Jameel Noori Nastaleeq" pitchFamily="2" charset="-78"/>
                <a:cs typeface="Jameel Noori Nastaleeq" pitchFamily="2" charset="-78"/>
              </a:rPr>
              <a:t>ایمان والوں کو تکالیف اور آزمائشوں میں مبتلا کر </a:t>
            </a:r>
            <a:r>
              <a:rPr lang="ur-PK" sz="3600" dirty="0" smtClean="0">
                <a:solidFill>
                  <a:srgbClr val="0C2F4F"/>
                </a:solidFill>
                <a:latin typeface="Jameel Noori Nastaleeq" pitchFamily="2" charset="-78"/>
                <a:cs typeface="Jameel Noori Nastaleeq" pitchFamily="2" charset="-78"/>
              </a:rPr>
              <a:t>کےصبر </a:t>
            </a:r>
            <a:r>
              <a:rPr lang="ur-PK" sz="3600" dirty="0">
                <a:solidFill>
                  <a:srgbClr val="0C2F4F"/>
                </a:solidFill>
                <a:latin typeface="Jameel Noori Nastaleeq" pitchFamily="2" charset="-78"/>
                <a:cs typeface="Jameel Noori Nastaleeq" pitchFamily="2" charset="-78"/>
              </a:rPr>
              <a:t>کے بدلے جنت میں بڑا مقام دیا جاتا </a:t>
            </a:r>
            <a:r>
              <a:rPr lang="ur-PK" sz="3600" dirty="0" smtClean="0">
                <a:solidFill>
                  <a:srgbClr val="0C2F4F"/>
                </a:solidFill>
                <a:latin typeface="Jameel Noori Nastaleeq" pitchFamily="2" charset="-78"/>
                <a:cs typeface="Jameel Noori Nastaleeq" pitchFamily="2" charset="-78"/>
              </a:rPr>
              <a:t>ہے۔</a:t>
            </a:r>
            <a:endParaRPr lang="en-US" sz="3600" dirty="0">
              <a:solidFill>
                <a:srgbClr val="0C2F4F"/>
              </a:solidFill>
              <a:latin typeface="Jameel Noori Nastaleeq" pitchFamily="2" charset="-78"/>
              <a:cs typeface="Jameel Noori Nastaleeq" pitchFamily="2" charset="-78"/>
            </a:endParaRPr>
          </a:p>
        </p:txBody>
      </p:sp>
      <p:sp>
        <p:nvSpPr>
          <p:cNvPr id="8" name="Rectangle 7"/>
          <p:cNvSpPr/>
          <p:nvPr/>
        </p:nvSpPr>
        <p:spPr>
          <a:xfrm>
            <a:off x="6998203" y="528893"/>
            <a:ext cx="1588897" cy="923330"/>
          </a:xfrm>
          <a:prstGeom prst="rect">
            <a:avLst/>
          </a:prstGeom>
        </p:spPr>
        <p:txBody>
          <a:bodyPr wrap="none">
            <a:spAutoFit/>
          </a:bodyPr>
          <a:lstStyle/>
          <a:p>
            <a:r>
              <a:rPr lang="ur-PK" sz="5400" u="sng" dirty="0" smtClean="0">
                <a:solidFill>
                  <a:srgbClr val="C00000"/>
                </a:solidFill>
                <a:latin typeface="Jameel Noori Nastaleeq" pitchFamily="2" charset="-78"/>
                <a:cs typeface="Jameel Noori Nastaleeq" pitchFamily="2" charset="-78"/>
              </a:rPr>
              <a:t>اہم سبق </a:t>
            </a:r>
            <a:endParaRPr lang="en-US" sz="5400" u="sng" dirty="0">
              <a:solidFill>
                <a:srgbClr val="C0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TextBox 6"/>
          <p:cNvSpPr txBox="1"/>
          <p:nvPr/>
        </p:nvSpPr>
        <p:spPr>
          <a:xfrm>
            <a:off x="1221520" y="1038748"/>
            <a:ext cx="7312879" cy="3247043"/>
          </a:xfrm>
          <a:prstGeom prst="rect">
            <a:avLst/>
          </a:prstGeom>
          <a:noFill/>
        </p:spPr>
        <p:txBody>
          <a:bodyPr wrap="square" rtlCol="0">
            <a:spAutoFit/>
          </a:bodyPr>
          <a:lstStyle/>
          <a:p>
            <a:pPr algn="r" rtl="1">
              <a:lnSpc>
                <a:spcPct val="150000"/>
              </a:lnSpc>
            </a:pPr>
            <a:r>
              <a:rPr lang="ur-PK" sz="4000" u="sng" dirty="0" smtClean="0">
                <a:solidFill>
                  <a:srgbClr val="0C2F4F"/>
                </a:solidFill>
                <a:latin typeface="Jameel Noori Nastaleeq" pitchFamily="2" charset="-78"/>
                <a:cs typeface="Jameel Noori Nastaleeq" pitchFamily="2" charset="-78"/>
              </a:rPr>
              <a:t>حضرت خضرؑ کا بے گناہ لڑکے کو ناحق قتل کرنا</a:t>
            </a:r>
          </a:p>
          <a:p>
            <a:pPr algn="r" rtl="1">
              <a:lnSpc>
                <a:spcPct val="150000"/>
              </a:lnSpc>
            </a:pPr>
            <a:endParaRPr lang="ur-PK" sz="1600" dirty="0" smtClean="0">
              <a:solidFill>
                <a:srgbClr val="0C2F4F"/>
              </a:solidFill>
              <a:latin typeface="Jameel Noori Nastaleeq" pitchFamily="2" charset="-78"/>
              <a:cs typeface="Jameel Noori Nastaleeq" pitchFamily="2" charset="-78"/>
            </a:endParaRPr>
          </a:p>
          <a:p>
            <a:pPr lvl="3" algn="r" rtl="1">
              <a:lnSpc>
                <a:spcPct val="150000"/>
              </a:lnSpc>
            </a:pPr>
            <a:r>
              <a:rPr lang="ur-PK" sz="4000" dirty="0" smtClean="0">
                <a:solidFill>
                  <a:srgbClr val="0C2F4F"/>
                </a:solidFill>
                <a:latin typeface="Jameel Noori Nastaleeq" pitchFamily="2" charset="-78"/>
                <a:cs typeface="Jameel Noori Nastaleeq" pitchFamily="2" charset="-78"/>
              </a:rPr>
              <a:t>بظاہر ظلم ،زیادتی</a:t>
            </a:r>
          </a:p>
          <a:p>
            <a:pPr lvl="3" algn="r" rtl="1">
              <a:lnSpc>
                <a:spcPct val="150000"/>
              </a:lnSpc>
            </a:pPr>
            <a:r>
              <a:rPr lang="ur-PK" sz="4000" dirty="0" smtClean="0">
                <a:solidFill>
                  <a:srgbClr val="0C2F4F"/>
                </a:solidFill>
                <a:latin typeface="Jameel Noori Nastaleeq" pitchFamily="2" charset="-78"/>
                <a:cs typeface="Jameel Noori Nastaleeq" pitchFamily="2" charset="-78"/>
              </a:rPr>
              <a:t>حقیقت میں نیک والدین کو بڑی آزمائش سے بچانا</a:t>
            </a:r>
            <a:endParaRPr lang="en-US" sz="4000" dirty="0">
              <a:solidFill>
                <a:srgbClr val="0C2F4F"/>
              </a:solidFill>
              <a:latin typeface="Jameel Noori Nastaleeq" pitchFamily="2" charset="-78"/>
              <a:cs typeface="Jameel Noori Nastaleeq" pitchFamily="2" charset="-78"/>
            </a:endParaRPr>
          </a:p>
        </p:txBody>
      </p:sp>
      <p:cxnSp>
        <p:nvCxnSpPr>
          <p:cNvPr id="4" name="Straight Connector 3"/>
          <p:cNvCxnSpPr/>
          <p:nvPr/>
        </p:nvCxnSpPr>
        <p:spPr>
          <a:xfrm>
            <a:off x="7460343" y="1915886"/>
            <a:ext cx="0" cy="1001485"/>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627257" y="1915885"/>
            <a:ext cx="0" cy="182880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7155543" y="2917371"/>
            <a:ext cx="30480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7155543" y="3744685"/>
            <a:ext cx="471714"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Rectangle 6"/>
          <p:cNvSpPr/>
          <p:nvPr/>
        </p:nvSpPr>
        <p:spPr>
          <a:xfrm>
            <a:off x="1228299" y="795321"/>
            <a:ext cx="6469038" cy="2585323"/>
          </a:xfrm>
          <a:prstGeom prst="rect">
            <a:avLst/>
          </a:prstGeom>
        </p:spPr>
        <p:txBody>
          <a:bodyPr wrap="square">
            <a:spAutoFit/>
          </a:bodyPr>
          <a:lstStyle/>
          <a:p>
            <a:pPr algn="ctr">
              <a:lnSpc>
                <a:spcPct val="150000"/>
              </a:lnSpc>
            </a:pPr>
            <a:r>
              <a:rPr lang="ur-PK" sz="3600" b="1" dirty="0" smtClean="0">
                <a:solidFill>
                  <a:srgbClr val="002060"/>
                </a:solidFill>
                <a:latin typeface="Al_Mushaf" pitchFamily="2" charset="-78"/>
                <a:cs typeface="Al_Mushaf" pitchFamily="2" charset="-78"/>
              </a:rPr>
              <a:t> وَ اَمَّا الۡجِدَارُ فَکَانَ لِغُلٰمَیۡنِ یَتِیۡمَیۡنِ فِی الۡمَدِیۡنَۃِ وَ کَانَ تَحۡتَہٗ کَنۡزٌ لَّہُمَا وَ کَانَ اَبُوۡہُمَا صَالِحًا ۚ فَاَرَادَ رَبُّکَ اَنۡ یَّبۡلُغَاۤ اَشُدَّہُمَا وَ یَسۡتَخۡرِجَا کَنۡزَہُمَا ٭ۖ</a:t>
            </a:r>
            <a:endParaRPr lang="en-US" sz="3600" b="1" dirty="0">
              <a:solidFill>
                <a:srgbClr val="002060"/>
              </a:solidFill>
              <a:latin typeface="Al_Mushaf" pitchFamily="2" charset="-78"/>
              <a:cs typeface="Al_Mushaf" pitchFamily="2" charset="-78"/>
            </a:endParaRPr>
          </a:p>
        </p:txBody>
      </p:sp>
      <p:sp>
        <p:nvSpPr>
          <p:cNvPr id="8" name="Rectangle 7"/>
          <p:cNvSpPr/>
          <p:nvPr/>
        </p:nvSpPr>
        <p:spPr>
          <a:xfrm>
            <a:off x="832515" y="3448546"/>
            <a:ext cx="7369790" cy="1708160"/>
          </a:xfrm>
          <a:prstGeom prst="rect">
            <a:avLst/>
          </a:prstGeom>
        </p:spPr>
        <p:txBody>
          <a:bodyPr wrap="square">
            <a:spAutoFit/>
          </a:bodyPr>
          <a:lstStyle/>
          <a:p>
            <a:pPr algn="ctr" rtl="1">
              <a:lnSpc>
                <a:spcPct val="150000"/>
              </a:lnSpc>
            </a:pPr>
            <a:r>
              <a:rPr lang="ur-PK" sz="2400" dirty="0" smtClean="0">
                <a:solidFill>
                  <a:srgbClr val="0C2F4F"/>
                </a:solidFill>
                <a:latin typeface="Jameel Noori Nastaleeq" pitchFamily="2" charset="-78"/>
                <a:cs typeface="Jameel Noori Nastaleeq" pitchFamily="2" charset="-78"/>
              </a:rPr>
              <a:t>ور اس دیوار کا معاملہ یہ ہے کہ یہ دو یتیم لڑکوں کی ہے جو اس شہر میں رہتے ہیں۔ اِس دیوار کے نیچے اِن بچوں کے لیے ایک خزانہ مدفون ہے اور ان کا باپ ایک نیک آدمی تھا۔ اس لیے تمہارے ربّ نے چاہا کہ یہ دونوں بچے بالغ ہوں اور اپنا خزانہ نکال لیں “ </a:t>
            </a:r>
            <a:r>
              <a:rPr lang="ur-PK" sz="2400" b="1" baseline="30000" dirty="0" smtClean="0">
                <a:solidFill>
                  <a:srgbClr val="0C2F4F"/>
                </a:solidFill>
                <a:latin typeface="Jameel Noori Nastaleeq" pitchFamily="2" charset="-78"/>
                <a:cs typeface="Jameel Noori Nastaleeq" pitchFamily="2" charset="-78"/>
                <a:hlinkClick r:id="rId3"/>
              </a:rPr>
              <a:t>60</a:t>
            </a:r>
            <a:r>
              <a:rPr lang="ur-PK" sz="2400" dirty="0" smtClean="0">
                <a:solidFill>
                  <a:srgbClr val="0C2F4F"/>
                </a:solidFill>
                <a:latin typeface="Jameel Noori Nastaleeq" pitchFamily="2" charset="-78"/>
                <a:cs typeface="Jameel Noori Nastaleeq" pitchFamily="2" charset="-78"/>
              </a:rPr>
              <a:t> ؏</a:t>
            </a:r>
            <a:endParaRPr lang="en-US" sz="2400" dirty="0">
              <a:solidFill>
                <a:srgbClr val="0C2F4F"/>
              </a:solidFill>
              <a:latin typeface="Jameel Noori Nastaleeq" pitchFamily="2" charset="-78"/>
              <a:cs typeface="Jameel Noori Nastaleeq" pitchFamily="2" charset="-78"/>
            </a:endParaRPr>
          </a:p>
        </p:txBody>
      </p:sp>
      <p:sp>
        <p:nvSpPr>
          <p:cNvPr id="9" name="Rounded Rectangle 8"/>
          <p:cNvSpPr/>
          <p:nvPr/>
        </p:nvSpPr>
        <p:spPr>
          <a:xfrm>
            <a:off x="7375411" y="38563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10" name="TextBox 9"/>
          <p:cNvSpPr txBox="1"/>
          <p:nvPr/>
        </p:nvSpPr>
        <p:spPr>
          <a:xfrm>
            <a:off x="7487477" y="397587"/>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نمبر82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8" name="TextBox 7"/>
          <p:cNvSpPr txBox="1"/>
          <p:nvPr/>
        </p:nvSpPr>
        <p:spPr>
          <a:xfrm>
            <a:off x="704572" y="1721419"/>
            <a:ext cx="7707559" cy="2631490"/>
          </a:xfrm>
          <a:prstGeom prst="rect">
            <a:avLst/>
          </a:prstGeom>
          <a:noFill/>
        </p:spPr>
        <p:txBody>
          <a:bodyPr wrap="none" rtlCol="0">
            <a:spAutoFit/>
          </a:bodyPr>
          <a:lstStyle/>
          <a:p>
            <a:pPr algn="r" rtl="1">
              <a:lnSpc>
                <a:spcPct val="200000"/>
              </a:lnSpc>
            </a:pPr>
            <a:r>
              <a:rPr lang="ur-PK" sz="4400" b="1" dirty="0" smtClean="0">
                <a:solidFill>
                  <a:srgbClr val="0C2F4F"/>
                </a:solidFill>
                <a:latin typeface="Al_Mushaf" pitchFamily="2" charset="-78"/>
                <a:cs typeface="Al_Mushaf" pitchFamily="2" charset="-78"/>
              </a:rPr>
              <a:t>کَانَ اَبُوۡہُمَا صَالِحًا</a:t>
            </a:r>
            <a:r>
              <a:rPr lang="ur-PK" sz="4400" b="1" u="sng" dirty="0" smtClean="0">
                <a:solidFill>
                  <a:srgbClr val="0C2F4F"/>
                </a:solidFill>
                <a:latin typeface="Al_Mushaf" pitchFamily="2" charset="-78"/>
                <a:cs typeface="Al_Mushaf" pitchFamily="2" charset="-78"/>
              </a:rPr>
              <a:t>		</a:t>
            </a:r>
            <a:r>
              <a:rPr lang="ur-PK" sz="4400" b="1" dirty="0" smtClean="0">
                <a:solidFill>
                  <a:srgbClr val="0C2F4F"/>
                </a:solidFill>
                <a:latin typeface="Al_Mushaf" pitchFamily="2" charset="-78"/>
                <a:cs typeface="Al_Mushaf" pitchFamily="2" charset="-78"/>
              </a:rPr>
              <a:t> </a:t>
            </a:r>
            <a:r>
              <a:rPr lang="ur-PK" sz="4400" dirty="0" smtClean="0">
                <a:solidFill>
                  <a:srgbClr val="0C2F4F"/>
                </a:solidFill>
                <a:latin typeface="Jameel Noori Nastaleeq" pitchFamily="2" charset="-78"/>
                <a:cs typeface="Jameel Noori Nastaleeq" pitchFamily="2" charset="-78"/>
              </a:rPr>
              <a:t>ان کا باپ ایک نیک آدمی تھا۔</a:t>
            </a:r>
          </a:p>
          <a:p>
            <a:pPr algn="ctr" rtl="1">
              <a:lnSpc>
                <a:spcPct val="200000"/>
              </a:lnSpc>
            </a:pPr>
            <a:r>
              <a:rPr lang="ur-PK" sz="4400" dirty="0" smtClean="0">
                <a:solidFill>
                  <a:srgbClr val="C00000"/>
                </a:solidFill>
                <a:latin typeface="Jameel Noori Nastaleeq" pitchFamily="2" charset="-78"/>
                <a:cs typeface="Jameel Noori Nastaleeq" pitchFamily="2" charset="-78"/>
              </a:rPr>
              <a:t>کیا والدین کی نیکی کا فائدہ اولاد کو پہنچتا ہے؟</a:t>
            </a:r>
            <a:endParaRPr lang="en-US" sz="4400" dirty="0">
              <a:solidFill>
                <a:srgbClr val="C00000"/>
              </a:solidFill>
              <a:latin typeface="Jameel Noori Nastaleeq" pitchFamily="2" charset="-78"/>
              <a:cs typeface="Jameel Noori Nastaleeq" pitchFamily="2" charset="-78"/>
            </a:endParaRPr>
          </a:p>
        </p:txBody>
      </p:sp>
      <p:sp>
        <p:nvSpPr>
          <p:cNvPr id="2" name="Rectangle 1"/>
          <p:cNvSpPr/>
          <p:nvPr/>
        </p:nvSpPr>
        <p:spPr>
          <a:xfrm>
            <a:off x="7059184" y="902791"/>
            <a:ext cx="1167307" cy="830997"/>
          </a:xfrm>
          <a:prstGeom prst="rect">
            <a:avLst/>
          </a:prstGeom>
        </p:spPr>
        <p:txBody>
          <a:bodyPr wrap="none">
            <a:spAutoFit/>
          </a:bodyPr>
          <a:lstStyle/>
          <a:p>
            <a:pPr algn="ctr" rtl="1"/>
            <a:r>
              <a:rPr lang="ur-PK" sz="4800" dirty="0" smtClean="0">
                <a:solidFill>
                  <a:srgbClr val="C00000"/>
                </a:solidFill>
                <a:latin typeface="Jameel Noori Nastaleeq" pitchFamily="2" charset="-78"/>
                <a:cs typeface="Jameel Noori Nastaleeq" pitchFamily="2" charset="-78"/>
              </a:rPr>
              <a:t>سوال:</a:t>
            </a:r>
            <a:endParaRPr lang="en-US" sz="4800" dirty="0">
              <a:solidFill>
                <a:srgbClr val="C00000"/>
              </a:solidFill>
              <a:latin typeface="Jameel Noori Nastaleeq" pitchFamily="2" charset="-78"/>
              <a:cs typeface="Jameel Noori Nastaleeq" pitchFamily="2" charset="-7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2977972" y="320826"/>
            <a:ext cx="5977342" cy="5678478"/>
          </a:xfrm>
          <a:prstGeom prst="rect">
            <a:avLst/>
          </a:prstGeom>
          <a:noFill/>
        </p:spPr>
        <p:txBody>
          <a:bodyPr wrap="square" rtlCol="0">
            <a:spAutoFit/>
          </a:bodyPr>
          <a:lstStyle/>
          <a:p>
            <a:pPr algn="r" rtl="1">
              <a:lnSpc>
                <a:spcPct val="150000"/>
              </a:lnSpc>
            </a:pPr>
            <a:r>
              <a:rPr lang="ur-PK" sz="3600" u="sng" dirty="0" smtClean="0">
                <a:solidFill>
                  <a:srgbClr val="C00000"/>
                </a:solidFill>
                <a:latin typeface="Jameel Noori Nastaleeq" pitchFamily="2" charset="-78"/>
                <a:cs typeface="Jameel Noori Nastaleeq" pitchFamily="2" charset="-78"/>
              </a:rPr>
              <a:t>گرتی دیوار کی مرمت بلا  اجرت کیوں کی؟ حکمت</a:t>
            </a:r>
          </a:p>
          <a:p>
            <a:pPr algn="r" rtl="1">
              <a:lnSpc>
                <a:spcPct val="150000"/>
              </a:lnSpc>
            </a:pPr>
            <a:endParaRPr lang="ur-PK" sz="1000" u="sng" dirty="0" smtClean="0">
              <a:solidFill>
                <a:srgbClr val="C00000"/>
              </a:solidFill>
              <a:latin typeface="Jameel Noori Nastaleeq" pitchFamily="2" charset="-78"/>
              <a:cs typeface="Jameel Noori Nastaleeq" pitchFamily="2" charset="-78"/>
            </a:endParaRPr>
          </a:p>
          <a:p>
            <a:pPr lvl="1" algn="r" rtl="1">
              <a:lnSpc>
                <a:spcPct val="150000"/>
              </a:lnSpc>
              <a:buFont typeface="Arial" pitchFamily="34" charset="0"/>
              <a:buChar char="•"/>
            </a:pPr>
            <a:r>
              <a:rPr lang="ur-PK" sz="3200" dirty="0" smtClean="0">
                <a:solidFill>
                  <a:srgbClr val="0C2F4F"/>
                </a:solidFill>
                <a:latin typeface="Jameel Noori Nastaleeq" pitchFamily="2" charset="-78"/>
                <a:cs typeface="Jameel Noori Nastaleeq" pitchFamily="2" charset="-78"/>
              </a:rPr>
              <a:t>دیوار  دو بچوں کی تھی جس کے نیچے ان کے نیک باپ </a:t>
            </a:r>
            <a:r>
              <a:rPr lang="ur-PK" sz="3200" smtClean="0">
                <a:solidFill>
                  <a:srgbClr val="0C2F4F"/>
                </a:solidFill>
                <a:latin typeface="Jameel Noori Nastaleeq" pitchFamily="2" charset="-78"/>
                <a:cs typeface="Jameel Noori Nastaleeq" pitchFamily="2" charset="-78"/>
              </a:rPr>
              <a:t>کا </a:t>
            </a:r>
            <a:r>
              <a:rPr lang="ur-PK" sz="3200" smtClean="0">
                <a:solidFill>
                  <a:srgbClr val="0C2F4F"/>
                </a:solidFill>
                <a:latin typeface="Jameel Noori Nastaleeq" pitchFamily="2" charset="-78"/>
                <a:cs typeface="Jameel Noori Nastaleeq" pitchFamily="2" charset="-78"/>
              </a:rPr>
              <a:t>خزانہ </a:t>
            </a:r>
            <a:r>
              <a:rPr lang="ur-PK" sz="3200" dirty="0" smtClean="0">
                <a:solidFill>
                  <a:srgbClr val="0C2F4F"/>
                </a:solidFill>
                <a:latin typeface="Jameel Noori Nastaleeq" pitchFamily="2" charset="-78"/>
                <a:cs typeface="Jameel Noori Nastaleeq" pitchFamily="2" charset="-78"/>
              </a:rPr>
              <a:t>دفن تھا۔</a:t>
            </a:r>
          </a:p>
          <a:p>
            <a:pPr lvl="1" algn="r" rtl="1">
              <a:lnSpc>
                <a:spcPct val="150000"/>
              </a:lnSpc>
              <a:buFont typeface="Arial" pitchFamily="34" charset="0"/>
              <a:buChar char="•"/>
            </a:pPr>
            <a:r>
              <a:rPr lang="ur-PK" sz="3200" dirty="0" smtClean="0">
                <a:solidFill>
                  <a:srgbClr val="0C2F4F"/>
                </a:solidFill>
                <a:latin typeface="Jameel Noori Nastaleeq" pitchFamily="2" charset="-78"/>
                <a:cs typeface="Jameel Noori Nastaleeq" pitchFamily="2" charset="-78"/>
              </a:rPr>
              <a:t>دیوار گر جاتی تو ایسے لوگ جنہوں نے دو بزرگوں کو کھانا تک نہ دیا یتیموں کا خزانہ ہڑپ کر جاتے ۔</a:t>
            </a:r>
          </a:p>
          <a:p>
            <a:pPr lvl="1" algn="r" rtl="1">
              <a:lnSpc>
                <a:spcPct val="150000"/>
              </a:lnSpc>
              <a:buFont typeface="Arial" pitchFamily="34" charset="0"/>
              <a:buChar char="•"/>
            </a:pPr>
            <a:r>
              <a:rPr lang="ur-PK" sz="3200" dirty="0" smtClean="0">
                <a:solidFill>
                  <a:srgbClr val="0C2F4F"/>
                </a:solidFill>
                <a:latin typeface="Jameel Noori Nastaleeq" pitchFamily="2" charset="-78"/>
                <a:cs typeface="Jameel Noori Nastaleeq" pitchFamily="2" charset="-78"/>
              </a:rPr>
              <a:t>دیوار کی مرمت سے خزانہ محفوظ کر دیا  تاکہ بچے جوان   ہو کر مستفید ہو سکیں۔ </a:t>
            </a:r>
            <a:endParaRPr lang="en-US" sz="3600" dirty="0">
              <a:solidFill>
                <a:srgbClr val="0C2F4F"/>
              </a:solidFill>
              <a:latin typeface="Jameel Noori Nastaleeq" pitchFamily="2" charset="-78"/>
              <a:cs typeface="Jameel Noori Nastaleeq" pitchFamily="2" charset="-78"/>
            </a:endParaRPr>
          </a:p>
        </p:txBody>
      </p:sp>
      <p:sp>
        <p:nvSpPr>
          <p:cNvPr id="4" name="Left Brace 3"/>
          <p:cNvSpPr/>
          <p:nvPr/>
        </p:nvSpPr>
        <p:spPr>
          <a:xfrm>
            <a:off x="2759392" y="1678675"/>
            <a:ext cx="471175" cy="3997463"/>
          </a:xfrm>
          <a:prstGeom prst="leftBrace">
            <a:avLst>
              <a:gd name="adj1" fmla="val 96187"/>
              <a:gd name="adj2" fmla="val 50000"/>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rtl="1"/>
            <a:endParaRPr lang="en-US" dirty="0">
              <a:solidFill>
                <a:srgbClr val="0C2F4F"/>
              </a:solidFill>
            </a:endParaRPr>
          </a:p>
        </p:txBody>
      </p:sp>
      <p:sp>
        <p:nvSpPr>
          <p:cNvPr id="5" name="TextBox 4"/>
          <p:cNvSpPr txBox="1"/>
          <p:nvPr/>
        </p:nvSpPr>
        <p:spPr>
          <a:xfrm>
            <a:off x="157488" y="2338578"/>
            <a:ext cx="2474310" cy="1977464"/>
          </a:xfrm>
          <a:prstGeom prst="rect">
            <a:avLst/>
          </a:prstGeom>
          <a:noFill/>
        </p:spPr>
        <p:txBody>
          <a:bodyPr wrap="square" rtlCol="0">
            <a:spAutoFit/>
          </a:bodyPr>
          <a:lstStyle/>
          <a:p>
            <a:pPr algn="ctr" rtl="1">
              <a:lnSpc>
                <a:spcPct val="150000"/>
              </a:lnSpc>
            </a:pPr>
            <a:r>
              <a:rPr lang="ur-PK" sz="2800" dirty="0" smtClean="0">
                <a:solidFill>
                  <a:srgbClr val="0C2F4F"/>
                </a:solidFill>
                <a:latin typeface="Jameel Noori Nastaleeq" pitchFamily="2" charset="-78"/>
                <a:cs typeface="Jameel Noori Nastaleeq" pitchFamily="2" charset="-78"/>
              </a:rPr>
              <a:t>بظاہر  بے حس لوگوں کی مدد حقیقت میں یتیموں کے مال کی حفاظت</a:t>
            </a:r>
            <a:endParaRPr lang="en-US" sz="28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ectangle 3"/>
          <p:cNvSpPr/>
          <p:nvPr/>
        </p:nvSpPr>
        <p:spPr>
          <a:xfrm>
            <a:off x="489774" y="2016035"/>
            <a:ext cx="8247771" cy="646331"/>
          </a:xfrm>
          <a:prstGeom prst="rect">
            <a:avLst/>
          </a:prstGeom>
        </p:spPr>
        <p:txBody>
          <a:bodyPr wrap="none">
            <a:spAutoFit/>
          </a:bodyPr>
          <a:lstStyle/>
          <a:p>
            <a:r>
              <a:rPr lang="ur-PK" sz="3600" b="1" dirty="0" smtClean="0">
                <a:solidFill>
                  <a:srgbClr val="002060"/>
                </a:solidFill>
                <a:latin typeface="Al_Mushaf" pitchFamily="2" charset="-78"/>
                <a:cs typeface="Al_Mushaf" pitchFamily="2" charset="-78"/>
              </a:rPr>
              <a:t>رَحۡمَۃً مِّنۡ رَّبِّکَ ۚ وَ مَا فَعَلۡتُہٗ عَنۡ اَمۡرِیۡ ؕ ذٰلِکَ تَاۡوِیۡلُ مَا لَمۡ تَسۡطِعۡ عَّلَیۡہِ صَبۡرًا</a:t>
            </a:r>
            <a:endParaRPr lang="en-US" sz="3600" dirty="0"/>
          </a:p>
        </p:txBody>
      </p:sp>
      <p:sp>
        <p:nvSpPr>
          <p:cNvPr id="5" name="Rectangle 4"/>
          <p:cNvSpPr/>
          <p:nvPr/>
        </p:nvSpPr>
        <p:spPr>
          <a:xfrm>
            <a:off x="1473958" y="3023949"/>
            <a:ext cx="6346208" cy="1330942"/>
          </a:xfrm>
          <a:prstGeom prst="rect">
            <a:avLst/>
          </a:prstGeom>
        </p:spPr>
        <p:txBody>
          <a:bodyPr wrap="square">
            <a:spAutoFit/>
          </a:bodyPr>
          <a:lstStyle/>
          <a:p>
            <a:pPr algn="ctr" rtl="1">
              <a:lnSpc>
                <a:spcPct val="150000"/>
              </a:lnSpc>
            </a:pPr>
            <a:r>
              <a:rPr lang="ur-PK" sz="2800" dirty="0" smtClean="0">
                <a:solidFill>
                  <a:srgbClr val="0C2F4F"/>
                </a:solidFill>
                <a:latin typeface="Jameel Noori Nastaleeq" pitchFamily="2" charset="-78"/>
                <a:cs typeface="Jameel Noori Nastaleeq" pitchFamily="2" charset="-78"/>
              </a:rPr>
              <a:t>یہ تمہارے ربّ کی رحمت کی بنا پر کیا گیا ہے ، میں نے کچھ اپنے اختیار سے نہیں کر دیا ہے۔ یہ ہے حقیقت اُن باتوں کی جن پر تم صبر نہ کر سکے۔</a:t>
            </a:r>
            <a:endParaRPr lang="en-US" sz="2800" dirty="0">
              <a:solidFill>
                <a:srgbClr val="0C2F4F"/>
              </a:solidFill>
            </a:endParaRPr>
          </a:p>
        </p:txBody>
      </p:sp>
      <p:sp>
        <p:nvSpPr>
          <p:cNvPr id="6" name="Rounded Rectangle 5"/>
          <p:cNvSpPr/>
          <p:nvPr/>
        </p:nvSpPr>
        <p:spPr>
          <a:xfrm>
            <a:off x="7430003" y="549412"/>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7" name="TextBox 6"/>
          <p:cNvSpPr txBox="1"/>
          <p:nvPr/>
        </p:nvSpPr>
        <p:spPr>
          <a:xfrm>
            <a:off x="7558310" y="588656"/>
            <a:ext cx="158569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نمبر82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831762" y="2630843"/>
            <a:ext cx="1598515" cy="2677656"/>
          </a:xfrm>
          <a:prstGeom prst="rect">
            <a:avLst/>
          </a:prstGeom>
          <a:noFill/>
        </p:spPr>
        <p:txBody>
          <a:bodyPr wrap="none" rtlCol="0">
            <a:spAutoFit/>
          </a:bodyPr>
          <a:lstStyle/>
          <a:p>
            <a:pPr marL="514350" indent="-514350" algn="r" rtl="1">
              <a:buFont typeface="+mj-lt"/>
              <a:buAutoNum type="arabicPeriod"/>
            </a:pPr>
            <a:r>
              <a:rPr lang="ur-PK" sz="2800" dirty="0" smtClean="0">
                <a:solidFill>
                  <a:srgbClr val="0C2F4F"/>
                </a:solidFill>
                <a:latin typeface="Jameel Noori Nastaleeq" pitchFamily="2" charset="-78"/>
                <a:cs typeface="Jameel Noori Nastaleeq" pitchFamily="2" charset="-78"/>
              </a:rPr>
              <a:t>نقصان </a:t>
            </a:r>
          </a:p>
          <a:p>
            <a:pPr marL="514350" indent="-514350" algn="r" rtl="1">
              <a:buFont typeface="+mj-lt"/>
              <a:buAutoNum type="arabicPeriod"/>
            </a:pPr>
            <a:r>
              <a:rPr lang="ur-PK" sz="2800" dirty="0" smtClean="0">
                <a:solidFill>
                  <a:srgbClr val="0C2F4F"/>
                </a:solidFill>
                <a:latin typeface="Jameel Noori Nastaleeq" pitchFamily="2" charset="-78"/>
                <a:cs typeface="Jameel Noori Nastaleeq" pitchFamily="2" charset="-78"/>
              </a:rPr>
              <a:t>شر</a:t>
            </a:r>
          </a:p>
          <a:p>
            <a:pPr marL="514350" indent="-514350" algn="r" rtl="1">
              <a:buFont typeface="+mj-lt"/>
              <a:buAutoNum type="arabicPeriod"/>
            </a:pPr>
            <a:r>
              <a:rPr lang="ur-PK" sz="2800" dirty="0" smtClean="0">
                <a:solidFill>
                  <a:srgbClr val="0C2F4F"/>
                </a:solidFill>
                <a:latin typeface="Jameel Noori Nastaleeq" pitchFamily="2" charset="-78"/>
                <a:cs typeface="Jameel Noori Nastaleeq" pitchFamily="2" charset="-78"/>
              </a:rPr>
              <a:t>بد نما</a:t>
            </a:r>
          </a:p>
          <a:p>
            <a:pPr marL="514350" indent="-514350" algn="r" rtl="1">
              <a:buFont typeface="+mj-lt"/>
              <a:buAutoNum type="arabicPeriod"/>
            </a:pPr>
            <a:r>
              <a:rPr lang="ur-PK" sz="2800" dirty="0" smtClean="0">
                <a:solidFill>
                  <a:srgbClr val="0C2F4F"/>
                </a:solidFill>
                <a:latin typeface="Jameel Noori Nastaleeq" pitchFamily="2" charset="-78"/>
                <a:cs typeface="Jameel Noori Nastaleeq" pitchFamily="2" charset="-78"/>
              </a:rPr>
              <a:t>تکلیف دہ </a:t>
            </a:r>
          </a:p>
          <a:p>
            <a:pPr marL="514350" indent="-514350" algn="r" rtl="1">
              <a:buFont typeface="+mj-lt"/>
              <a:buAutoNum type="arabicPeriod"/>
            </a:pPr>
            <a:endParaRPr lang="ur-PK" sz="2800" dirty="0" smtClean="0">
              <a:solidFill>
                <a:srgbClr val="0C2F4F"/>
              </a:solidFill>
              <a:latin typeface="Jameel Noori Nastaleeq" pitchFamily="2" charset="-78"/>
              <a:cs typeface="Jameel Noori Nastaleeq" pitchFamily="2" charset="-78"/>
            </a:endParaRPr>
          </a:p>
          <a:p>
            <a:pPr algn="ctr" rtl="1"/>
            <a:r>
              <a:rPr lang="ur-PK" sz="2800" dirty="0" smtClean="0">
                <a:solidFill>
                  <a:srgbClr val="0C2F4F"/>
                </a:solidFill>
                <a:latin typeface="Jameel Noori Nastaleeq" pitchFamily="2" charset="-78"/>
                <a:cs typeface="Jameel Noori Nastaleeq" pitchFamily="2" charset="-78"/>
              </a:rPr>
              <a:t>نسبت اپنی طرف</a:t>
            </a:r>
            <a:endParaRPr lang="en-US" sz="2800" dirty="0">
              <a:solidFill>
                <a:srgbClr val="0C2F4F"/>
              </a:solidFill>
              <a:latin typeface="Jameel Noori Nastaleeq" pitchFamily="2" charset="-78"/>
              <a:cs typeface="Jameel Noori Nastaleeq" pitchFamily="2" charset="-78"/>
            </a:endParaRPr>
          </a:p>
        </p:txBody>
      </p:sp>
      <p:sp>
        <p:nvSpPr>
          <p:cNvPr id="6" name="Rectangle 5"/>
          <p:cNvSpPr/>
          <p:nvPr/>
        </p:nvSpPr>
        <p:spPr>
          <a:xfrm>
            <a:off x="532263" y="-60450"/>
            <a:ext cx="8297839" cy="1692771"/>
          </a:xfrm>
          <a:prstGeom prst="rect">
            <a:avLst/>
          </a:prstGeom>
        </p:spPr>
        <p:txBody>
          <a:bodyPr wrap="square">
            <a:spAutoFit/>
          </a:bodyPr>
          <a:lstStyle/>
          <a:p>
            <a:pPr algn="r" rtl="1">
              <a:lnSpc>
                <a:spcPct val="150000"/>
              </a:lnSpc>
            </a:pPr>
            <a:r>
              <a:rPr lang="ur-PK" sz="4000" u="sng" dirty="0" smtClean="0">
                <a:solidFill>
                  <a:srgbClr val="C00000"/>
                </a:solidFill>
                <a:latin typeface="Jameel Noori Nastaleeq" pitchFamily="2" charset="-78"/>
                <a:cs typeface="Jameel Noori Nastaleeq" pitchFamily="2" charset="-78"/>
              </a:rPr>
              <a:t>ایک اہم نکتہ</a:t>
            </a:r>
          </a:p>
          <a:p>
            <a:pPr algn="ctr" rtl="1">
              <a:lnSpc>
                <a:spcPct val="150000"/>
              </a:lnSpc>
            </a:pPr>
            <a:r>
              <a:rPr lang="ur-PK" sz="3200" dirty="0" smtClean="0">
                <a:solidFill>
                  <a:srgbClr val="0C2F4F"/>
                </a:solidFill>
                <a:latin typeface="Jameel Noori Nastaleeq" pitchFamily="2" charset="-78"/>
                <a:cs typeface="Jameel Noori Nastaleeq" pitchFamily="2" charset="-78"/>
              </a:rPr>
              <a:t>اللہ تعالی کے نبی اور فرشتے  ہر کام اللہ کے حکم اور رضا کے مطابق ہی کرتے ہیں۔</a:t>
            </a:r>
          </a:p>
        </p:txBody>
      </p:sp>
      <p:sp>
        <p:nvSpPr>
          <p:cNvPr id="7" name="Rectangle 6"/>
          <p:cNvSpPr/>
          <p:nvPr/>
        </p:nvSpPr>
        <p:spPr>
          <a:xfrm>
            <a:off x="3942839" y="1703892"/>
            <a:ext cx="1476686" cy="523220"/>
          </a:xfrm>
          <a:prstGeom prst="rect">
            <a:avLst/>
          </a:prstGeom>
        </p:spPr>
        <p:txBody>
          <a:bodyPr wrap="none">
            <a:spAutoFit/>
          </a:bodyPr>
          <a:lstStyle/>
          <a:p>
            <a:pPr algn="ctr" rtl="1"/>
            <a:r>
              <a:rPr lang="ur-PK" sz="2800" b="1" dirty="0" smtClean="0">
                <a:solidFill>
                  <a:srgbClr val="C00000"/>
                </a:solidFill>
                <a:latin typeface="Jameel Noori Nastaleeq" pitchFamily="2" charset="-78"/>
                <a:cs typeface="Jameel Noori Nastaleeq" pitchFamily="2" charset="-78"/>
              </a:rPr>
              <a:t>دوطرح کے کام </a:t>
            </a:r>
          </a:p>
        </p:txBody>
      </p:sp>
      <p:sp>
        <p:nvSpPr>
          <p:cNvPr id="8" name="Rectangle 7"/>
          <p:cNvSpPr/>
          <p:nvPr/>
        </p:nvSpPr>
        <p:spPr>
          <a:xfrm>
            <a:off x="5964071" y="2776327"/>
            <a:ext cx="2333768" cy="2677656"/>
          </a:xfrm>
          <a:prstGeom prst="rect">
            <a:avLst/>
          </a:prstGeom>
        </p:spPr>
        <p:txBody>
          <a:bodyPr wrap="square">
            <a:spAutoFit/>
          </a:bodyPr>
          <a:lstStyle/>
          <a:p>
            <a:pPr marL="514350" indent="-514350" algn="r" rtl="1">
              <a:buFont typeface="+mj-lt"/>
              <a:buAutoNum type="arabicPeriod"/>
            </a:pPr>
            <a:r>
              <a:rPr lang="ur-PK" sz="2800" dirty="0" smtClean="0">
                <a:solidFill>
                  <a:srgbClr val="0C2F4F"/>
                </a:solidFill>
                <a:latin typeface="Jameel Noori Nastaleeq" pitchFamily="2" charset="-78"/>
                <a:cs typeface="Jameel Noori Nastaleeq" pitchFamily="2" charset="-78"/>
              </a:rPr>
              <a:t>نفع مند</a:t>
            </a:r>
          </a:p>
          <a:p>
            <a:pPr marL="514350" indent="-514350" algn="r" rtl="1">
              <a:buFont typeface="+mj-lt"/>
              <a:buAutoNum type="arabicPeriod"/>
            </a:pPr>
            <a:r>
              <a:rPr lang="ur-PK" sz="2800" dirty="0" smtClean="0">
                <a:solidFill>
                  <a:srgbClr val="0C2F4F"/>
                </a:solidFill>
                <a:latin typeface="Jameel Noori Nastaleeq" pitchFamily="2" charset="-78"/>
                <a:cs typeface="Jameel Noori Nastaleeq" pitchFamily="2" charset="-78"/>
              </a:rPr>
              <a:t>خیر </a:t>
            </a:r>
          </a:p>
          <a:p>
            <a:pPr marL="514350" indent="-514350" algn="r" rtl="1">
              <a:buFont typeface="+mj-lt"/>
              <a:buAutoNum type="arabicPeriod"/>
            </a:pPr>
            <a:r>
              <a:rPr lang="ur-PK" sz="2800" dirty="0" smtClean="0">
                <a:solidFill>
                  <a:srgbClr val="0C2F4F"/>
                </a:solidFill>
                <a:latin typeface="Jameel Noori Nastaleeq" pitchFamily="2" charset="-78"/>
                <a:cs typeface="Jameel Noori Nastaleeq" pitchFamily="2" charset="-78"/>
              </a:rPr>
              <a:t>خوشنما </a:t>
            </a:r>
          </a:p>
          <a:p>
            <a:pPr marL="514350" indent="-514350" algn="r" rtl="1">
              <a:buFont typeface="+mj-lt"/>
              <a:buAutoNum type="arabicPeriod"/>
            </a:pPr>
            <a:r>
              <a:rPr lang="ur-PK" sz="2800" dirty="0" smtClean="0">
                <a:solidFill>
                  <a:srgbClr val="0C2F4F"/>
                </a:solidFill>
                <a:latin typeface="Jameel Noori Nastaleeq" pitchFamily="2" charset="-78"/>
                <a:cs typeface="Jameel Noori Nastaleeq" pitchFamily="2" charset="-78"/>
              </a:rPr>
              <a:t>خوشی کا باعث</a:t>
            </a:r>
          </a:p>
          <a:p>
            <a:pPr algn="r" rtl="1"/>
            <a:endParaRPr lang="ur-PK" sz="2800" dirty="0" smtClean="0">
              <a:solidFill>
                <a:srgbClr val="0C2F4F"/>
              </a:solidFill>
              <a:latin typeface="Jameel Noori Nastaleeq" pitchFamily="2" charset="-78"/>
              <a:cs typeface="Jameel Noori Nastaleeq" pitchFamily="2" charset="-78"/>
            </a:endParaRPr>
          </a:p>
          <a:p>
            <a:pPr algn="r" rtl="1"/>
            <a:r>
              <a:rPr lang="ur-PK" sz="2800" dirty="0" smtClean="0">
                <a:solidFill>
                  <a:srgbClr val="0C2F4F"/>
                </a:solidFill>
                <a:latin typeface="Jameel Noori Nastaleeq" pitchFamily="2" charset="-78"/>
                <a:cs typeface="Jameel Noori Nastaleeq" pitchFamily="2" charset="-78"/>
              </a:rPr>
              <a:t>نسبت اللہ  تعالی کی طرف</a:t>
            </a:r>
            <a:endParaRPr lang="en-US" sz="2800" dirty="0">
              <a:solidFill>
                <a:srgbClr val="0C2F4F"/>
              </a:solidFill>
            </a:endParaRPr>
          </a:p>
        </p:txBody>
      </p:sp>
      <p:sp>
        <p:nvSpPr>
          <p:cNvPr id="9" name="Left Brace 8"/>
          <p:cNvSpPr/>
          <p:nvPr/>
        </p:nvSpPr>
        <p:spPr>
          <a:xfrm rot="5400000">
            <a:off x="4520060" y="-902885"/>
            <a:ext cx="322244" cy="6591871"/>
          </a:xfrm>
          <a:prstGeom prst="leftBrace">
            <a:avLst>
              <a:gd name="adj1" fmla="val 103101"/>
              <a:gd name="adj2" fmla="val 50000"/>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3032239" y="3153780"/>
            <a:ext cx="3052225" cy="1200329"/>
          </a:xfrm>
          <a:prstGeom prst="rect">
            <a:avLst/>
          </a:prstGeom>
          <a:solidFill>
            <a:schemeClr val="accent4">
              <a:lumMod val="20000"/>
              <a:lumOff val="80000"/>
            </a:schemeClr>
          </a:solidFill>
        </p:spPr>
        <p:txBody>
          <a:bodyPr wrap="square" rtlCol="0">
            <a:spAutoFit/>
          </a:bodyPr>
          <a:lstStyle/>
          <a:p>
            <a:pPr algn="ctr" rtl="1"/>
            <a:r>
              <a:rPr lang="ur-PK" sz="2400" dirty="0" smtClean="0">
                <a:solidFill>
                  <a:srgbClr val="0C2F4F"/>
                </a:solidFill>
                <a:latin typeface="Jameel Noori Nastaleeq" pitchFamily="2" charset="-78"/>
                <a:cs typeface="Jameel Noori Nastaleeq" pitchFamily="2" charset="-78"/>
              </a:rPr>
              <a:t>رب کی معرفت رکھنے والے اللہ تعالی کے ادب میں شر اور ضرر کی  نسبت اللہ تعالی کی طرف نہیں کرتے۔</a:t>
            </a:r>
            <a:endParaRPr lang="en-US" sz="2400" dirty="0">
              <a:solidFill>
                <a:srgbClr val="0C2F4F"/>
              </a:solidFill>
              <a:latin typeface="Jameel Noori Nastaleeq" pitchFamily="2" charset="-78"/>
              <a:cs typeface="Jameel Noori Nastaleeq" pitchFamily="2" charset="-78"/>
            </a:endParaRPr>
          </a:p>
        </p:txBody>
      </p:sp>
      <p:cxnSp>
        <p:nvCxnSpPr>
          <p:cNvPr id="11" name="Straight Arrow Connector 10"/>
          <p:cNvCxnSpPr/>
          <p:nvPr/>
        </p:nvCxnSpPr>
        <p:spPr>
          <a:xfrm>
            <a:off x="7271657" y="4542971"/>
            <a:ext cx="0" cy="40640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589314" y="4361542"/>
            <a:ext cx="0" cy="40640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0" y="5609844"/>
            <a:ext cx="9144000" cy="1248156"/>
          </a:xfrm>
          <a:prstGeom prst="rect">
            <a:avLst/>
          </a:prstGeom>
        </p:spPr>
      </p:pic>
      <p:sp>
        <p:nvSpPr>
          <p:cNvPr id="3" name="TextBox 2"/>
          <p:cNvSpPr txBox="1"/>
          <p:nvPr/>
        </p:nvSpPr>
        <p:spPr>
          <a:xfrm>
            <a:off x="667476" y="523596"/>
            <a:ext cx="6144503" cy="2400657"/>
          </a:xfrm>
          <a:prstGeom prst="rect">
            <a:avLst/>
          </a:prstGeom>
          <a:noFill/>
        </p:spPr>
        <p:txBody>
          <a:bodyPr wrap="none" rtlCol="0">
            <a:spAutoFit/>
          </a:bodyPr>
          <a:lstStyle/>
          <a:p>
            <a:pPr algn="r" rtl="1">
              <a:lnSpc>
                <a:spcPct val="150000"/>
              </a:lnSpc>
            </a:pPr>
            <a:r>
              <a:rPr lang="ur-PK" sz="3200" dirty="0" smtClean="0">
                <a:solidFill>
                  <a:srgbClr val="0C2F4F"/>
                </a:solidFill>
                <a:latin typeface="Jameel Noori Nastaleeq" pitchFamily="2" charset="-78"/>
                <a:cs typeface="Jameel Noori Nastaleeq" pitchFamily="2" charset="-78"/>
              </a:rPr>
              <a:t>بیماری اور شفا دونوں اللہ تعالی کی طرف سے ہوتے ہیں ۔</a:t>
            </a:r>
          </a:p>
          <a:p>
            <a:pPr algn="r" rtl="1">
              <a:lnSpc>
                <a:spcPct val="150000"/>
              </a:lnSpc>
            </a:pPr>
            <a:r>
              <a:rPr lang="ur-PK" sz="3200" dirty="0" smtClean="0">
                <a:solidFill>
                  <a:srgbClr val="0C2F4F"/>
                </a:solidFill>
                <a:latin typeface="Jameel Noori Nastaleeq" pitchFamily="2" charset="-78"/>
                <a:cs typeface="Jameel Noori Nastaleeq" pitchFamily="2" charset="-78"/>
              </a:rPr>
              <a:t>حضرت ابراہیم نے ذکر کیا تو کہا:"</a:t>
            </a:r>
            <a:r>
              <a:rPr lang="ur-PK" sz="3600" dirty="0" smtClean="0">
                <a:solidFill>
                  <a:srgbClr val="002060"/>
                </a:solidFill>
                <a:latin typeface="Al_Mushaf" pitchFamily="2" charset="-78"/>
                <a:cs typeface="Al_Mushaf" pitchFamily="2" charset="-78"/>
              </a:rPr>
              <a:t>فاذامرضت فھم لیشفین </a:t>
            </a:r>
            <a:r>
              <a:rPr lang="ur-PK" sz="3600" dirty="0" smtClean="0">
                <a:solidFill>
                  <a:srgbClr val="002060"/>
                </a:solidFill>
                <a:latin typeface="Jameel Noori Nastaleeq" panose="02000503000000020004" pitchFamily="2" charset="-78"/>
                <a:cs typeface="Jameel Noori Nastaleeq" panose="02000503000000020004" pitchFamily="2" charset="-78"/>
              </a:rPr>
              <a:t>"</a:t>
            </a:r>
            <a:endParaRPr lang="ur-PK" sz="4400" dirty="0" smtClean="0">
              <a:solidFill>
                <a:srgbClr val="002060"/>
              </a:solidFill>
              <a:latin typeface="Jameel Noori Nastaleeq" panose="02000503000000020004" pitchFamily="2" charset="-78"/>
              <a:cs typeface="Jameel Noori Nastaleeq" panose="02000503000000020004" pitchFamily="2" charset="-78"/>
            </a:endParaRPr>
          </a:p>
          <a:p>
            <a:pPr rtl="1">
              <a:lnSpc>
                <a:spcPct val="150000"/>
              </a:lnSpc>
            </a:pPr>
            <a:r>
              <a:rPr lang="ur-PK" sz="3200" dirty="0" smtClean="0">
                <a:solidFill>
                  <a:srgbClr val="0C2F4F"/>
                </a:solidFill>
                <a:latin typeface="Jameel Noori Nastaleeq" pitchFamily="2" charset="-78"/>
                <a:cs typeface="Jameel Noori Nastaleeq" pitchFamily="2" charset="-78"/>
              </a:rPr>
              <a:t>اور جب میں بیمار ہوتا ہوں تو وہ مجھے شفا دیتا ہے</a:t>
            </a:r>
            <a:endParaRPr lang="en-US" sz="3200" dirty="0">
              <a:solidFill>
                <a:srgbClr val="0C2F4F"/>
              </a:solidFill>
              <a:latin typeface="Jameel Noori Nastaleeq" pitchFamily="2" charset="-78"/>
              <a:cs typeface="Jameel Noori Nastaleeq" pitchFamily="2" charset="-78"/>
            </a:endParaRPr>
          </a:p>
        </p:txBody>
      </p:sp>
      <p:sp>
        <p:nvSpPr>
          <p:cNvPr id="4" name="Rectangle 3"/>
          <p:cNvSpPr/>
          <p:nvPr/>
        </p:nvSpPr>
        <p:spPr>
          <a:xfrm>
            <a:off x="7753749" y="574354"/>
            <a:ext cx="922047" cy="830997"/>
          </a:xfrm>
          <a:prstGeom prst="rect">
            <a:avLst/>
          </a:prstGeom>
        </p:spPr>
        <p:txBody>
          <a:bodyPr wrap="none">
            <a:spAutoFit/>
          </a:bodyPr>
          <a:lstStyle/>
          <a:p>
            <a:r>
              <a:rPr lang="ur-PK" sz="4800" dirty="0" smtClean="0">
                <a:solidFill>
                  <a:srgbClr val="C00000"/>
                </a:solidFill>
                <a:latin typeface="Jameel Noori Nastaleeq" pitchFamily="2" charset="-78"/>
                <a:cs typeface="Jameel Noori Nastaleeq" pitchFamily="2" charset="-78"/>
              </a:rPr>
              <a:t>مثال</a:t>
            </a:r>
            <a:endParaRPr lang="en-US" sz="4800" dirty="0"/>
          </a:p>
        </p:txBody>
      </p:sp>
      <p:sp>
        <p:nvSpPr>
          <p:cNvPr id="9" name="TextBox 8"/>
          <p:cNvSpPr txBox="1"/>
          <p:nvPr/>
        </p:nvSpPr>
        <p:spPr>
          <a:xfrm>
            <a:off x="6184600" y="3743729"/>
            <a:ext cx="893193" cy="707886"/>
          </a:xfrm>
          <a:prstGeom prst="rect">
            <a:avLst/>
          </a:prstGeom>
          <a:noFill/>
        </p:spPr>
        <p:txBody>
          <a:bodyPr wrap="none" rtlCol="0">
            <a:spAutoFit/>
          </a:bodyPr>
          <a:lstStyle/>
          <a:p>
            <a:pPr algn="r" rtl="1"/>
            <a:r>
              <a:rPr lang="ur-PK" sz="4000" dirty="0" smtClean="0">
                <a:solidFill>
                  <a:srgbClr val="0C2F4F"/>
                </a:solidFill>
                <a:latin typeface="Jameel Noori Nastaleeq" pitchFamily="2" charset="-78"/>
                <a:cs typeface="Jameel Noori Nastaleeq" pitchFamily="2" charset="-78"/>
              </a:rPr>
              <a:t>بیماری</a:t>
            </a:r>
            <a:endParaRPr lang="en-US" sz="4000" dirty="0">
              <a:solidFill>
                <a:srgbClr val="0C2F4F"/>
              </a:solidFill>
              <a:latin typeface="Jameel Noori Nastaleeq" pitchFamily="2" charset="-78"/>
              <a:cs typeface="Jameel Noori Nastaleeq" pitchFamily="2" charset="-78"/>
            </a:endParaRPr>
          </a:p>
        </p:txBody>
      </p:sp>
      <p:sp>
        <p:nvSpPr>
          <p:cNvPr id="10" name="TextBox 9"/>
          <p:cNvSpPr txBox="1"/>
          <p:nvPr/>
        </p:nvSpPr>
        <p:spPr>
          <a:xfrm>
            <a:off x="6193915" y="4548947"/>
            <a:ext cx="715260" cy="707886"/>
          </a:xfrm>
          <a:prstGeom prst="rect">
            <a:avLst/>
          </a:prstGeom>
          <a:noFill/>
        </p:spPr>
        <p:txBody>
          <a:bodyPr wrap="none" rtlCol="0">
            <a:spAutoFit/>
          </a:bodyPr>
          <a:lstStyle/>
          <a:p>
            <a:pPr algn="r" rtl="1"/>
            <a:r>
              <a:rPr lang="ur-PK" sz="4000" dirty="0" smtClean="0">
                <a:solidFill>
                  <a:srgbClr val="0C2F4F"/>
                </a:solidFill>
                <a:latin typeface="Jameel Noori Nastaleeq" pitchFamily="2" charset="-78"/>
                <a:cs typeface="Jameel Noori Nastaleeq" pitchFamily="2" charset="-78"/>
              </a:rPr>
              <a:t>شفاء</a:t>
            </a:r>
            <a:endParaRPr lang="en-US" sz="4000" dirty="0">
              <a:solidFill>
                <a:srgbClr val="0C2F4F"/>
              </a:solidFill>
              <a:latin typeface="Jameel Noori Nastaleeq" pitchFamily="2" charset="-78"/>
              <a:cs typeface="Jameel Noori Nastaleeq" pitchFamily="2" charset="-78"/>
            </a:endParaRPr>
          </a:p>
        </p:txBody>
      </p:sp>
      <p:sp>
        <p:nvSpPr>
          <p:cNvPr id="11" name="TextBox 10"/>
          <p:cNvSpPr txBox="1"/>
          <p:nvPr/>
        </p:nvSpPr>
        <p:spPr>
          <a:xfrm>
            <a:off x="2052144" y="3839263"/>
            <a:ext cx="3012363" cy="584775"/>
          </a:xfrm>
          <a:prstGeom prst="rect">
            <a:avLst/>
          </a:prstGeom>
          <a:noFill/>
        </p:spPr>
        <p:txBody>
          <a:bodyPr wrap="none" rtlCol="0">
            <a:spAutoFit/>
          </a:bodyPr>
          <a:lstStyle/>
          <a:p>
            <a:pPr algn="r" rtl="1"/>
            <a:r>
              <a:rPr lang="ur-PK" sz="3200" dirty="0" smtClean="0">
                <a:solidFill>
                  <a:srgbClr val="0C2F4F"/>
                </a:solidFill>
                <a:latin typeface="Jameel Noori Nastaleeq" pitchFamily="2" charset="-78"/>
                <a:cs typeface="Jameel Noori Nastaleeq" pitchFamily="2" charset="-78"/>
              </a:rPr>
              <a:t>تکلیف دہ ہے نسبت اپنی طرف</a:t>
            </a:r>
            <a:endParaRPr lang="en-US" sz="3200" dirty="0">
              <a:solidFill>
                <a:srgbClr val="0C2F4F"/>
              </a:solidFill>
              <a:latin typeface="Jameel Noori Nastaleeq" pitchFamily="2" charset="-78"/>
              <a:cs typeface="Jameel Noori Nastaleeq" pitchFamily="2" charset="-78"/>
            </a:endParaRPr>
          </a:p>
        </p:txBody>
      </p:sp>
      <p:sp>
        <p:nvSpPr>
          <p:cNvPr id="12" name="TextBox 11"/>
          <p:cNvSpPr txBox="1"/>
          <p:nvPr/>
        </p:nvSpPr>
        <p:spPr>
          <a:xfrm>
            <a:off x="2120382" y="4603539"/>
            <a:ext cx="3023585" cy="584775"/>
          </a:xfrm>
          <a:prstGeom prst="rect">
            <a:avLst/>
          </a:prstGeom>
          <a:noFill/>
        </p:spPr>
        <p:txBody>
          <a:bodyPr wrap="none" rtlCol="0">
            <a:spAutoFit/>
          </a:bodyPr>
          <a:lstStyle/>
          <a:p>
            <a:pPr algn="r" rtl="1"/>
            <a:r>
              <a:rPr lang="ur-PK" sz="3200" dirty="0" smtClean="0">
                <a:solidFill>
                  <a:srgbClr val="0C2F4F"/>
                </a:solidFill>
                <a:latin typeface="Jameel Noori Nastaleeq" pitchFamily="2" charset="-78"/>
                <a:cs typeface="Jameel Noori Nastaleeq" pitchFamily="2" charset="-78"/>
              </a:rPr>
              <a:t>راحت ہے نسبت اللہ کی طرف</a:t>
            </a:r>
            <a:endParaRPr lang="en-US" sz="3200" dirty="0">
              <a:solidFill>
                <a:srgbClr val="0C2F4F"/>
              </a:solidFill>
              <a:latin typeface="Jameel Noori Nastaleeq" pitchFamily="2" charset="-78"/>
              <a:cs typeface="Jameel Noori Nastaleeq" pitchFamily="2" charset="-78"/>
            </a:endParaRPr>
          </a:p>
        </p:txBody>
      </p:sp>
      <p:cxnSp>
        <p:nvCxnSpPr>
          <p:cNvPr id="14" name="Straight Arrow Connector 13"/>
          <p:cNvCxnSpPr/>
          <p:nvPr/>
        </p:nvCxnSpPr>
        <p:spPr>
          <a:xfrm rot="10800000" flipV="1">
            <a:off x="5218431" y="4139514"/>
            <a:ext cx="900746" cy="4"/>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flipV="1">
            <a:off x="5231755" y="4933359"/>
            <a:ext cx="900746" cy="4"/>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0800000" flipV="1">
            <a:off x="6798865" y="1058134"/>
            <a:ext cx="900746" cy="4"/>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6279492" y="1105470"/>
            <a:ext cx="2478564" cy="707886"/>
          </a:xfrm>
          <a:prstGeom prst="rect">
            <a:avLst/>
          </a:prstGeom>
          <a:noFill/>
        </p:spPr>
        <p:txBody>
          <a:bodyPr wrap="none" rtlCol="0">
            <a:spAutoFit/>
          </a:bodyPr>
          <a:lstStyle/>
          <a:p>
            <a:pPr algn="r" rtl="1"/>
            <a:r>
              <a:rPr lang="ur-PK" sz="4000" dirty="0" smtClean="0">
                <a:solidFill>
                  <a:srgbClr val="0C2F4F"/>
                </a:solidFill>
                <a:latin typeface="Jameel Noori Nastaleeq" pitchFamily="2" charset="-78"/>
                <a:cs typeface="Jameel Noori Nastaleeq" pitchFamily="2" charset="-78"/>
              </a:rPr>
              <a:t>کشتی کو عیب دار کرنا</a:t>
            </a:r>
            <a:endParaRPr lang="en-US" sz="4000" dirty="0">
              <a:solidFill>
                <a:srgbClr val="0C2F4F"/>
              </a:solidFill>
              <a:latin typeface="Jameel Noori Nastaleeq" pitchFamily="2" charset="-78"/>
              <a:cs typeface="Jameel Noori Nastaleeq" pitchFamily="2" charset="-78"/>
            </a:endParaRPr>
          </a:p>
        </p:txBody>
      </p:sp>
      <p:sp>
        <p:nvSpPr>
          <p:cNvPr id="4" name="TextBox 3"/>
          <p:cNvSpPr txBox="1"/>
          <p:nvPr/>
        </p:nvSpPr>
        <p:spPr>
          <a:xfrm>
            <a:off x="3809246" y="1050877"/>
            <a:ext cx="1741182" cy="707886"/>
          </a:xfrm>
          <a:prstGeom prst="rect">
            <a:avLst/>
          </a:prstGeom>
          <a:noFill/>
        </p:spPr>
        <p:txBody>
          <a:bodyPr wrap="none" rtlCol="0">
            <a:spAutoFit/>
          </a:bodyPr>
          <a:lstStyle/>
          <a:p>
            <a:pPr algn="r" rtl="1"/>
            <a:r>
              <a:rPr lang="ur-PK" sz="4000" dirty="0" smtClean="0">
                <a:solidFill>
                  <a:srgbClr val="0C2F4F"/>
                </a:solidFill>
                <a:latin typeface="Jameel Noori Nastaleeq" pitchFamily="2" charset="-78"/>
                <a:cs typeface="Jameel Noori Nastaleeq" pitchFamily="2" charset="-78"/>
              </a:rPr>
              <a:t>ایک بدنما کام </a:t>
            </a:r>
            <a:endParaRPr lang="en-US" sz="4000" dirty="0">
              <a:solidFill>
                <a:srgbClr val="0C2F4F"/>
              </a:solidFill>
              <a:latin typeface="Jameel Noori Nastaleeq" pitchFamily="2" charset="-78"/>
              <a:cs typeface="Jameel Noori Nastaleeq" pitchFamily="2" charset="-78"/>
            </a:endParaRPr>
          </a:p>
        </p:txBody>
      </p:sp>
      <p:sp>
        <p:nvSpPr>
          <p:cNvPr id="6" name="TextBox 5"/>
          <p:cNvSpPr txBox="1"/>
          <p:nvPr/>
        </p:nvSpPr>
        <p:spPr>
          <a:xfrm>
            <a:off x="765794" y="1064524"/>
            <a:ext cx="2202847" cy="707886"/>
          </a:xfrm>
          <a:prstGeom prst="rect">
            <a:avLst/>
          </a:prstGeom>
          <a:noFill/>
        </p:spPr>
        <p:txBody>
          <a:bodyPr wrap="none" rtlCol="0">
            <a:spAutoFit/>
          </a:bodyPr>
          <a:lstStyle/>
          <a:p>
            <a:pPr algn="r" rtl="1"/>
            <a:r>
              <a:rPr lang="ur-PK" sz="4000" dirty="0" smtClean="0">
                <a:solidFill>
                  <a:srgbClr val="0C2F4F"/>
                </a:solidFill>
                <a:latin typeface="Jameel Noori Nastaleeq" pitchFamily="2" charset="-78"/>
                <a:cs typeface="Jameel Noori Nastaleeq" pitchFamily="2" charset="-78"/>
              </a:rPr>
              <a:t>نسبت اپنی طرف</a:t>
            </a:r>
            <a:endParaRPr lang="en-US" sz="4000" dirty="0">
              <a:solidFill>
                <a:srgbClr val="0C2F4F"/>
              </a:solidFill>
              <a:latin typeface="Jameel Noori Nastaleeq" pitchFamily="2" charset="-78"/>
              <a:cs typeface="Jameel Noori Nastaleeq" pitchFamily="2" charset="-78"/>
            </a:endParaRPr>
          </a:p>
        </p:txBody>
      </p:sp>
      <p:cxnSp>
        <p:nvCxnSpPr>
          <p:cNvPr id="8" name="Straight Arrow Connector 7"/>
          <p:cNvCxnSpPr/>
          <p:nvPr/>
        </p:nvCxnSpPr>
        <p:spPr>
          <a:xfrm rot="5400000">
            <a:off x="4294496" y="3016155"/>
            <a:ext cx="709684" cy="158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0800000">
            <a:off x="2910775" y="1476233"/>
            <a:ext cx="777922" cy="158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0800000">
            <a:off x="5465174" y="1478507"/>
            <a:ext cx="777922" cy="158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492769" y="3466532"/>
            <a:ext cx="3970959" cy="1477328"/>
          </a:xfrm>
          <a:prstGeom prst="rect">
            <a:avLst/>
          </a:prstGeom>
          <a:noFill/>
        </p:spPr>
        <p:txBody>
          <a:bodyPr wrap="none" rtlCol="0">
            <a:spAutoFit/>
          </a:bodyPr>
          <a:lstStyle/>
          <a:p>
            <a:pPr algn="ctr" rtl="1"/>
            <a:r>
              <a:rPr lang="ur-PK" sz="5400" dirty="0" smtClean="0">
                <a:solidFill>
                  <a:srgbClr val="002060"/>
                </a:solidFill>
                <a:latin typeface="Al_Mushaf" pitchFamily="2" charset="-78"/>
                <a:cs typeface="Al_Mushaf" pitchFamily="2" charset="-78"/>
              </a:rPr>
              <a:t>فاردت ان اعیبہا</a:t>
            </a:r>
          </a:p>
          <a:p>
            <a:pPr algn="ctr" rtl="1"/>
            <a:r>
              <a:rPr lang="ur-PK" sz="3600" dirty="0" smtClean="0">
                <a:solidFill>
                  <a:srgbClr val="0C2F4F"/>
                </a:solidFill>
                <a:latin typeface="Jameel Noori Nastaleeq" pitchFamily="2" charset="-78"/>
                <a:cs typeface="Jameel Noori Nastaleeq" pitchFamily="2" charset="-78"/>
              </a:rPr>
              <a:t>میں نے چاہا کہ اسے عیب دار کر دوں</a:t>
            </a:r>
            <a:endParaRPr lang="en-US" sz="3600" dirty="0">
              <a:solidFill>
                <a:srgbClr val="0C2F4F"/>
              </a:solidFill>
              <a:latin typeface="Jameel Noori Nastaleeq" pitchFamily="2" charset="-78"/>
              <a:cs typeface="Jameel Noori Nastaleeq" pitchFamily="2" charset="-78"/>
            </a:endParaRPr>
          </a:p>
        </p:txBody>
      </p:sp>
      <p:cxnSp>
        <p:nvCxnSpPr>
          <p:cNvPr id="15" name="Straight Connector 14"/>
          <p:cNvCxnSpPr/>
          <p:nvPr/>
        </p:nvCxnSpPr>
        <p:spPr>
          <a:xfrm rot="5400000">
            <a:off x="1578592" y="2224585"/>
            <a:ext cx="900752" cy="1588"/>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028968" y="2661314"/>
            <a:ext cx="2606722" cy="1588"/>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5318807" y="1578669"/>
            <a:ext cx="3121933" cy="2031325"/>
          </a:xfrm>
          <a:prstGeom prst="rect">
            <a:avLst/>
          </a:prstGeom>
          <a:noFill/>
        </p:spPr>
        <p:txBody>
          <a:bodyPr wrap="square" rtlCol="0">
            <a:spAutoFit/>
          </a:bodyPr>
          <a:lstStyle/>
          <a:p>
            <a:pPr algn="ctr" rtl="1">
              <a:lnSpc>
                <a:spcPct val="150000"/>
              </a:lnSpc>
            </a:pPr>
            <a:r>
              <a:rPr lang="ur-PK" sz="2800" dirty="0" smtClean="0">
                <a:solidFill>
                  <a:srgbClr val="0C2F4F"/>
                </a:solidFill>
                <a:latin typeface="Jameel Noori Nastaleeq" pitchFamily="2" charset="-78"/>
                <a:cs typeface="Jameel Noori Nastaleeq" pitchFamily="2" charset="-78"/>
              </a:rPr>
              <a:t>اس پہلو سے خیر کہ قتل کے نتیجہ میں والدین کے ایمان کی سلامتی تھی ، بدلے میں نیک اولاد ملنے والی تھی </a:t>
            </a:r>
            <a:endParaRPr lang="en-US" sz="2800" dirty="0">
              <a:solidFill>
                <a:srgbClr val="0C2F4F"/>
              </a:solidFill>
              <a:latin typeface="Jameel Noori Nastaleeq" pitchFamily="2" charset="-78"/>
              <a:cs typeface="Jameel Noori Nastaleeq" pitchFamily="2" charset="-78"/>
            </a:endParaRPr>
          </a:p>
        </p:txBody>
      </p:sp>
      <p:sp>
        <p:nvSpPr>
          <p:cNvPr id="4" name="TextBox 3"/>
          <p:cNvSpPr txBox="1"/>
          <p:nvPr/>
        </p:nvSpPr>
        <p:spPr>
          <a:xfrm>
            <a:off x="1276184" y="1489704"/>
            <a:ext cx="2069797" cy="1508105"/>
          </a:xfrm>
          <a:prstGeom prst="rect">
            <a:avLst/>
          </a:prstGeom>
          <a:noFill/>
        </p:spPr>
        <p:txBody>
          <a:bodyPr wrap="none" rtlCol="0">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بے گناہ لڑکے کا قتل </a:t>
            </a:r>
          </a:p>
          <a:p>
            <a:pPr algn="ctr" rtl="1">
              <a:lnSpc>
                <a:spcPct val="150000"/>
              </a:lnSpc>
            </a:pPr>
            <a:r>
              <a:rPr lang="ur-PK" sz="3200" dirty="0" smtClean="0">
                <a:solidFill>
                  <a:srgbClr val="0C2F4F"/>
                </a:solidFill>
                <a:latin typeface="Jameel Noori Nastaleeq" pitchFamily="2" charset="-78"/>
                <a:cs typeface="Jameel Noori Nastaleeq" pitchFamily="2" charset="-78"/>
              </a:rPr>
              <a:t>خود ایک برا فعل </a:t>
            </a:r>
            <a:endParaRPr lang="en-US" sz="3200" dirty="0">
              <a:solidFill>
                <a:srgbClr val="0C2F4F"/>
              </a:solidFill>
              <a:latin typeface="Jameel Noori Nastaleeq" pitchFamily="2" charset="-78"/>
              <a:cs typeface="Jameel Noori Nastaleeq" pitchFamily="2" charset="-78"/>
            </a:endParaRPr>
          </a:p>
        </p:txBody>
      </p:sp>
      <p:sp>
        <p:nvSpPr>
          <p:cNvPr id="5" name="TextBox 4"/>
          <p:cNvSpPr txBox="1"/>
          <p:nvPr/>
        </p:nvSpPr>
        <p:spPr>
          <a:xfrm>
            <a:off x="5550585" y="4490176"/>
            <a:ext cx="3129383" cy="646331"/>
          </a:xfrm>
          <a:prstGeom prst="rect">
            <a:avLst/>
          </a:prstGeom>
          <a:noFill/>
        </p:spPr>
        <p:txBody>
          <a:bodyPr wrap="none" rtlCol="0">
            <a:spAutoFit/>
          </a:bodyPr>
          <a:lstStyle/>
          <a:p>
            <a:r>
              <a:rPr lang="ur-PK" sz="3600" dirty="0" smtClean="0">
                <a:solidFill>
                  <a:srgbClr val="0C2F4F"/>
                </a:solidFill>
                <a:latin typeface="Jameel Noori Nastaleeq" pitchFamily="2" charset="-78"/>
                <a:cs typeface="Jameel Noori Nastaleeq" pitchFamily="2" charset="-78"/>
              </a:rPr>
              <a:t>نسبت میں دونوں کو شامل کیا</a:t>
            </a:r>
            <a:endParaRPr lang="en-US" sz="3600" dirty="0">
              <a:solidFill>
                <a:srgbClr val="0C2F4F"/>
              </a:solidFill>
              <a:latin typeface="Jameel Noori Nastaleeq" pitchFamily="2" charset="-78"/>
              <a:cs typeface="Jameel Noori Nastaleeq" pitchFamily="2" charset="-78"/>
            </a:endParaRPr>
          </a:p>
        </p:txBody>
      </p:sp>
      <p:sp>
        <p:nvSpPr>
          <p:cNvPr id="6" name="TextBox 5"/>
          <p:cNvSpPr txBox="1"/>
          <p:nvPr/>
        </p:nvSpPr>
        <p:spPr>
          <a:xfrm>
            <a:off x="3534759" y="4503821"/>
            <a:ext cx="971741" cy="646331"/>
          </a:xfrm>
          <a:prstGeom prst="rect">
            <a:avLst/>
          </a:prstGeom>
          <a:noFill/>
        </p:spPr>
        <p:txBody>
          <a:bodyPr wrap="none" rtlCol="0">
            <a:spAutoFit/>
          </a:bodyPr>
          <a:lstStyle/>
          <a:p>
            <a:r>
              <a:rPr lang="ur-PK" sz="3600" dirty="0" smtClean="0">
                <a:solidFill>
                  <a:srgbClr val="0C2F4F"/>
                </a:solidFill>
                <a:latin typeface="Al_Mushaf" pitchFamily="2" charset="-78"/>
                <a:cs typeface="Al_Mushaf" pitchFamily="2" charset="-78"/>
              </a:rPr>
              <a:t>فاردنا </a:t>
            </a:r>
            <a:endParaRPr lang="en-US" sz="3600" dirty="0">
              <a:solidFill>
                <a:srgbClr val="0C2F4F"/>
              </a:solidFill>
              <a:latin typeface="Al_Mushaf" pitchFamily="2" charset="-78"/>
              <a:cs typeface="Al_Mushaf" pitchFamily="2" charset="-78"/>
            </a:endParaRPr>
          </a:p>
        </p:txBody>
      </p:sp>
      <p:sp>
        <p:nvSpPr>
          <p:cNvPr id="7" name="TextBox 6"/>
          <p:cNvSpPr txBox="1"/>
          <p:nvPr/>
        </p:nvSpPr>
        <p:spPr>
          <a:xfrm>
            <a:off x="1146400" y="4531116"/>
            <a:ext cx="1253869" cy="646331"/>
          </a:xfrm>
          <a:prstGeom prst="rect">
            <a:avLst/>
          </a:prstGeom>
          <a:noFill/>
        </p:spPr>
        <p:txBody>
          <a:bodyPr wrap="none" rtlCol="0">
            <a:spAutoFit/>
          </a:bodyPr>
          <a:lstStyle/>
          <a:p>
            <a:r>
              <a:rPr lang="ur-PK" sz="3600" dirty="0" smtClean="0">
                <a:solidFill>
                  <a:srgbClr val="0C2F4F"/>
                </a:solidFill>
                <a:latin typeface="Jameel Noori Nastaleeq" pitchFamily="2" charset="-78"/>
                <a:cs typeface="Jameel Noori Nastaleeq" pitchFamily="2" charset="-78"/>
              </a:rPr>
              <a:t>ہم نے چاہا</a:t>
            </a:r>
            <a:endParaRPr lang="en-US" sz="3600" dirty="0">
              <a:solidFill>
                <a:srgbClr val="0C2F4F"/>
              </a:solidFill>
              <a:latin typeface="Jameel Noori Nastaleeq" pitchFamily="2" charset="-78"/>
              <a:cs typeface="Jameel Noori Nastaleeq" pitchFamily="2" charset="-78"/>
            </a:endParaRPr>
          </a:p>
        </p:txBody>
      </p:sp>
      <p:cxnSp>
        <p:nvCxnSpPr>
          <p:cNvPr id="8" name="Straight Arrow Connector 7"/>
          <p:cNvCxnSpPr/>
          <p:nvPr/>
        </p:nvCxnSpPr>
        <p:spPr>
          <a:xfrm rot="10800000">
            <a:off x="2568059" y="4901881"/>
            <a:ext cx="777922" cy="158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0800000">
            <a:off x="4685720" y="4890508"/>
            <a:ext cx="777922" cy="158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10" name="Right Brace 9"/>
          <p:cNvSpPr/>
          <p:nvPr/>
        </p:nvSpPr>
        <p:spPr>
          <a:xfrm rot="16200000">
            <a:off x="4456175" y="-959095"/>
            <a:ext cx="294368" cy="4552830"/>
          </a:xfrm>
          <a:prstGeom prst="rightBrace">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Rectangle 10"/>
          <p:cNvSpPr/>
          <p:nvPr/>
        </p:nvSpPr>
        <p:spPr>
          <a:xfrm>
            <a:off x="6585963" y="487486"/>
            <a:ext cx="1625766" cy="707886"/>
          </a:xfrm>
          <a:prstGeom prst="rect">
            <a:avLst/>
          </a:prstGeom>
        </p:spPr>
        <p:txBody>
          <a:bodyPr wrap="none">
            <a:spAutoFit/>
          </a:bodyPr>
          <a:lstStyle/>
          <a:p>
            <a:r>
              <a:rPr lang="ur-PK" sz="4000" dirty="0" smtClean="0">
                <a:solidFill>
                  <a:srgbClr val="C00000"/>
                </a:solidFill>
                <a:latin typeface="Jameel Noori Nastaleeq" pitchFamily="2" charset="-78"/>
                <a:cs typeface="Jameel Noori Nastaleeq" pitchFamily="2" charset="-78"/>
              </a:rPr>
              <a:t>لڑکے کا قتل </a:t>
            </a:r>
            <a:endParaRPr lang="en-US" sz="4000" dirty="0">
              <a:solidFill>
                <a:srgbClr val="C00000"/>
              </a:solidFill>
            </a:endParaRPr>
          </a:p>
        </p:txBody>
      </p:sp>
      <p:cxnSp>
        <p:nvCxnSpPr>
          <p:cNvPr id="12" name="Straight Arrow Connector 11"/>
          <p:cNvCxnSpPr/>
          <p:nvPr/>
        </p:nvCxnSpPr>
        <p:spPr>
          <a:xfrm rot="10800000">
            <a:off x="5367360" y="839841"/>
            <a:ext cx="1097280" cy="158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384399" y="432896"/>
            <a:ext cx="982961" cy="769441"/>
          </a:xfrm>
          <a:prstGeom prst="rect">
            <a:avLst/>
          </a:prstGeom>
        </p:spPr>
        <p:txBody>
          <a:bodyPr wrap="none">
            <a:spAutoFit/>
          </a:bodyPr>
          <a:lstStyle/>
          <a:p>
            <a:r>
              <a:rPr lang="ur-PK" sz="4400" dirty="0" smtClean="0">
                <a:solidFill>
                  <a:srgbClr val="002060"/>
                </a:solidFill>
                <a:latin typeface="Jameel Noori Nastaleeq" pitchFamily="2" charset="-78"/>
                <a:cs typeface="Jameel Noori Nastaleeq" pitchFamily="2" charset="-78"/>
              </a:rPr>
              <a:t>دوپہلو</a:t>
            </a:r>
            <a:endParaRPr lang="en-US" sz="4400" dirty="0">
              <a:solidFill>
                <a:srgbClr val="00206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5344782" y="968993"/>
            <a:ext cx="3634328" cy="584775"/>
          </a:xfrm>
          <a:prstGeom prst="rect">
            <a:avLst/>
          </a:prstGeom>
          <a:noFill/>
        </p:spPr>
        <p:txBody>
          <a:bodyPr wrap="none" rtlCol="0">
            <a:spAutoFit/>
          </a:bodyPr>
          <a:lstStyle/>
          <a:p>
            <a:pPr algn="r" rtl="1"/>
            <a:r>
              <a:rPr lang="ur-PK" sz="3200" dirty="0" smtClean="0">
                <a:solidFill>
                  <a:srgbClr val="0C2F4F"/>
                </a:solidFill>
                <a:latin typeface="Jameel Noori Nastaleeq" pitchFamily="2" charset="-78"/>
                <a:cs typeface="Jameel Noori Nastaleeq" pitchFamily="2" charset="-78"/>
              </a:rPr>
              <a:t>خزانہ بچانے کے لیے دیوار کی مرمت </a:t>
            </a:r>
            <a:endParaRPr lang="en-US" sz="3200" dirty="0">
              <a:solidFill>
                <a:srgbClr val="0C2F4F"/>
              </a:solidFill>
              <a:latin typeface="Jameel Noori Nastaleeq" pitchFamily="2" charset="-78"/>
              <a:cs typeface="Jameel Noori Nastaleeq" pitchFamily="2" charset="-78"/>
            </a:endParaRPr>
          </a:p>
        </p:txBody>
      </p:sp>
      <p:sp>
        <p:nvSpPr>
          <p:cNvPr id="4" name="TextBox 3"/>
          <p:cNvSpPr txBox="1"/>
          <p:nvPr/>
        </p:nvSpPr>
        <p:spPr>
          <a:xfrm>
            <a:off x="2971753" y="928047"/>
            <a:ext cx="2013693" cy="584775"/>
          </a:xfrm>
          <a:prstGeom prst="rect">
            <a:avLst/>
          </a:prstGeom>
          <a:noFill/>
        </p:spPr>
        <p:txBody>
          <a:bodyPr wrap="none" rtlCol="0">
            <a:spAutoFit/>
          </a:bodyPr>
          <a:lstStyle/>
          <a:p>
            <a:pPr algn="r" rtl="1"/>
            <a:r>
              <a:rPr lang="ur-PK" sz="3200" dirty="0" smtClean="0">
                <a:solidFill>
                  <a:srgbClr val="0C2F4F"/>
                </a:solidFill>
                <a:latin typeface="Jameel Noori Nastaleeq" pitchFamily="2" charset="-78"/>
                <a:cs typeface="Jameel Noori Nastaleeq" pitchFamily="2" charset="-78"/>
              </a:rPr>
              <a:t>خوشنما اور احسن کام </a:t>
            </a:r>
            <a:endParaRPr lang="en-US" sz="3200" dirty="0">
              <a:solidFill>
                <a:srgbClr val="0C2F4F"/>
              </a:solidFill>
              <a:latin typeface="Jameel Noori Nastaleeq" pitchFamily="2" charset="-78"/>
              <a:cs typeface="Jameel Noori Nastaleeq" pitchFamily="2" charset="-78"/>
            </a:endParaRPr>
          </a:p>
        </p:txBody>
      </p:sp>
      <p:sp>
        <p:nvSpPr>
          <p:cNvPr id="5" name="TextBox 4"/>
          <p:cNvSpPr txBox="1"/>
          <p:nvPr/>
        </p:nvSpPr>
        <p:spPr>
          <a:xfrm>
            <a:off x="437484" y="943301"/>
            <a:ext cx="2007281" cy="584775"/>
          </a:xfrm>
          <a:prstGeom prst="rect">
            <a:avLst/>
          </a:prstGeom>
          <a:noFill/>
        </p:spPr>
        <p:txBody>
          <a:bodyPr wrap="none" rtlCol="0">
            <a:spAutoFit/>
          </a:bodyPr>
          <a:lstStyle/>
          <a:p>
            <a:pPr algn="r" rtl="1"/>
            <a:r>
              <a:rPr lang="ur-PK" sz="3200" dirty="0" smtClean="0">
                <a:solidFill>
                  <a:srgbClr val="0C2F4F"/>
                </a:solidFill>
                <a:latin typeface="Jameel Noori Nastaleeq" pitchFamily="2" charset="-78"/>
                <a:cs typeface="Jameel Noori Nastaleeq" pitchFamily="2" charset="-78"/>
              </a:rPr>
              <a:t>نسبت اللہ کی طرف </a:t>
            </a:r>
            <a:endParaRPr lang="en-US" sz="3200" dirty="0">
              <a:solidFill>
                <a:srgbClr val="0C2F4F"/>
              </a:solidFill>
              <a:latin typeface="Jameel Noori Nastaleeq" pitchFamily="2" charset="-78"/>
              <a:cs typeface="Jameel Noori Nastaleeq" pitchFamily="2" charset="-78"/>
            </a:endParaRPr>
          </a:p>
        </p:txBody>
      </p:sp>
      <p:cxnSp>
        <p:nvCxnSpPr>
          <p:cNvPr id="7" name="Straight Arrow Connector 6"/>
          <p:cNvCxnSpPr/>
          <p:nvPr/>
        </p:nvCxnSpPr>
        <p:spPr>
          <a:xfrm rot="10800000">
            <a:off x="2468028" y="1247639"/>
            <a:ext cx="457200" cy="158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1553883" y="2406895"/>
            <a:ext cx="2255830" cy="3563"/>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3383194" y="2829304"/>
            <a:ext cx="846161" cy="158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036159" y="3335411"/>
            <a:ext cx="1521570" cy="707886"/>
          </a:xfrm>
          <a:prstGeom prst="rect">
            <a:avLst/>
          </a:prstGeom>
          <a:noFill/>
        </p:spPr>
        <p:txBody>
          <a:bodyPr wrap="none" rtlCol="0">
            <a:spAutoFit/>
          </a:bodyPr>
          <a:lstStyle/>
          <a:p>
            <a:pPr algn="ctr" rtl="1"/>
            <a:r>
              <a:rPr lang="ur-PK" sz="4000" dirty="0" smtClean="0">
                <a:solidFill>
                  <a:srgbClr val="0C2F4F"/>
                </a:solidFill>
                <a:latin typeface="Al_Mushaf" pitchFamily="2" charset="-78"/>
                <a:cs typeface="Al_Mushaf" pitchFamily="2" charset="-78"/>
              </a:rPr>
              <a:t>فارادربک</a:t>
            </a:r>
            <a:endParaRPr lang="en-US" sz="4000" dirty="0">
              <a:solidFill>
                <a:srgbClr val="0C2F4F"/>
              </a:solidFill>
              <a:latin typeface="Al_Mushaf" pitchFamily="2" charset="-78"/>
              <a:cs typeface="Al_Mushaf" pitchFamily="2" charset="-78"/>
            </a:endParaRPr>
          </a:p>
        </p:txBody>
      </p:sp>
      <p:sp>
        <p:nvSpPr>
          <p:cNvPr id="26" name="TextBox 25"/>
          <p:cNvSpPr txBox="1"/>
          <p:nvPr/>
        </p:nvSpPr>
        <p:spPr>
          <a:xfrm>
            <a:off x="2790804" y="4359704"/>
            <a:ext cx="2082621" cy="523220"/>
          </a:xfrm>
          <a:prstGeom prst="rect">
            <a:avLst/>
          </a:prstGeom>
          <a:noFill/>
        </p:spPr>
        <p:txBody>
          <a:bodyPr wrap="none" rtlCol="0">
            <a:spAutoFit/>
          </a:bodyPr>
          <a:lstStyle/>
          <a:p>
            <a:pPr algn="ctr" rtl="1"/>
            <a:r>
              <a:rPr lang="ur-PK" sz="2800" dirty="0" smtClean="0">
                <a:solidFill>
                  <a:srgbClr val="0C2F4F"/>
                </a:solidFill>
                <a:latin typeface="Jameel Noori Nastaleeq" pitchFamily="2" charset="-78"/>
                <a:cs typeface="Jameel Noori Nastaleeq" pitchFamily="2" charset="-78"/>
              </a:rPr>
              <a:t>آپ کے رب نے یہ چاہا</a:t>
            </a:r>
            <a:endParaRPr lang="en-US" sz="2800" dirty="0">
              <a:solidFill>
                <a:srgbClr val="0C2F4F"/>
              </a:solidFill>
              <a:latin typeface="Jameel Noori Nastaleeq" pitchFamily="2" charset="-78"/>
              <a:cs typeface="Jameel Noori Nastaleeq" pitchFamily="2" charset="-78"/>
            </a:endParaRPr>
          </a:p>
        </p:txBody>
      </p:sp>
      <p:cxnSp>
        <p:nvCxnSpPr>
          <p:cNvPr id="27" name="Straight Arrow Connector 26"/>
          <p:cNvCxnSpPr/>
          <p:nvPr/>
        </p:nvCxnSpPr>
        <p:spPr>
          <a:xfrm rot="10800000">
            <a:off x="4905023" y="1247640"/>
            <a:ext cx="457200" cy="1588"/>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553843" y="1380067"/>
            <a:ext cx="0" cy="1030389"/>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3776850" y="3993056"/>
            <a:ext cx="0" cy="45720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1932</TotalTime>
  <Words>1637</Words>
  <Application>Microsoft Office PowerPoint</Application>
  <PresentationFormat>On-screen Show (4:3)</PresentationFormat>
  <Paragraphs>182</Paragraphs>
  <Slides>42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_PDMS_Bukhari</vt:lpstr>
      <vt:lpstr>Al_Mushaf</vt:lpstr>
      <vt:lpstr>Arial</vt:lpstr>
      <vt:lpstr>Calibri</vt:lpstr>
      <vt:lpstr>Calibri Light</vt:lpstr>
      <vt:lpstr>Jameel Noori Nastaleeq</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zia</dc:creator>
  <cp:lastModifiedBy>DELL</cp:lastModifiedBy>
  <cp:revision>185</cp:revision>
  <dcterms:created xsi:type="dcterms:W3CDTF">2021-09-29T07:22:50Z</dcterms:created>
  <dcterms:modified xsi:type="dcterms:W3CDTF">2021-11-03T06:47:46Z</dcterms:modified>
</cp:coreProperties>
</file>