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63" r:id="rId2"/>
    <p:sldId id="295" r:id="rId3"/>
    <p:sldId id="296" r:id="rId4"/>
    <p:sldId id="346" r:id="rId5"/>
    <p:sldId id="347" r:id="rId6"/>
    <p:sldId id="345" r:id="rId7"/>
    <p:sldId id="297" r:id="rId8"/>
    <p:sldId id="298" r:id="rId9"/>
    <p:sldId id="348" r:id="rId10"/>
    <p:sldId id="349" r:id="rId11"/>
    <p:sldId id="299" r:id="rId12"/>
    <p:sldId id="300" r:id="rId13"/>
    <p:sldId id="301" r:id="rId14"/>
    <p:sldId id="351" r:id="rId15"/>
    <p:sldId id="350" r:id="rId16"/>
    <p:sldId id="354" r:id="rId17"/>
    <p:sldId id="353" r:id="rId18"/>
    <p:sldId id="352" r:id="rId19"/>
    <p:sldId id="355" r:id="rId20"/>
    <p:sldId id="356" r:id="rId21"/>
    <p:sldId id="357" r:id="rId22"/>
    <p:sldId id="358" r:id="rId23"/>
    <p:sldId id="359" r:id="rId24"/>
    <p:sldId id="360" r:id="rId25"/>
    <p:sldId id="361" r:id="rId26"/>
    <p:sldId id="362" r:id="rId27"/>
    <p:sldId id="302" r:id="rId28"/>
    <p:sldId id="303" r:id="rId29"/>
    <p:sldId id="304" r:id="rId30"/>
    <p:sldId id="305" r:id="rId31"/>
    <p:sldId id="306" r:id="rId32"/>
    <p:sldId id="307" r:id="rId33"/>
    <p:sldId id="308" r:id="rId34"/>
    <p:sldId id="309" r:id="rId35"/>
    <p:sldId id="310" r:id="rId36"/>
    <p:sldId id="311" r:id="rId37"/>
    <p:sldId id="312" r:id="rId38"/>
    <p:sldId id="313" r:id="rId39"/>
    <p:sldId id="314" r:id="rId40"/>
    <p:sldId id="315" r:id="rId41"/>
    <p:sldId id="316" r:id="rId42"/>
    <p:sldId id="317" r:id="rId43"/>
    <p:sldId id="318" r:id="rId44"/>
    <p:sldId id="319" r:id="rId45"/>
    <p:sldId id="320" r:id="rId46"/>
    <p:sldId id="321" r:id="rId47"/>
    <p:sldId id="322" r:id="rId48"/>
    <p:sldId id="323" r:id="rId49"/>
    <p:sldId id="324" r:id="rId50"/>
    <p:sldId id="325" r:id="rId51"/>
    <p:sldId id="363"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074" autoAdjust="0"/>
  </p:normalViewPr>
  <p:slideViewPr>
    <p:cSldViewPr snapToGrid="0">
      <p:cViewPr varScale="1">
        <p:scale>
          <a:sx n="64" d="100"/>
          <a:sy n="64" d="100"/>
        </p:scale>
        <p:origin x="130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90968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95917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334821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4E45DA-74BD-4E99-B864-2A440A13FEBD}" type="datetimeFigureOut">
              <a:rPr lang="ur-PK" smtClean="0"/>
              <a:pPr/>
              <a:t>22/03/1443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493746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4E45DA-74BD-4E99-B864-2A440A13FEBD}" type="datetimeFigureOut">
              <a:rPr lang="ur-PK" smtClean="0"/>
              <a:pPr/>
              <a:t>22/03/1443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30087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4E45DA-74BD-4E99-B864-2A440A13FEBD}" type="datetimeFigureOut">
              <a:rPr lang="ur-PK" smtClean="0"/>
              <a:pPr/>
              <a:t>22/03/1443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35369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22/03/1443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159446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22/03/1443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963099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22/03/1443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41568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36931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118034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4E45DA-74BD-4E99-B864-2A440A13FEBD}" type="datetimeFigureOut">
              <a:rPr lang="ur-PK" smtClean="0"/>
              <a:pPr/>
              <a:t>22/03/1443</a:t>
            </a:fld>
            <a:endParaRPr lang="ur-PK"/>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ur-PK"/>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20281254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tafheemonline.com/tafseer.asp?s=018&amp;h=54"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pic>
        <p:nvPicPr>
          <p:cNvPr id="11" name="Picture 10"/>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306321" y="1140950"/>
            <a:ext cx="4509423" cy="1729518"/>
          </a:xfrm>
          <a:prstGeom prst="rect">
            <a:avLst/>
          </a:prstGeom>
        </p:spPr>
      </p:pic>
      <p:sp>
        <p:nvSpPr>
          <p:cNvPr id="8" name="TextBox 7"/>
          <p:cNvSpPr txBox="1"/>
          <p:nvPr/>
        </p:nvSpPr>
        <p:spPr>
          <a:xfrm>
            <a:off x="3278866" y="3357276"/>
            <a:ext cx="2666114" cy="646331"/>
          </a:xfrm>
          <a:prstGeom prst="rect">
            <a:avLst/>
          </a:prstGeom>
          <a:noFill/>
        </p:spPr>
        <p:txBody>
          <a:bodyPr wrap="none" rtlCol="0">
            <a:spAutoFit/>
          </a:bodyPr>
          <a:lstStyle/>
          <a:p>
            <a:pPr algn="r" rtl="1"/>
            <a:r>
              <a:rPr lang="ur-PK" sz="3600" dirty="0">
                <a:latin typeface="_PDMS_Bukhari" panose="00000400000000000000" pitchFamily="2" charset="-78"/>
                <a:cs typeface="_PDMS_Bukhari" panose="00000400000000000000" pitchFamily="2" charset="-78"/>
              </a:rPr>
              <a:t>مکیہ ، 110 آیات</a:t>
            </a:r>
            <a:endParaRPr lang="en-US" sz="3600" dirty="0">
              <a:latin typeface="_PDMS_Bukhari" panose="00000400000000000000" pitchFamily="2" charset="-78"/>
              <a:cs typeface="_PDMS_Bukhari" panose="00000400000000000000" pitchFamily="2" charset="-78"/>
            </a:endParaRPr>
          </a:p>
        </p:txBody>
      </p:sp>
      <p:sp>
        <p:nvSpPr>
          <p:cNvPr id="15" name="TextBox 14"/>
          <p:cNvSpPr txBox="1"/>
          <p:nvPr/>
        </p:nvSpPr>
        <p:spPr>
          <a:xfrm>
            <a:off x="3243598" y="4241783"/>
            <a:ext cx="2701382" cy="646331"/>
          </a:xfrm>
          <a:prstGeom prst="rect">
            <a:avLst/>
          </a:prstGeom>
          <a:noFill/>
        </p:spPr>
        <p:txBody>
          <a:bodyPr wrap="none" rtlCol="0">
            <a:spAutoFit/>
          </a:bodyPr>
          <a:lstStyle/>
          <a:p>
            <a:pPr algn="r" rtl="1"/>
            <a:r>
              <a:rPr lang="ur-PK" sz="3600" i="1" dirty="0">
                <a:latin typeface="Jameel Noori Nastaleeq" panose="02000503000000020004" pitchFamily="2" charset="-78"/>
                <a:cs typeface="Jameel Noori Nastaleeq" panose="02000503000000020004" pitchFamily="2" charset="-78"/>
              </a:rPr>
              <a:t>استاذہ ماریہ حسین</a:t>
            </a:r>
            <a:endParaRPr lang="en-US" sz="3600" i="1" dirty="0">
              <a:latin typeface="Jameel Noori Nastaleeq" panose="02000503000000020004" pitchFamily="2" charset="-78"/>
              <a:cs typeface="Jameel Noori Nastaleeq" panose="02000503000000020004" pitchFamily="2" charset="-78"/>
            </a:endParaRPr>
          </a:p>
        </p:txBody>
      </p:sp>
      <p:cxnSp>
        <p:nvCxnSpPr>
          <p:cNvPr id="16" name="Straight Connector 15"/>
          <p:cNvCxnSpPr/>
          <p:nvPr/>
        </p:nvCxnSpPr>
        <p:spPr>
          <a:xfrm flipH="1">
            <a:off x="3466140" y="4129239"/>
            <a:ext cx="23317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8057" y="1089931"/>
            <a:ext cx="3709670" cy="3416320"/>
          </a:xfrm>
          <a:prstGeom prst="rect">
            <a:avLst/>
          </a:prstGeom>
          <a:noFill/>
        </p:spPr>
        <p:txBody>
          <a:bodyPr wrap="none" rtlCol="0">
            <a:spAutoFit/>
          </a:bodyPr>
          <a:lstStyle/>
          <a:p>
            <a:pPr algn="ctr" rtl="1">
              <a:lnSpc>
                <a:spcPct val="150000"/>
              </a:lnSpc>
            </a:pPr>
            <a:r>
              <a:rPr lang="ur-PK" sz="7200" u="sng" dirty="0" smtClean="0">
                <a:solidFill>
                  <a:srgbClr val="C00000"/>
                </a:solidFill>
                <a:latin typeface="Jameel Noori Nastaleeq" pitchFamily="2" charset="-78"/>
                <a:cs typeface="Jameel Noori Nastaleeq" pitchFamily="2" charset="-78"/>
              </a:rPr>
              <a:t>کلاس نمبر</a:t>
            </a:r>
            <a:r>
              <a:rPr lang="en-US" sz="7200" u="sng" dirty="0" smtClean="0">
                <a:solidFill>
                  <a:srgbClr val="C00000"/>
                </a:solidFill>
                <a:latin typeface="Jameel Noori Nastaleeq" pitchFamily="2" charset="-78"/>
                <a:cs typeface="Jameel Noori Nastaleeq" pitchFamily="2" charset="-78"/>
              </a:rPr>
              <a:t>6</a:t>
            </a:r>
            <a:endParaRPr lang="ur-PK" sz="7200" u="sng" dirty="0" smtClean="0">
              <a:solidFill>
                <a:srgbClr val="C00000"/>
              </a:solidFill>
              <a:latin typeface="Jameel Noori Nastaleeq" pitchFamily="2" charset="-78"/>
              <a:cs typeface="Jameel Noori Nastaleeq" pitchFamily="2" charset="-78"/>
            </a:endParaRPr>
          </a:p>
          <a:p>
            <a:pPr algn="ctr" rtl="1">
              <a:lnSpc>
                <a:spcPct val="150000"/>
              </a:lnSpc>
            </a:pPr>
            <a:r>
              <a:rPr lang="ur-PK" sz="7200" dirty="0" smtClean="0">
                <a:latin typeface="Jameel Noori Nastaleeq" pitchFamily="2" charset="-78"/>
                <a:cs typeface="Jameel Noori Nastaleeq" pitchFamily="2" charset="-78"/>
              </a:rPr>
              <a:t>آیات  57 تا </a:t>
            </a:r>
            <a:r>
              <a:rPr lang="en-US" sz="7200" dirty="0" smtClean="0">
                <a:latin typeface="Jameel Noori Nastaleeq" pitchFamily="2" charset="-78"/>
                <a:cs typeface="Jameel Noori Nastaleeq" pitchFamily="2" charset="-78"/>
              </a:rPr>
              <a:t>70</a:t>
            </a:r>
            <a:endParaRPr lang="en-US" sz="7200" dirty="0">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05378" y="867367"/>
            <a:ext cx="1723817"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a:t>
            </a:r>
            <a:endParaRPr lang="en-US" sz="7200" b="1" dirty="0">
              <a:solidFill>
                <a:srgbClr val="C00000"/>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TextBox 4"/>
          <p:cNvSpPr txBox="1"/>
          <p:nvPr/>
        </p:nvSpPr>
        <p:spPr>
          <a:xfrm>
            <a:off x="1223679" y="1924610"/>
            <a:ext cx="6605516" cy="2215991"/>
          </a:xfrm>
          <a:prstGeom prst="rect">
            <a:avLst/>
          </a:prstGeom>
          <a:noFill/>
        </p:spPr>
        <p:txBody>
          <a:bodyPr wrap="square" rtlCol="0">
            <a:spAutoFit/>
          </a:bodyPr>
          <a:lstStyle/>
          <a:p>
            <a:pPr algn="ctr" rtl="1">
              <a:lnSpc>
                <a:spcPct val="150000"/>
              </a:lnSpc>
            </a:pPr>
            <a:r>
              <a:rPr lang="ur-PK" sz="4800" dirty="0" smtClean="0">
                <a:solidFill>
                  <a:srgbClr val="0C2F4F"/>
                </a:solidFill>
                <a:latin typeface="Jameel Noori Nastaleeq" pitchFamily="2" charset="-78"/>
                <a:cs typeface="Jameel Noori Nastaleeq" pitchFamily="2" charset="-78"/>
              </a:rPr>
              <a:t>اللہ کے احکام کو چھوڑ کر  کسی دوسرے کی پیروی کرنا  شرک کی کونسی قسم ہے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05378" y="867367"/>
            <a:ext cx="1723817"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a:t>
            </a:r>
            <a:endParaRPr lang="en-US" sz="7200" b="1" dirty="0">
              <a:solidFill>
                <a:srgbClr val="C00000"/>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TextBox 4"/>
          <p:cNvSpPr txBox="1"/>
          <p:nvPr/>
        </p:nvSpPr>
        <p:spPr>
          <a:xfrm>
            <a:off x="745335" y="2293782"/>
            <a:ext cx="7657866" cy="1862048"/>
          </a:xfrm>
          <a:prstGeom prst="rect">
            <a:avLst/>
          </a:prstGeom>
          <a:noFill/>
        </p:spPr>
        <p:txBody>
          <a:bodyPr wrap="none" rtlCol="0">
            <a:spAutoFit/>
          </a:bodyPr>
          <a:lstStyle/>
          <a:p>
            <a:pPr algn="ctr" rtl="1">
              <a:lnSpc>
                <a:spcPct val="150000"/>
              </a:lnSpc>
            </a:pPr>
            <a:r>
              <a:rPr lang="ur-PK" sz="4000" dirty="0" smtClean="0">
                <a:solidFill>
                  <a:srgbClr val="0C2F4F"/>
                </a:solidFill>
                <a:latin typeface="Jameel Noori Nastaleeq" pitchFamily="2" charset="-78"/>
                <a:cs typeface="Jameel Noori Nastaleeq" pitchFamily="2" charset="-78"/>
              </a:rPr>
              <a:t>کسی بات کو سمجھانے کے لیے قرآن مختلف اسلوب اختیار کرتا ہے</a:t>
            </a:r>
          </a:p>
          <a:p>
            <a:pPr algn="ctr" rtl="1">
              <a:lnSpc>
                <a:spcPct val="150000"/>
              </a:lnSpc>
            </a:pPr>
            <a:r>
              <a:rPr lang="ur-PK" sz="4000" dirty="0" smtClean="0">
                <a:solidFill>
                  <a:srgbClr val="0C2F4F"/>
                </a:solidFill>
                <a:latin typeface="Jameel Noori Nastaleeq" pitchFamily="2" charset="-78"/>
                <a:cs typeface="Jameel Noori Nastaleeq" pitchFamily="2" charset="-78"/>
              </a:rPr>
              <a:t>کوئی سے دو  لکھیں ۔</a:t>
            </a:r>
            <a:endParaRPr lang="en-US" sz="4000" dirty="0">
              <a:solidFill>
                <a:srgbClr val="0C2F4F"/>
              </a:solidFill>
              <a:latin typeface="Jameel Noori Nastaleeq" pitchFamily="2" charset="-78"/>
              <a:cs typeface="Jameel Noori Nastaleeq" pitchFamily="2" charset="-78"/>
            </a:endParaRPr>
          </a:p>
        </p:txBody>
      </p:sp>
    </p:spTree>
    <p:extLst>
      <p:ext uri="{BB962C8B-B14F-4D97-AF65-F5344CB8AC3E}">
        <p14:creationId xmlns:p14="http://schemas.microsoft.com/office/powerpoint/2010/main" val="1611283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05378" y="867367"/>
            <a:ext cx="1723817"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a:t>
            </a:r>
            <a:endParaRPr lang="en-US" sz="7200" b="1" dirty="0">
              <a:solidFill>
                <a:srgbClr val="C00000"/>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TextBox 3"/>
          <p:cNvSpPr txBox="1"/>
          <p:nvPr/>
        </p:nvSpPr>
        <p:spPr>
          <a:xfrm>
            <a:off x="1434012" y="2050498"/>
            <a:ext cx="6248679" cy="1023357"/>
          </a:xfrm>
          <a:prstGeom prst="rect">
            <a:avLst/>
          </a:prstGeom>
          <a:noFill/>
        </p:spPr>
        <p:txBody>
          <a:bodyPr wrap="square" rtlCol="0">
            <a:spAutoFit/>
          </a:bodyPr>
          <a:lstStyle/>
          <a:p>
            <a:pPr algn="ctr" rtl="1">
              <a:lnSpc>
                <a:spcPct val="150000"/>
              </a:lnSpc>
            </a:pPr>
            <a:r>
              <a:rPr lang="ur-PK" sz="4400" dirty="0" smtClean="0">
                <a:solidFill>
                  <a:srgbClr val="0C2F4F"/>
                </a:solidFill>
                <a:latin typeface="Jameel Noori Nastaleeq" pitchFamily="2" charset="-78"/>
                <a:cs typeface="Jameel Noori Nastaleeq" pitchFamily="2" charset="-78"/>
              </a:rPr>
              <a:t>روزِ قیامت زمین کس حال میں کر دی جائے گی؟</a:t>
            </a:r>
            <a:endParaRPr lang="en-US" sz="6000" dirty="0">
              <a:solidFill>
                <a:srgbClr val="0C2F4F"/>
              </a:solidFill>
              <a:latin typeface="Jameel Noori Nastaleeq" pitchFamily="2" charset="-78"/>
              <a:cs typeface="Jameel Noori Nastaleeq" pitchFamily="2" charset="-78"/>
            </a:endParaRPr>
          </a:p>
        </p:txBody>
      </p:sp>
    </p:spTree>
    <p:extLst>
      <p:ext uri="{BB962C8B-B14F-4D97-AF65-F5344CB8AC3E}">
        <p14:creationId xmlns:p14="http://schemas.microsoft.com/office/powerpoint/2010/main" val="1867832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ectangle 5"/>
          <p:cNvSpPr/>
          <p:nvPr/>
        </p:nvSpPr>
        <p:spPr>
          <a:xfrm>
            <a:off x="1695734" y="983621"/>
            <a:ext cx="5725236" cy="1862048"/>
          </a:xfrm>
          <a:prstGeom prst="rect">
            <a:avLst/>
          </a:prstGeom>
        </p:spPr>
        <p:txBody>
          <a:bodyPr wrap="square">
            <a:spAutoFit/>
          </a:bodyPr>
          <a:lstStyle/>
          <a:p>
            <a:pPr algn="ctr" rtl="1">
              <a:lnSpc>
                <a:spcPct val="150000"/>
              </a:lnSpc>
            </a:pPr>
            <a:r>
              <a:rPr lang="ur-PK" sz="4000" dirty="0" smtClean="0">
                <a:solidFill>
                  <a:srgbClr val="0C2F4F"/>
                </a:solidFill>
                <a:latin typeface="Al_Mushaf" pitchFamily="2" charset="-78"/>
                <a:cs typeface="Al_Mushaf" pitchFamily="2" charset="-78"/>
              </a:rPr>
              <a:t>وَ مَنۡ اَظۡلَمُ مِمَّنۡ ذُکِّرَ بِاٰیٰتِ رَبِّہٖ فَاَعۡرَضَ عَنۡہَا وَ نَسِیَ مَا قَدَّمَتۡ یَدٰہُ</a:t>
            </a:r>
            <a:endParaRPr lang="en-US" sz="4000" dirty="0">
              <a:solidFill>
                <a:srgbClr val="0C2F4F"/>
              </a:solidFill>
              <a:latin typeface="Al_Mushaf" pitchFamily="2" charset="-78"/>
              <a:cs typeface="Al_Mushaf" pitchFamily="2" charset="-78"/>
            </a:endParaRPr>
          </a:p>
        </p:txBody>
      </p:sp>
      <p:sp>
        <p:nvSpPr>
          <p:cNvPr id="7" name="Rounded Rectangle 6"/>
          <p:cNvSpPr/>
          <p:nvPr/>
        </p:nvSpPr>
        <p:spPr>
          <a:xfrm>
            <a:off x="7233690" y="223754"/>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8" name="TextBox 7"/>
          <p:cNvSpPr txBox="1"/>
          <p:nvPr/>
        </p:nvSpPr>
        <p:spPr>
          <a:xfrm>
            <a:off x="7291166" y="235705"/>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نمبر57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0" name="Rectangle 9"/>
          <p:cNvSpPr/>
          <p:nvPr/>
        </p:nvSpPr>
        <p:spPr>
          <a:xfrm>
            <a:off x="768663" y="2992768"/>
            <a:ext cx="7560860" cy="2308324"/>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اور اُس شخص سے بڑھ کر ظالم اور کون ہے جسے اُس کے ربّ کی آیات سُناکر نصیحت کی جائے اور وہ اُن سے منہ پھیرے اور اُس بُرے انجام کو بھول جائے جس کا سروسامان اُس نے اپنے لیے خود اپنے ہاتھوں کیا ہے</a:t>
            </a:r>
            <a:endParaRPr lang="en-US" sz="3200" dirty="0">
              <a:solidFill>
                <a:srgbClr val="0C2F4F"/>
              </a:solidFill>
              <a:latin typeface="Jameel Noori Nastaleeq" pitchFamily="2" charset="-78"/>
              <a:cs typeface="Jameel Noori Nastaleeq" pitchFamily="2" charset="-78"/>
            </a:endParaRPr>
          </a:p>
        </p:txBody>
      </p:sp>
    </p:spTree>
    <p:extLst>
      <p:ext uri="{BB962C8B-B14F-4D97-AF65-F5344CB8AC3E}">
        <p14:creationId xmlns:p14="http://schemas.microsoft.com/office/powerpoint/2010/main" val="938832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749290"/>
            <a:ext cx="9144000" cy="1248156"/>
          </a:xfrm>
          <a:prstGeom prst="rect">
            <a:avLst/>
          </a:prstGeom>
        </p:spPr>
      </p:pic>
      <p:sp>
        <p:nvSpPr>
          <p:cNvPr id="6" name="Rectangle 5"/>
          <p:cNvSpPr/>
          <p:nvPr/>
        </p:nvSpPr>
        <p:spPr>
          <a:xfrm>
            <a:off x="6038441" y="225772"/>
            <a:ext cx="1747594" cy="646331"/>
          </a:xfrm>
          <a:prstGeom prst="rect">
            <a:avLst/>
          </a:prstGeom>
          <a:solidFill>
            <a:srgbClr val="002060"/>
          </a:solidFill>
        </p:spPr>
        <p:txBody>
          <a:bodyPr wrap="none">
            <a:spAutoFit/>
          </a:bodyPr>
          <a:lstStyle/>
          <a:p>
            <a:r>
              <a:rPr lang="ur-PK" sz="3600" dirty="0" smtClean="0">
                <a:solidFill>
                  <a:schemeClr val="bg1"/>
                </a:solidFill>
                <a:latin typeface="Al_Mushaf" pitchFamily="2" charset="-78"/>
                <a:cs typeface="Al_Mushaf" pitchFamily="2" charset="-78"/>
              </a:rPr>
              <a:t>ذُکِّرَ بِاٰیٰتِ رَبِّہٖ </a:t>
            </a:r>
            <a:endParaRPr lang="en-US" sz="3600" dirty="0">
              <a:solidFill>
                <a:schemeClr val="bg1"/>
              </a:solidFill>
            </a:endParaRPr>
          </a:p>
        </p:txBody>
      </p:sp>
      <p:sp>
        <p:nvSpPr>
          <p:cNvPr id="7" name="Rectangle 6"/>
          <p:cNvSpPr/>
          <p:nvPr/>
        </p:nvSpPr>
        <p:spPr>
          <a:xfrm>
            <a:off x="2130312" y="233444"/>
            <a:ext cx="1683474" cy="646331"/>
          </a:xfrm>
          <a:prstGeom prst="rect">
            <a:avLst/>
          </a:prstGeom>
          <a:solidFill>
            <a:srgbClr val="002060"/>
          </a:solidFill>
        </p:spPr>
        <p:txBody>
          <a:bodyPr wrap="none">
            <a:spAutoFit/>
          </a:bodyPr>
          <a:lstStyle/>
          <a:p>
            <a:r>
              <a:rPr lang="ur-PK" sz="3600" dirty="0" smtClean="0">
                <a:solidFill>
                  <a:schemeClr val="bg1"/>
                </a:solidFill>
                <a:latin typeface="Al_Mushaf" pitchFamily="2" charset="-78"/>
                <a:cs typeface="Al_Mushaf" pitchFamily="2" charset="-78"/>
              </a:rPr>
              <a:t>فَاَعۡرَضَ عَنۡہَا </a:t>
            </a:r>
            <a:endParaRPr lang="en-US" sz="3600" dirty="0">
              <a:solidFill>
                <a:schemeClr val="bg1"/>
              </a:solidFill>
            </a:endParaRPr>
          </a:p>
        </p:txBody>
      </p:sp>
      <p:sp>
        <p:nvSpPr>
          <p:cNvPr id="8" name="Left Brace 7"/>
          <p:cNvSpPr/>
          <p:nvPr/>
        </p:nvSpPr>
        <p:spPr>
          <a:xfrm flipH="1" flipV="1">
            <a:off x="4394284" y="2272776"/>
            <a:ext cx="172917" cy="2652150"/>
          </a:xfrm>
          <a:prstGeom prst="leftBrace">
            <a:avLst>
              <a:gd name="adj1" fmla="val 76613"/>
              <a:gd name="adj2" fmla="val 50000"/>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9" name="Left Brace 8"/>
          <p:cNvSpPr/>
          <p:nvPr/>
        </p:nvSpPr>
        <p:spPr>
          <a:xfrm rot="16200000">
            <a:off x="2655423" y="3678687"/>
            <a:ext cx="228703" cy="2702256"/>
          </a:xfrm>
          <a:prstGeom prst="leftBrace">
            <a:avLst>
              <a:gd name="adj1" fmla="val 81076"/>
              <a:gd name="adj2" fmla="val 50000"/>
            </a:avLst>
          </a:prstGeom>
          <a:ln>
            <a:solidFill>
              <a:srgbClr val="0C2F4F"/>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0" name="TextBox 9"/>
          <p:cNvSpPr txBox="1"/>
          <p:nvPr/>
        </p:nvSpPr>
        <p:spPr>
          <a:xfrm>
            <a:off x="5127411" y="1250651"/>
            <a:ext cx="3520579" cy="3293209"/>
          </a:xfrm>
          <a:prstGeom prst="rect">
            <a:avLst/>
          </a:prstGeom>
          <a:noFill/>
        </p:spPr>
        <p:txBody>
          <a:bodyPr wrap="none" rtlCol="0">
            <a:spAutoFit/>
          </a:bodyPr>
          <a:lstStyle/>
          <a:p>
            <a:pPr algn="r" rtl="1"/>
            <a:r>
              <a:rPr lang="ur-PK" sz="3200" u="sng" dirty="0" smtClean="0">
                <a:solidFill>
                  <a:srgbClr val="0C2F4F"/>
                </a:solidFill>
                <a:latin typeface="Jameel Noori Nastaleeq" pitchFamily="2" charset="-78"/>
                <a:cs typeface="Jameel Noori Nastaleeq" pitchFamily="2" charset="-78"/>
              </a:rPr>
              <a:t>رب کی آیات سنا کر نصیحت کی جائے </a:t>
            </a:r>
          </a:p>
          <a:p>
            <a:pPr algn="r" rtl="1"/>
            <a:endParaRPr lang="ur-PK" sz="3200" u="sng" dirty="0" smtClean="0">
              <a:solidFill>
                <a:srgbClr val="0C2F4F"/>
              </a:solidFill>
              <a:latin typeface="Jameel Noori Nastaleeq" pitchFamily="2" charset="-78"/>
              <a:cs typeface="Jameel Noori Nastaleeq" pitchFamily="2" charset="-78"/>
            </a:endParaRPr>
          </a:p>
          <a:p>
            <a:pPr algn="r" rtl="1">
              <a:lnSpc>
                <a:spcPct val="150000"/>
              </a:lnSpc>
            </a:pPr>
            <a:r>
              <a:rPr lang="ur-PK" sz="3200" dirty="0" smtClean="0">
                <a:solidFill>
                  <a:srgbClr val="0C2F4F"/>
                </a:solidFill>
                <a:latin typeface="Jameel Noori Nastaleeq" pitchFamily="2" charset="-78"/>
                <a:cs typeface="Jameel Noori Nastaleeq" pitchFamily="2" charset="-78"/>
              </a:rPr>
              <a:t>بہترین نصیحت  </a:t>
            </a:r>
          </a:p>
          <a:p>
            <a:pPr algn="r" rtl="1">
              <a:lnSpc>
                <a:spcPct val="150000"/>
              </a:lnSpc>
            </a:pPr>
            <a:r>
              <a:rPr lang="ur-PK" sz="3200" dirty="0" smtClean="0">
                <a:solidFill>
                  <a:srgbClr val="0C2F4F"/>
                </a:solidFill>
                <a:latin typeface="Jameel Noori Nastaleeq" pitchFamily="2" charset="-78"/>
                <a:cs typeface="Jameel Noori Nastaleeq" pitchFamily="2" charset="-78"/>
              </a:rPr>
              <a:t>قبول کرنے پر دنیا وآخرت کی کامیابی </a:t>
            </a:r>
          </a:p>
          <a:p>
            <a:pPr algn="r" rtl="1">
              <a:lnSpc>
                <a:spcPct val="150000"/>
              </a:lnSpc>
            </a:pPr>
            <a:r>
              <a:rPr lang="ur-PK" sz="3200" dirty="0" smtClean="0">
                <a:solidFill>
                  <a:srgbClr val="0C2F4F"/>
                </a:solidFill>
                <a:latin typeface="Jameel Noori Nastaleeq" pitchFamily="2" charset="-78"/>
                <a:cs typeface="Jameel Noori Nastaleeq" pitchFamily="2" charset="-78"/>
              </a:rPr>
              <a:t>رد کرنے پر یقینی ہلاکت</a:t>
            </a:r>
            <a:endParaRPr lang="en-US" sz="3200" dirty="0">
              <a:solidFill>
                <a:srgbClr val="0C2F4F"/>
              </a:solidFill>
              <a:latin typeface="Jameel Noori Nastaleeq" pitchFamily="2" charset="-78"/>
              <a:cs typeface="Jameel Noori Nastaleeq" pitchFamily="2" charset="-78"/>
            </a:endParaRPr>
          </a:p>
        </p:txBody>
      </p:sp>
      <p:sp>
        <p:nvSpPr>
          <p:cNvPr id="14" name="TextBox 13"/>
          <p:cNvSpPr txBox="1"/>
          <p:nvPr/>
        </p:nvSpPr>
        <p:spPr>
          <a:xfrm>
            <a:off x="380463" y="1250651"/>
            <a:ext cx="4130664" cy="3847207"/>
          </a:xfrm>
          <a:prstGeom prst="rect">
            <a:avLst/>
          </a:prstGeom>
          <a:noFill/>
        </p:spPr>
        <p:txBody>
          <a:bodyPr wrap="square" rtlCol="0">
            <a:spAutoFit/>
          </a:bodyPr>
          <a:lstStyle/>
          <a:p>
            <a:pPr algn="r" rtl="1"/>
            <a:r>
              <a:rPr lang="ur-PK" sz="3200" u="sng" dirty="0" smtClean="0">
                <a:solidFill>
                  <a:srgbClr val="0C2F4F"/>
                </a:solidFill>
                <a:latin typeface="Jameel Noori Nastaleeq" pitchFamily="2" charset="-78"/>
                <a:cs typeface="Jameel Noori Nastaleeq" pitchFamily="2" charset="-78"/>
              </a:rPr>
              <a:t>ان سے </a:t>
            </a:r>
            <a:r>
              <a:rPr lang="ur-PK" sz="3200" u="sng" dirty="0" smtClean="0">
                <a:solidFill>
                  <a:srgbClr val="0C2F4F"/>
                </a:solidFill>
                <a:latin typeface="Jameel Noori Nastaleeq" pitchFamily="2" charset="-78"/>
                <a:cs typeface="Jameel Noori Nastaleeq" pitchFamily="2" charset="-78"/>
              </a:rPr>
              <a:t>منہ </a:t>
            </a:r>
            <a:r>
              <a:rPr lang="ur-PK" sz="3200" u="sng" dirty="0" smtClean="0">
                <a:solidFill>
                  <a:srgbClr val="0C2F4F"/>
                </a:solidFill>
                <a:latin typeface="Jameel Noori Nastaleeq" pitchFamily="2" charset="-78"/>
                <a:cs typeface="Jameel Noori Nastaleeq" pitchFamily="2" charset="-78"/>
              </a:rPr>
              <a:t>پھیرے</a:t>
            </a:r>
          </a:p>
          <a:p>
            <a:pPr algn="r" rtl="1"/>
            <a:endParaRPr lang="ur-PK" sz="2000" u="sng" dirty="0" smtClean="0">
              <a:solidFill>
                <a:srgbClr val="0C2F4F"/>
              </a:solidFill>
              <a:latin typeface="Jameel Noori Nastaleeq" pitchFamily="2" charset="-78"/>
              <a:cs typeface="Jameel Noori Nastaleeq" pitchFamily="2" charset="-78"/>
            </a:endParaRPr>
          </a:p>
          <a:p>
            <a:pPr algn="r" rtl="1">
              <a:lnSpc>
                <a:spcPct val="150000"/>
              </a:lnSpc>
            </a:pPr>
            <a:r>
              <a:rPr lang="ur-PK" sz="3200" dirty="0" smtClean="0">
                <a:solidFill>
                  <a:srgbClr val="0C2F4F"/>
                </a:solidFill>
                <a:latin typeface="Jameel Noori Nastaleeq" pitchFamily="2" charset="-78"/>
                <a:cs typeface="Jameel Noori Nastaleeq" pitchFamily="2" charset="-78"/>
              </a:rPr>
              <a:t>قبول ہی نہ کرے </a:t>
            </a:r>
          </a:p>
          <a:p>
            <a:pPr algn="r" rtl="1">
              <a:lnSpc>
                <a:spcPct val="150000"/>
              </a:lnSpc>
            </a:pPr>
            <a:r>
              <a:rPr lang="ur-PK" sz="3200" dirty="0" smtClean="0">
                <a:solidFill>
                  <a:srgbClr val="0C2F4F"/>
                </a:solidFill>
                <a:latin typeface="Jameel Noori Nastaleeq" pitchFamily="2" charset="-78"/>
                <a:cs typeface="Jameel Noori Nastaleeq" pitchFamily="2" charset="-78"/>
              </a:rPr>
              <a:t>زبان سے اقرار کر لے لیکن عمل اس کے مطابق نہ ہو ۔</a:t>
            </a:r>
          </a:p>
          <a:p>
            <a:pPr algn="r" rtl="1">
              <a:lnSpc>
                <a:spcPct val="150000"/>
              </a:lnSpc>
            </a:pPr>
            <a:r>
              <a:rPr lang="ur-PK" sz="3200" dirty="0" smtClean="0">
                <a:solidFill>
                  <a:srgbClr val="0C2F4F"/>
                </a:solidFill>
                <a:latin typeface="Jameel Noori Nastaleeq" pitchFamily="2" charset="-78"/>
                <a:cs typeface="Jameel Noori Nastaleeq" pitchFamily="2" charset="-78"/>
              </a:rPr>
              <a:t>نفسی خواہشات کو ترجیح دے ۔</a:t>
            </a:r>
            <a:r>
              <a:rPr lang="ur-PK" sz="2000" dirty="0" smtClean="0">
                <a:solidFill>
                  <a:srgbClr val="0C2F4F"/>
                </a:solidFill>
                <a:latin typeface="Jameel Noori Nastaleeq" pitchFamily="2" charset="-78"/>
                <a:cs typeface="Jameel Noori Nastaleeq" pitchFamily="2" charset="-78"/>
              </a:rPr>
              <a:t>(جزوی قبولیت )</a:t>
            </a:r>
            <a:endParaRPr lang="en-US" sz="2000" dirty="0">
              <a:solidFill>
                <a:srgbClr val="0C2F4F"/>
              </a:solidFill>
              <a:latin typeface="Jameel Noori Nastaleeq" pitchFamily="2" charset="-78"/>
              <a:cs typeface="Jameel Noori Nastaleeq" pitchFamily="2" charset="-78"/>
            </a:endParaRPr>
          </a:p>
        </p:txBody>
      </p:sp>
      <p:sp>
        <p:nvSpPr>
          <p:cNvPr id="18" name="TextBox 17"/>
          <p:cNvSpPr txBox="1"/>
          <p:nvPr/>
        </p:nvSpPr>
        <p:spPr>
          <a:xfrm>
            <a:off x="1244478" y="5259790"/>
            <a:ext cx="2810386" cy="461665"/>
          </a:xfrm>
          <a:prstGeom prst="rect">
            <a:avLst/>
          </a:prstGeom>
          <a:noFill/>
        </p:spPr>
        <p:txBody>
          <a:bodyPr wrap="none" rtlCol="0">
            <a:spAutoFit/>
          </a:bodyPr>
          <a:lstStyle/>
          <a:p>
            <a:pPr algn="r" rtl="1"/>
            <a:r>
              <a:rPr lang="ur-PK" sz="2400" dirty="0" smtClean="0">
                <a:solidFill>
                  <a:srgbClr val="0C2F4F"/>
                </a:solidFill>
                <a:latin typeface="Jameel Noori Nastaleeq" pitchFamily="2" charset="-78"/>
                <a:cs typeface="Jameel Noori Nastaleeq" pitchFamily="2" charset="-78"/>
              </a:rPr>
              <a:t>نتیجہ 	آیت کے اگلے حصے میں </a:t>
            </a:r>
            <a:endParaRPr lang="en-US" sz="2400" dirty="0">
              <a:solidFill>
                <a:srgbClr val="0C2F4F"/>
              </a:solidFill>
              <a:latin typeface="Jameel Noori Nastaleeq" pitchFamily="2" charset="-78"/>
              <a:cs typeface="Jameel Noori Nastaleeq" pitchFamily="2" charset="-78"/>
            </a:endParaRPr>
          </a:p>
        </p:txBody>
      </p:sp>
      <p:cxnSp>
        <p:nvCxnSpPr>
          <p:cNvPr id="22" name="Straight Arrow Connector 21"/>
          <p:cNvCxnSpPr/>
          <p:nvPr/>
        </p:nvCxnSpPr>
        <p:spPr>
          <a:xfrm rot="10800000" flipV="1">
            <a:off x="8608995" y="2697070"/>
            <a:ext cx="365760" cy="3"/>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10800000" flipV="1">
            <a:off x="8608995" y="3436516"/>
            <a:ext cx="365760" cy="3"/>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flipV="1">
            <a:off x="8608995" y="4126464"/>
            <a:ext cx="365760" cy="3"/>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0800000" flipV="1">
            <a:off x="3103491" y="5481267"/>
            <a:ext cx="457200" cy="3"/>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368784" y="5265770"/>
            <a:ext cx="2817755" cy="584775"/>
          </a:xfrm>
          <a:prstGeom prst="rect">
            <a:avLst/>
          </a:prstGeom>
          <a:noFill/>
        </p:spPr>
        <p:txBody>
          <a:bodyPr wrap="square" rtlCol="0">
            <a:spAutoFit/>
          </a:bodyPr>
          <a:lstStyle/>
          <a:p>
            <a:pPr algn="ctr" rtl="1"/>
            <a:r>
              <a:rPr lang="ur-PK" sz="3200" dirty="0" smtClean="0">
                <a:solidFill>
                  <a:srgbClr val="0C2F4F"/>
                </a:solidFill>
                <a:latin typeface="Jameel Noori Nastaleeq" pitchFamily="2" charset="-78"/>
                <a:cs typeface="Jameel Noori Nastaleeq" pitchFamily="2" charset="-78"/>
              </a:rPr>
              <a:t>وجہ	آخرت کو بھلا دینا</a:t>
            </a:r>
            <a:endParaRPr lang="en-US" sz="2000" dirty="0">
              <a:solidFill>
                <a:srgbClr val="0C2F4F"/>
              </a:solidFill>
              <a:latin typeface="Jameel Noori Nastaleeq" pitchFamily="2" charset="-78"/>
              <a:cs typeface="Jameel Noori Nastaleeq" pitchFamily="2" charset="-78"/>
            </a:endParaRPr>
          </a:p>
        </p:txBody>
      </p:sp>
      <p:cxnSp>
        <p:nvCxnSpPr>
          <p:cNvPr id="4" name="Straight Arrow Connector 3"/>
          <p:cNvCxnSpPr/>
          <p:nvPr/>
        </p:nvCxnSpPr>
        <p:spPr>
          <a:xfrm flipH="1" flipV="1">
            <a:off x="4567201" y="3924320"/>
            <a:ext cx="1961616" cy="1311741"/>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0800000" flipV="1">
            <a:off x="7084674" y="5558154"/>
            <a:ext cx="457200" cy="3"/>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Rectangle 4"/>
          <p:cNvSpPr/>
          <p:nvPr/>
        </p:nvSpPr>
        <p:spPr>
          <a:xfrm>
            <a:off x="423078" y="1497409"/>
            <a:ext cx="8270547" cy="830997"/>
          </a:xfrm>
          <a:prstGeom prst="rect">
            <a:avLst/>
          </a:prstGeom>
        </p:spPr>
        <p:txBody>
          <a:bodyPr wrap="square">
            <a:spAutoFit/>
          </a:bodyPr>
          <a:lstStyle/>
          <a:p>
            <a:pPr algn="ctr" rtl="1"/>
            <a:r>
              <a:rPr lang="ur-PK" sz="4800" dirty="0" smtClean="0">
                <a:solidFill>
                  <a:srgbClr val="0C2F4F"/>
                </a:solidFill>
                <a:latin typeface="Al_Mushaf" pitchFamily="2" charset="-78"/>
                <a:cs typeface="Al_Mushaf" pitchFamily="2" charset="-78"/>
              </a:rPr>
              <a:t> اِنَّا جَعَلۡنَا عَلٰی قُلُوۡبِہِمۡ اَکِنَّۃً اَنۡ یَّفۡقَہُوۡہُ وَ فِیۡۤ اٰذَانِہِمۡ وَقۡرًا</a:t>
            </a:r>
            <a:endParaRPr lang="en-US" sz="4800" dirty="0">
              <a:solidFill>
                <a:srgbClr val="0C2F4F"/>
              </a:solidFill>
              <a:latin typeface="Al_Mushaf" pitchFamily="2" charset="-78"/>
              <a:cs typeface="Al_Mushaf" pitchFamily="2" charset="-78"/>
            </a:endParaRPr>
          </a:p>
        </p:txBody>
      </p:sp>
      <p:sp>
        <p:nvSpPr>
          <p:cNvPr id="6" name="Rounded Rectangle 5"/>
          <p:cNvSpPr/>
          <p:nvPr/>
        </p:nvSpPr>
        <p:spPr>
          <a:xfrm>
            <a:off x="7244942" y="270179"/>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7" name="TextBox 6"/>
          <p:cNvSpPr txBox="1"/>
          <p:nvPr/>
        </p:nvSpPr>
        <p:spPr>
          <a:xfrm>
            <a:off x="7302418" y="282130"/>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نمبر57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8" name="Rectangle 7"/>
          <p:cNvSpPr/>
          <p:nvPr/>
        </p:nvSpPr>
        <p:spPr>
          <a:xfrm>
            <a:off x="982637" y="2706532"/>
            <a:ext cx="7151427" cy="1508105"/>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 ان کے دلوں پر ہم نے غلاف چڑھا دیے ہیں جو انہیں قرآن کی بات نہیں سمجھنے دیتے، اور اُن کے کانوں میں ہم نے گرانی پیدا کر دی ہے</a:t>
            </a:r>
            <a:endParaRPr lang="en-US" sz="32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4855564" y="1432671"/>
            <a:ext cx="3472425" cy="1938992"/>
          </a:xfrm>
          <a:prstGeom prst="rect">
            <a:avLst/>
          </a:prstGeom>
          <a:noFill/>
        </p:spPr>
        <p:txBody>
          <a:bodyPr wrap="none" rtlCol="0">
            <a:spAutoFit/>
          </a:bodyPr>
          <a:lstStyle/>
          <a:p>
            <a:pPr algn="r" rtl="1">
              <a:lnSpc>
                <a:spcPct val="150000"/>
              </a:lnSpc>
            </a:pPr>
            <a:r>
              <a:rPr lang="ur-PK" sz="4000" u="sng" dirty="0" smtClean="0">
                <a:solidFill>
                  <a:srgbClr val="0C2F4F"/>
                </a:solidFill>
                <a:latin typeface="Jameel Noori Nastaleeq" pitchFamily="2" charset="-78"/>
                <a:cs typeface="Jameel Noori Nastaleeq" pitchFamily="2" charset="-78"/>
              </a:rPr>
              <a:t>1:دلوں پر غلاف چڑھا دئیے</a:t>
            </a:r>
          </a:p>
          <a:p>
            <a:pPr algn="ctr" rtl="1">
              <a:lnSpc>
                <a:spcPct val="150000"/>
              </a:lnSpc>
            </a:pPr>
            <a:r>
              <a:rPr lang="ur-PK" sz="4000" dirty="0" smtClean="0">
                <a:solidFill>
                  <a:srgbClr val="0C2F4F"/>
                </a:solidFill>
                <a:latin typeface="Jameel Noori Nastaleeq" pitchFamily="2" charset="-78"/>
                <a:cs typeface="Jameel Noori Nastaleeq" pitchFamily="2" charset="-78"/>
              </a:rPr>
              <a:t>تاکہ قرآن نہ سمجھیں</a:t>
            </a:r>
            <a:endParaRPr lang="en-US" sz="4000" dirty="0">
              <a:solidFill>
                <a:srgbClr val="0C2F4F"/>
              </a:solidFill>
              <a:latin typeface="Jameel Noori Nastaleeq" pitchFamily="2" charset="-78"/>
              <a:cs typeface="Jameel Noori Nastaleeq" pitchFamily="2" charset="-78"/>
            </a:endParaRPr>
          </a:p>
        </p:txBody>
      </p:sp>
      <p:sp>
        <p:nvSpPr>
          <p:cNvPr id="4" name="TextBox 3"/>
          <p:cNvSpPr txBox="1"/>
          <p:nvPr/>
        </p:nvSpPr>
        <p:spPr>
          <a:xfrm>
            <a:off x="821138" y="1469247"/>
            <a:ext cx="3679213" cy="1938992"/>
          </a:xfrm>
          <a:prstGeom prst="rect">
            <a:avLst/>
          </a:prstGeom>
          <a:noFill/>
        </p:spPr>
        <p:txBody>
          <a:bodyPr wrap="none" rtlCol="0">
            <a:spAutoFit/>
          </a:bodyPr>
          <a:lstStyle/>
          <a:p>
            <a:pPr algn="r" rtl="1">
              <a:lnSpc>
                <a:spcPct val="150000"/>
              </a:lnSpc>
            </a:pPr>
            <a:r>
              <a:rPr lang="ur-PK" sz="4000" u="sng" dirty="0" smtClean="0">
                <a:solidFill>
                  <a:srgbClr val="0C2F4F"/>
                </a:solidFill>
                <a:latin typeface="Jameel Noori Nastaleeq" pitchFamily="2" charset="-78"/>
                <a:cs typeface="Jameel Noori Nastaleeq" pitchFamily="2" charset="-78"/>
              </a:rPr>
              <a:t>2:کانوں میں گرانی پیدا کر دی </a:t>
            </a:r>
          </a:p>
          <a:p>
            <a:pPr algn="ctr" rtl="1">
              <a:lnSpc>
                <a:spcPct val="150000"/>
              </a:lnSpc>
            </a:pPr>
            <a:r>
              <a:rPr lang="ur-PK" sz="4000" dirty="0" smtClean="0">
                <a:solidFill>
                  <a:srgbClr val="0C2F4F"/>
                </a:solidFill>
                <a:latin typeface="Jameel Noori Nastaleeq" pitchFamily="2" charset="-78"/>
                <a:cs typeface="Jameel Noori Nastaleeq" pitchFamily="2" charset="-78"/>
              </a:rPr>
              <a:t>تاکہ قرآن نہ سنیں</a:t>
            </a:r>
            <a:endParaRPr lang="en-US" sz="4000" dirty="0">
              <a:solidFill>
                <a:srgbClr val="0C2F4F"/>
              </a:solidFill>
              <a:latin typeface="Jameel Noori Nastaleeq" pitchFamily="2" charset="-78"/>
              <a:cs typeface="Jameel Noori Nastaleeq" pitchFamily="2" charset="-78"/>
            </a:endParaRPr>
          </a:p>
        </p:txBody>
      </p:sp>
      <p:sp>
        <p:nvSpPr>
          <p:cNvPr id="5" name="Rectangle 4"/>
          <p:cNvSpPr/>
          <p:nvPr/>
        </p:nvSpPr>
        <p:spPr>
          <a:xfrm>
            <a:off x="2462265" y="308731"/>
            <a:ext cx="4192173" cy="769441"/>
          </a:xfrm>
          <a:prstGeom prst="rect">
            <a:avLst/>
          </a:prstGeom>
        </p:spPr>
        <p:txBody>
          <a:bodyPr wrap="none">
            <a:spAutoFit/>
          </a:bodyPr>
          <a:lstStyle/>
          <a:p>
            <a:pPr algn="ctr" rtl="1"/>
            <a:r>
              <a:rPr lang="ur-PK" sz="4400" u="sng" dirty="0" smtClean="0">
                <a:solidFill>
                  <a:srgbClr val="C00000"/>
                </a:solidFill>
                <a:latin typeface="Jameel Noori Nastaleeq" pitchFamily="2" charset="-78"/>
                <a:cs typeface="Jameel Noori Nastaleeq" pitchFamily="2" charset="-78"/>
              </a:rPr>
              <a:t>نصیحت سے منہ پھیرنے کا انجام </a:t>
            </a:r>
          </a:p>
        </p:txBody>
      </p:sp>
      <p:sp>
        <p:nvSpPr>
          <p:cNvPr id="10" name="Left Brace 9"/>
          <p:cNvSpPr/>
          <p:nvPr/>
        </p:nvSpPr>
        <p:spPr>
          <a:xfrm rot="16200000">
            <a:off x="4371104" y="1452855"/>
            <a:ext cx="374495" cy="4619766"/>
          </a:xfrm>
          <a:prstGeom prst="leftBrace">
            <a:avLst>
              <a:gd name="adj1" fmla="val 74740"/>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p:cNvSpPr txBox="1"/>
          <p:nvPr/>
        </p:nvSpPr>
        <p:spPr>
          <a:xfrm>
            <a:off x="417634" y="4204609"/>
            <a:ext cx="8281433" cy="1569660"/>
          </a:xfrm>
          <a:prstGeom prst="rect">
            <a:avLst/>
          </a:prstGeom>
          <a:noFill/>
        </p:spPr>
        <p:txBody>
          <a:bodyPr wrap="none" rtlCol="0">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اہم سبق                                                                                                                              ہمارے رب نے ہمیں سمجھنے ،سننے کی صلاحیت قرآن کی نصحیت قبول کرنے </a:t>
            </a:r>
          </a:p>
          <a:p>
            <a:pPr algn="ctr" rtl="1">
              <a:lnSpc>
                <a:spcPct val="150000"/>
              </a:lnSpc>
            </a:pPr>
            <a:r>
              <a:rPr lang="ur-PK" sz="3200" dirty="0" smtClean="0">
                <a:solidFill>
                  <a:srgbClr val="0C2F4F"/>
                </a:solidFill>
                <a:latin typeface="Jameel Noori Nastaleeq" pitchFamily="2" charset="-78"/>
                <a:cs typeface="Jameel Noori Nastaleeq" pitchFamily="2" charset="-78"/>
              </a:rPr>
              <a:t>کے لیے دی ہے اگر منہ پھیریں گے تو یہ صلاحیت چھین لی جائے گی۔</a:t>
            </a:r>
            <a:endParaRPr lang="en-US" sz="3200" dirty="0">
              <a:solidFill>
                <a:srgbClr val="0C2F4F"/>
              </a:solidFill>
              <a:latin typeface="Jameel Noori Nastaleeq" pitchFamily="2" charset="-78"/>
              <a:cs typeface="Jameel Noori Nastaleeq" pitchFamily="2" charset="-78"/>
            </a:endParaRPr>
          </a:p>
        </p:txBody>
      </p:sp>
      <p:cxnSp>
        <p:nvCxnSpPr>
          <p:cNvPr id="8" name="Straight Arrow Connector 7"/>
          <p:cNvCxnSpPr/>
          <p:nvPr/>
        </p:nvCxnSpPr>
        <p:spPr>
          <a:xfrm>
            <a:off x="6181344" y="1005020"/>
            <a:ext cx="0" cy="586036"/>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115056" y="1005020"/>
            <a:ext cx="0" cy="586036"/>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7368988" y="4732289"/>
            <a:ext cx="343169" cy="1076"/>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1171629" y="1633053"/>
            <a:ext cx="7244291" cy="923330"/>
          </a:xfrm>
          <a:prstGeom prst="rect">
            <a:avLst/>
          </a:prstGeom>
        </p:spPr>
        <p:txBody>
          <a:bodyPr wrap="none">
            <a:spAutoFit/>
          </a:bodyPr>
          <a:lstStyle/>
          <a:p>
            <a:pPr algn="ctr" rtl="1"/>
            <a:r>
              <a:rPr lang="ur-PK" sz="5400" dirty="0" smtClean="0">
                <a:solidFill>
                  <a:srgbClr val="0C2F4F"/>
                </a:solidFill>
                <a:cs typeface="Al_Mushaf"/>
              </a:rPr>
              <a:t> وَ اِنۡ تَدۡعُہُمۡ اِلَی الۡہُدٰی فَلَنۡ یَّہۡتَدُوۡۤا اِذًا اَبَدًا</a:t>
            </a:r>
            <a:endParaRPr lang="en-US" sz="5400" dirty="0">
              <a:solidFill>
                <a:srgbClr val="0C2F4F"/>
              </a:solidFill>
              <a:cs typeface="Al_Mushaf"/>
            </a:endParaRPr>
          </a:p>
        </p:txBody>
      </p:sp>
      <p:sp>
        <p:nvSpPr>
          <p:cNvPr id="5" name="Rounded Rectangle 4"/>
          <p:cNvSpPr/>
          <p:nvPr/>
        </p:nvSpPr>
        <p:spPr>
          <a:xfrm>
            <a:off x="7223266" y="278985"/>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6" name="TextBox 5"/>
          <p:cNvSpPr txBox="1"/>
          <p:nvPr/>
        </p:nvSpPr>
        <p:spPr>
          <a:xfrm>
            <a:off x="7280742" y="290936"/>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نمبر57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7" name="Rectangle 6"/>
          <p:cNvSpPr/>
          <p:nvPr/>
        </p:nvSpPr>
        <p:spPr>
          <a:xfrm>
            <a:off x="1521976" y="2768938"/>
            <a:ext cx="6543595" cy="1861792"/>
          </a:xfrm>
          <a:prstGeom prst="rect">
            <a:avLst/>
          </a:prstGeom>
        </p:spPr>
        <p:txBody>
          <a:bodyPr wrap="square">
            <a:spAutoFit/>
          </a:bodyPr>
          <a:lstStyle/>
          <a:p>
            <a:pPr algn="ctr" rtl="1">
              <a:lnSpc>
                <a:spcPct val="150000"/>
              </a:lnSpc>
            </a:pPr>
            <a:r>
              <a:rPr lang="kk-KZ" sz="4000" dirty="0" smtClean="0">
                <a:solidFill>
                  <a:srgbClr val="0C2F4F"/>
                </a:solidFill>
                <a:cs typeface="Jameel Noori Nastaleeq" pitchFamily="2" charset="-78"/>
              </a:rPr>
              <a:t>تم انھیں ہدایت کی طرف کتنا ہی بُلاوٴ، وہ اس حالت میں کبھی ہدایت نہ پائیں گے۔ </a:t>
            </a:r>
            <a:r>
              <a:rPr lang="kk-KZ" sz="4000" b="1" baseline="30000" dirty="0" smtClean="0">
                <a:solidFill>
                  <a:srgbClr val="0C2F4F"/>
                </a:solidFill>
                <a:cs typeface="Jameel Noori Nastaleeq" pitchFamily="2" charset="-78"/>
                <a:hlinkClick r:id="rId3"/>
              </a:rPr>
              <a:t>54</a:t>
            </a:r>
            <a:endParaRPr lang="en-US" sz="4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8" name="TextBox 7"/>
          <p:cNvSpPr txBox="1"/>
          <p:nvPr/>
        </p:nvSpPr>
        <p:spPr>
          <a:xfrm>
            <a:off x="663257" y="3090815"/>
            <a:ext cx="7790189" cy="2585323"/>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منہ پھیرنے والوں کو</a:t>
            </a:r>
            <a:r>
              <a:rPr lang="ur-PK" sz="3600" b="1" u="sng" dirty="0" smtClean="0">
                <a:solidFill>
                  <a:srgbClr val="0C2F4F"/>
                </a:solidFill>
                <a:latin typeface="Jameel Noori Nastaleeq" pitchFamily="2" charset="-78"/>
                <a:cs typeface="Jameel Noori Nastaleeq" pitchFamily="2" charset="-78"/>
              </a:rPr>
              <a:t>مہلت ہی مہلت </a:t>
            </a:r>
            <a:r>
              <a:rPr lang="ur-PK" sz="3600" dirty="0" smtClean="0">
                <a:solidFill>
                  <a:srgbClr val="0C2F4F"/>
                </a:solidFill>
                <a:latin typeface="Jameel Noori Nastaleeq" pitchFamily="2" charset="-78"/>
                <a:cs typeface="Jameel Noori Nastaleeq" pitchFamily="2" charset="-78"/>
              </a:rPr>
              <a:t>		آخر کارسمجھنے سننے  کی صلاحیت چھین لی جاتی ہے۔</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جتنا بھی بلالیں 		ہدایت قبول نہیں کرتے</a:t>
            </a:r>
          </a:p>
        </p:txBody>
      </p:sp>
      <p:sp>
        <p:nvSpPr>
          <p:cNvPr id="2" name="Rectangle 1"/>
          <p:cNvSpPr/>
          <p:nvPr/>
        </p:nvSpPr>
        <p:spPr>
          <a:xfrm>
            <a:off x="6823880" y="3958"/>
            <a:ext cx="1729962" cy="1023357"/>
          </a:xfrm>
          <a:prstGeom prst="rect">
            <a:avLst/>
          </a:prstGeom>
        </p:spPr>
        <p:txBody>
          <a:bodyPr wrap="none">
            <a:spAutoFit/>
          </a:bodyPr>
          <a:lstStyle/>
          <a:p>
            <a:pPr algn="r" rtl="1">
              <a:lnSpc>
                <a:spcPct val="150000"/>
              </a:lnSpc>
            </a:pPr>
            <a:r>
              <a:rPr lang="ur-PK" sz="4400" b="1" u="sng" dirty="0">
                <a:solidFill>
                  <a:srgbClr val="C00000"/>
                </a:solidFill>
                <a:latin typeface="Jameel Noori Nastaleeq" pitchFamily="2" charset="-78"/>
                <a:cs typeface="Jameel Noori Nastaleeq" pitchFamily="2" charset="-78"/>
              </a:rPr>
              <a:t>اللہ کا قانون </a:t>
            </a:r>
          </a:p>
        </p:txBody>
      </p:sp>
      <p:sp>
        <p:nvSpPr>
          <p:cNvPr id="3" name="Rectangle 2"/>
          <p:cNvSpPr/>
          <p:nvPr/>
        </p:nvSpPr>
        <p:spPr>
          <a:xfrm>
            <a:off x="908711" y="1151823"/>
            <a:ext cx="7299279" cy="1862048"/>
          </a:xfrm>
          <a:prstGeom prst="rect">
            <a:avLst/>
          </a:prstGeom>
          <a:solidFill>
            <a:schemeClr val="accent4">
              <a:lumMod val="20000"/>
              <a:lumOff val="80000"/>
            </a:schemeClr>
          </a:solidFill>
        </p:spPr>
        <p:txBody>
          <a:bodyPr wrap="square">
            <a:spAutoFit/>
          </a:bodyPr>
          <a:lstStyle/>
          <a:p>
            <a:pPr algn="ctr" rtl="1">
              <a:lnSpc>
                <a:spcPct val="150000"/>
              </a:lnSpc>
            </a:pPr>
            <a:r>
              <a:rPr lang="ur-PK" sz="4000" dirty="0">
                <a:latin typeface="Jameel Noori Nastaleeq" pitchFamily="2" charset="-78"/>
                <a:cs typeface="Jameel Noori Nastaleeq" pitchFamily="2" charset="-78"/>
              </a:rPr>
              <a:t>جس قوت اور صلاحیت کو استعمال نہ </a:t>
            </a:r>
            <a:r>
              <a:rPr lang="ur-PK" sz="4000" dirty="0" smtClean="0">
                <a:latin typeface="Jameel Noori Nastaleeq" pitchFamily="2" charset="-78"/>
                <a:cs typeface="Jameel Noori Nastaleeq" pitchFamily="2" charset="-78"/>
              </a:rPr>
              <a:t>کریں </a:t>
            </a:r>
            <a:r>
              <a:rPr lang="ur-PK" sz="4000" dirty="0">
                <a:latin typeface="Jameel Noori Nastaleeq" pitchFamily="2" charset="-78"/>
                <a:cs typeface="Jameel Noori Nastaleeq" pitchFamily="2" charset="-78"/>
              </a:rPr>
              <a:t>یا غلط استعمال </a:t>
            </a:r>
            <a:r>
              <a:rPr lang="ur-PK" sz="4000" dirty="0" smtClean="0">
                <a:latin typeface="Jameel Noori Nastaleeq" pitchFamily="2" charset="-78"/>
                <a:cs typeface="Jameel Noori Nastaleeq" pitchFamily="2" charset="-78"/>
              </a:rPr>
              <a:t>کریں آخر </a:t>
            </a:r>
            <a:r>
              <a:rPr lang="ur-PK" sz="4000" dirty="0">
                <a:latin typeface="Jameel Noori Nastaleeq" pitchFamily="2" charset="-78"/>
                <a:cs typeface="Jameel Noori Nastaleeq" pitchFamily="2" charset="-78"/>
              </a:rPr>
              <a:t>کار وہ مفلوج ہو جاتی </a:t>
            </a:r>
            <a:r>
              <a:rPr lang="ur-PK" sz="4000" dirty="0" smtClean="0">
                <a:latin typeface="Jameel Noori Nastaleeq" pitchFamily="2" charset="-78"/>
                <a:cs typeface="Jameel Noori Nastaleeq" pitchFamily="2" charset="-78"/>
              </a:rPr>
              <a:t>ہے۔</a:t>
            </a:r>
            <a:endParaRPr lang="ur-PK" sz="4000" dirty="0">
              <a:latin typeface="Jameel Noori Nastaleeq" pitchFamily="2" charset="-78"/>
              <a:cs typeface="Jameel Noori Nastaleeq" pitchFamily="2" charset="-78"/>
            </a:endParaRPr>
          </a:p>
        </p:txBody>
      </p:sp>
      <p:cxnSp>
        <p:nvCxnSpPr>
          <p:cNvPr id="6" name="Straight Arrow Connector 5"/>
          <p:cNvCxnSpPr/>
          <p:nvPr/>
        </p:nvCxnSpPr>
        <p:spPr>
          <a:xfrm flipH="1">
            <a:off x="2878666" y="3606800"/>
            <a:ext cx="91440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4792134" y="5283200"/>
            <a:ext cx="137160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ectangle 5"/>
          <p:cNvSpPr/>
          <p:nvPr/>
        </p:nvSpPr>
        <p:spPr>
          <a:xfrm>
            <a:off x="607325" y="966788"/>
            <a:ext cx="7902054" cy="1862048"/>
          </a:xfrm>
          <a:prstGeom prst="rect">
            <a:avLst/>
          </a:prstGeom>
        </p:spPr>
        <p:txBody>
          <a:bodyPr wrap="square">
            <a:spAutoFit/>
          </a:bodyPr>
          <a:lstStyle/>
          <a:p>
            <a:pPr algn="ctr" rtl="1">
              <a:lnSpc>
                <a:spcPct val="150000"/>
              </a:lnSpc>
            </a:pPr>
            <a:r>
              <a:rPr lang="ur-PK" sz="4000" dirty="0" smtClean="0">
                <a:solidFill>
                  <a:srgbClr val="0C2F4F"/>
                </a:solidFill>
                <a:cs typeface="Al_Mushaf"/>
              </a:rPr>
              <a:t> وَ رَبُّکَ الۡغَفُوۡرُ ذُو الرَّحۡمَۃِ ؕ لَوۡ یُؤَاخِذُہُمۡ بِمَا کَسَبُوۡا لَعَجَّلَ لَہُمُ الۡعَذَابَ ؕ بَلۡ لَّہُمۡ مَّوۡعِدٌ لَّنۡ یَّجِدُوۡا مِنۡ دُوۡنِہٖ مَوۡئِلًا</a:t>
            </a:r>
            <a:endParaRPr lang="en-US" sz="4000" dirty="0">
              <a:solidFill>
                <a:srgbClr val="0C2F4F"/>
              </a:solidFill>
              <a:cs typeface="Al_Mushaf"/>
            </a:endParaRPr>
          </a:p>
        </p:txBody>
      </p:sp>
      <p:sp>
        <p:nvSpPr>
          <p:cNvPr id="7" name="Rounded Rectangle 6"/>
          <p:cNvSpPr/>
          <p:nvPr/>
        </p:nvSpPr>
        <p:spPr>
          <a:xfrm>
            <a:off x="7240200" y="194318"/>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8" name="TextBox 7"/>
          <p:cNvSpPr txBox="1"/>
          <p:nvPr/>
        </p:nvSpPr>
        <p:spPr>
          <a:xfrm>
            <a:off x="7289662" y="206269"/>
            <a:ext cx="1593706"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 58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9" name="Rectangle 8"/>
          <p:cNvSpPr/>
          <p:nvPr/>
        </p:nvSpPr>
        <p:spPr>
          <a:xfrm>
            <a:off x="750627" y="2828836"/>
            <a:ext cx="7588155" cy="2516073"/>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تیرا ربّ بڑا درگزر کرنے والا اور رحیم ہے۔ وہ ان کے کرتُوتوں پر انھیں پکڑنا چاہتا تو جلدی ہی عذاب بھیج دیتا۔ مگر ان کے لیے وعدے کا ایک وقت مقرر ہے اور اس سے بچ کر بھاگ نکلنے کی یہ کوئی راہ نہ پائیں گے</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729211"/>
            <a:ext cx="9144000" cy="1248156"/>
          </a:xfrm>
          <a:prstGeom prst="rect">
            <a:avLst/>
          </a:prstGeom>
        </p:spPr>
      </p:pic>
      <p:sp>
        <p:nvSpPr>
          <p:cNvPr id="16" name="TextBox 15"/>
          <p:cNvSpPr txBox="1"/>
          <p:nvPr/>
        </p:nvSpPr>
        <p:spPr>
          <a:xfrm>
            <a:off x="1" y="890528"/>
            <a:ext cx="8551326" cy="4247317"/>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عام ذہن کا </a:t>
            </a:r>
            <a:r>
              <a:rPr lang="ur-PK" sz="3600" b="1" u="sng" dirty="0" smtClean="0">
                <a:solidFill>
                  <a:srgbClr val="0C2F4F"/>
                </a:solidFill>
                <a:latin typeface="Jameel Noori Nastaleeq" pitchFamily="2" charset="-78"/>
                <a:cs typeface="Jameel Noori Nastaleeq" pitchFamily="2" charset="-78"/>
              </a:rPr>
              <a:t>سوال</a:t>
            </a:r>
            <a:r>
              <a:rPr lang="ur-PK" sz="3600" dirty="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	مجرموں پر عذاب آتا کیوں نہیں ؟</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جواب		 رب غفور و رحیم </a:t>
            </a:r>
          </a:p>
          <a:p>
            <a:pPr algn="r" rtl="1">
              <a:lnSpc>
                <a:spcPct val="150000"/>
              </a:lnSpc>
            </a:pPr>
            <a:r>
              <a:rPr lang="ur-PK" sz="3600" dirty="0" smtClean="0">
                <a:solidFill>
                  <a:srgbClr val="0C2F4F"/>
                </a:solidFill>
                <a:latin typeface="Jameel Noori Nastaleeq" pitchFamily="2" charset="-78"/>
                <a:cs typeface="Jameel Noori Nastaleeq" pitchFamily="2" charset="-78"/>
              </a:rPr>
              <a:t>			فوری عذاب دینے پر قادر لیکن پھر بھی مہلت دیتا ہے</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رحمت کا تقاضا</a:t>
            </a:r>
          </a:p>
          <a:p>
            <a:pPr algn="r" rtl="1">
              <a:lnSpc>
                <a:spcPct val="150000"/>
              </a:lnSpc>
            </a:pPr>
            <a:r>
              <a:rPr lang="ur-PK" sz="3600" dirty="0" smtClean="0">
                <a:solidFill>
                  <a:srgbClr val="0C2F4F"/>
                </a:solidFill>
                <a:latin typeface="Jameel Noori Nastaleeq" pitchFamily="2" charset="-78"/>
                <a:cs typeface="Al_Mushaf"/>
              </a:rPr>
              <a:t>		</a:t>
            </a:r>
            <a:r>
              <a:rPr lang="ur-PK" sz="3600" u="sng" dirty="0" smtClean="0">
                <a:solidFill>
                  <a:srgbClr val="0C2F4F"/>
                </a:solidFill>
                <a:latin typeface="Jameel Noori Nastaleeq" pitchFamily="2" charset="-78"/>
                <a:cs typeface="Al_Mushaf"/>
              </a:rPr>
              <a:t>موعد</a:t>
            </a:r>
            <a:r>
              <a:rPr lang="ur-PK" sz="3600" dirty="0" smtClean="0">
                <a:solidFill>
                  <a:srgbClr val="0C2F4F"/>
                </a:solidFill>
                <a:latin typeface="Jameel Noori Nastaleeq" pitchFamily="2" charset="-78"/>
                <a:cs typeface="Jameel Noori Nastaleeq" pitchFamily="2" charset="-78"/>
              </a:rPr>
              <a:t>      	مقررہ وقت </a:t>
            </a:r>
            <a:r>
              <a:rPr lang="ur-PK" sz="3600" u="sng" dirty="0" smtClean="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 اجل مسمی</a:t>
            </a:r>
          </a:p>
        </p:txBody>
      </p:sp>
      <p:sp>
        <p:nvSpPr>
          <p:cNvPr id="34" name="Rectangle 33"/>
          <p:cNvSpPr/>
          <p:nvPr/>
        </p:nvSpPr>
        <p:spPr>
          <a:xfrm>
            <a:off x="1679753" y="5406045"/>
            <a:ext cx="3047629" cy="646331"/>
          </a:xfrm>
          <a:prstGeom prst="rect">
            <a:avLst/>
          </a:prstGeom>
        </p:spPr>
        <p:txBody>
          <a:bodyPr wrap="none">
            <a:spAutoFit/>
          </a:bodyPr>
          <a:lstStyle/>
          <a:p>
            <a:pPr algn="r" rtl="1"/>
            <a:r>
              <a:rPr lang="ur-PK" sz="3600" dirty="0" smtClean="0">
                <a:solidFill>
                  <a:srgbClr val="0C2F4F"/>
                </a:solidFill>
                <a:latin typeface="Jameel Noori Nastaleeq" pitchFamily="2" charset="-78"/>
                <a:cs typeface="Jameel Noori Nastaleeq" pitchFamily="2" charset="-78"/>
              </a:rPr>
              <a:t>انسانی علم کی گرفت سے باہر</a:t>
            </a:r>
            <a:endParaRPr lang="en-US" sz="3600" dirty="0">
              <a:solidFill>
                <a:srgbClr val="0C2F4F"/>
              </a:solidFill>
              <a:latin typeface="Jameel Noori Nastaleeq" pitchFamily="2" charset="-78"/>
              <a:cs typeface="Jameel Noori Nastaleeq" pitchFamily="2" charset="-78"/>
            </a:endParaRPr>
          </a:p>
        </p:txBody>
      </p:sp>
      <p:sp>
        <p:nvSpPr>
          <p:cNvPr id="2" name="Rectangle 1"/>
          <p:cNvSpPr/>
          <p:nvPr/>
        </p:nvSpPr>
        <p:spPr>
          <a:xfrm>
            <a:off x="5354100" y="215924"/>
            <a:ext cx="3517310" cy="707886"/>
          </a:xfrm>
          <a:prstGeom prst="rect">
            <a:avLst/>
          </a:prstGeom>
        </p:spPr>
        <p:txBody>
          <a:bodyPr wrap="none">
            <a:spAutoFit/>
          </a:bodyPr>
          <a:lstStyle/>
          <a:p>
            <a:pPr algn="r" rtl="1"/>
            <a:r>
              <a:rPr lang="ur-PK" sz="4000" b="1" u="sng" dirty="0">
                <a:solidFill>
                  <a:srgbClr val="C00000"/>
                </a:solidFill>
                <a:latin typeface="Jameel Noori Nastaleeq" pitchFamily="2" charset="-78"/>
                <a:cs typeface="Jameel Noori Nastaleeq" pitchFamily="2" charset="-78"/>
              </a:rPr>
              <a:t>مجرموں کومہلت                                                                                                           حکمت</a:t>
            </a:r>
          </a:p>
        </p:txBody>
      </p:sp>
      <p:cxnSp>
        <p:nvCxnSpPr>
          <p:cNvPr id="5" name="Straight Arrow Connector 4"/>
          <p:cNvCxnSpPr/>
          <p:nvPr/>
        </p:nvCxnSpPr>
        <p:spPr>
          <a:xfrm flipH="1">
            <a:off x="5049301" y="1388533"/>
            <a:ext cx="860433"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5981389" y="2302933"/>
            <a:ext cx="100584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064897" y="2302933"/>
            <a:ext cx="922332" cy="694319"/>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
        <p:nvSpPr>
          <p:cNvPr id="7" name="Left Brace 6"/>
          <p:cNvSpPr/>
          <p:nvPr/>
        </p:nvSpPr>
        <p:spPr>
          <a:xfrm rot="16200000">
            <a:off x="3085035" y="4131236"/>
            <a:ext cx="237066" cy="2092688"/>
          </a:xfrm>
          <a:prstGeom prst="leftBrace">
            <a:avLst>
              <a:gd name="adj1" fmla="val 67424"/>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972701" y="3508269"/>
            <a:ext cx="7171302" cy="1862048"/>
          </a:xfrm>
          <a:prstGeom prst="rect">
            <a:avLst/>
          </a:prstGeom>
          <a:noFill/>
        </p:spPr>
        <p:txBody>
          <a:bodyPr wrap="square" rtlCol="0">
            <a:spAutoFit/>
          </a:bodyPr>
          <a:lstStyle/>
          <a:p>
            <a:pPr algn="ctr" rtl="1">
              <a:lnSpc>
                <a:spcPct val="150000"/>
              </a:lnSpc>
            </a:pPr>
            <a:r>
              <a:rPr lang="ur-PK" sz="4000" dirty="0" smtClean="0">
                <a:solidFill>
                  <a:srgbClr val="0C2F4F"/>
                </a:solidFill>
                <a:latin typeface="Jameel Noori Nastaleeq" pitchFamily="2" charset="-78"/>
                <a:cs typeface="Jameel Noori Nastaleeq" pitchFamily="2" charset="-78"/>
              </a:rPr>
              <a:t>اگر کفر ،سرکشی ،گناہ، یا بدعملی پر فورا پکڑ لیتا تو کوئی شخص بھی عذاب سے نہ بچ سکتا</a:t>
            </a:r>
            <a:endParaRPr lang="en-US" sz="4000" dirty="0">
              <a:solidFill>
                <a:srgbClr val="0C2F4F"/>
              </a:solidFill>
              <a:latin typeface="Jameel Noori Nastaleeq" pitchFamily="2" charset="-78"/>
              <a:cs typeface="Jameel Noori Nastaleeq" pitchFamily="2" charset="-78"/>
            </a:endParaRPr>
          </a:p>
        </p:txBody>
      </p:sp>
      <p:cxnSp>
        <p:nvCxnSpPr>
          <p:cNvPr id="5" name="Straight Arrow Connector 4"/>
          <p:cNvCxnSpPr/>
          <p:nvPr/>
        </p:nvCxnSpPr>
        <p:spPr>
          <a:xfrm rot="5400000">
            <a:off x="4154949" y="3077859"/>
            <a:ext cx="805218"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577231" y="0"/>
            <a:ext cx="2082621" cy="1234953"/>
          </a:xfrm>
          <a:prstGeom prst="rect">
            <a:avLst/>
          </a:prstGeom>
        </p:spPr>
        <p:txBody>
          <a:bodyPr wrap="none">
            <a:spAutoFit/>
          </a:bodyPr>
          <a:lstStyle/>
          <a:p>
            <a:pPr algn="r" rtl="1">
              <a:lnSpc>
                <a:spcPct val="150000"/>
              </a:lnSpc>
            </a:pPr>
            <a:r>
              <a:rPr lang="ur-PK" sz="5400" b="1" u="sng" dirty="0">
                <a:solidFill>
                  <a:srgbClr val="C00000"/>
                </a:solidFill>
                <a:latin typeface="Jameel Noori Nastaleeq" pitchFamily="2" charset="-78"/>
                <a:cs typeface="Jameel Noori Nastaleeq" pitchFamily="2" charset="-78"/>
              </a:rPr>
              <a:t>اللہ کا قانون </a:t>
            </a:r>
          </a:p>
        </p:txBody>
      </p:sp>
      <p:sp>
        <p:nvSpPr>
          <p:cNvPr id="6" name="Rectangle 5"/>
          <p:cNvSpPr/>
          <p:nvPr/>
        </p:nvSpPr>
        <p:spPr>
          <a:xfrm>
            <a:off x="2284333" y="1737325"/>
            <a:ext cx="4548040" cy="938719"/>
          </a:xfrm>
          <a:prstGeom prst="rect">
            <a:avLst/>
          </a:prstGeom>
          <a:solidFill>
            <a:schemeClr val="accent4">
              <a:lumMod val="20000"/>
              <a:lumOff val="80000"/>
            </a:schemeClr>
          </a:solidFill>
        </p:spPr>
        <p:txBody>
          <a:bodyPr wrap="none">
            <a:spAutoFit/>
          </a:bodyPr>
          <a:lstStyle/>
          <a:p>
            <a:pPr algn="ctr" rtl="1">
              <a:lnSpc>
                <a:spcPct val="150000"/>
              </a:lnSpc>
            </a:pPr>
            <a:r>
              <a:rPr lang="ur-PK" sz="4000" dirty="0">
                <a:solidFill>
                  <a:srgbClr val="0C2F4F"/>
                </a:solidFill>
                <a:latin typeface="Jameel Noori Nastaleeq" pitchFamily="2" charset="-78"/>
                <a:cs typeface="Jameel Noori Nastaleeq" pitchFamily="2" charset="-78"/>
              </a:rPr>
              <a:t>عذاب دینے پر بھی رحمت </a:t>
            </a:r>
            <a:r>
              <a:rPr lang="ur-PK" sz="4000" dirty="0" smtClean="0">
                <a:solidFill>
                  <a:srgbClr val="0C2F4F"/>
                </a:solidFill>
                <a:latin typeface="Jameel Noori Nastaleeq" pitchFamily="2" charset="-78"/>
                <a:cs typeface="Jameel Noori Nastaleeq" pitchFamily="2" charset="-78"/>
              </a:rPr>
              <a:t>۔۔۔کیسے</a:t>
            </a:r>
            <a:r>
              <a:rPr lang="ur-PK" sz="4000" dirty="0">
                <a:solidFill>
                  <a:srgbClr val="0C2F4F"/>
                </a:solidFill>
                <a:latin typeface="Jameel Noori Nastaleeq" pitchFamily="2" charset="-78"/>
                <a:cs typeface="Jameel Noori Nastaleeq" pitchFamily="2" charset="-78"/>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1011133" y="1612780"/>
            <a:ext cx="7327647" cy="707886"/>
          </a:xfrm>
          <a:prstGeom prst="rect">
            <a:avLst/>
          </a:prstGeom>
        </p:spPr>
        <p:txBody>
          <a:bodyPr wrap="none">
            <a:spAutoFit/>
          </a:bodyPr>
          <a:lstStyle/>
          <a:p>
            <a:pPr algn="ctr" rtl="1"/>
            <a:r>
              <a:rPr lang="ur-PK" sz="4000" dirty="0" smtClean="0">
                <a:solidFill>
                  <a:srgbClr val="0C2F4F"/>
                </a:solidFill>
                <a:cs typeface="Al_Mushaf"/>
              </a:rPr>
              <a:t> وَ لَوۡ یُؤَاخِذُ اللّٰہُ النَّاسَ بِمَا کَسَبُوۡا مَا تَرَکَ عَلٰی ظَہۡرِہَا مِنۡ دَآبَّۃٍ</a:t>
            </a:r>
            <a:endParaRPr lang="en-US" sz="4000" dirty="0">
              <a:solidFill>
                <a:srgbClr val="0C2F4F"/>
              </a:solidFill>
              <a:cs typeface="Al_Mushaf"/>
            </a:endParaRPr>
          </a:p>
        </p:txBody>
      </p:sp>
      <p:sp>
        <p:nvSpPr>
          <p:cNvPr id="4" name="Rectangle 3"/>
          <p:cNvSpPr/>
          <p:nvPr/>
        </p:nvSpPr>
        <p:spPr>
          <a:xfrm>
            <a:off x="853583" y="2476501"/>
            <a:ext cx="7642745" cy="1862048"/>
          </a:xfrm>
          <a:prstGeom prst="rect">
            <a:avLst/>
          </a:prstGeom>
        </p:spPr>
        <p:txBody>
          <a:bodyPr wrap="square">
            <a:spAutoFit/>
          </a:bodyPr>
          <a:lstStyle/>
          <a:p>
            <a:pPr algn="ctr" rtl="1">
              <a:lnSpc>
                <a:spcPct val="150000"/>
              </a:lnSpc>
            </a:pPr>
            <a:r>
              <a:rPr lang="ur-PK" sz="4000" dirty="0" smtClean="0">
                <a:solidFill>
                  <a:srgbClr val="0C2F4F"/>
                </a:solidFill>
                <a:latin typeface="Jameel Noori Nastaleeq" pitchFamily="2" charset="-78"/>
                <a:cs typeface="Jameel Noori Nastaleeq" pitchFamily="2" charset="-78"/>
              </a:rPr>
              <a:t>اگر کہیں وہ لوگوں کو ان کے کیے کرتوتوں پر پکڑتا تو زمین پر کسی متنفس کو جیتا نہ چھوڑ تا</a:t>
            </a:r>
            <a:endParaRPr lang="en-US" sz="4000" dirty="0">
              <a:solidFill>
                <a:srgbClr val="0C2F4F"/>
              </a:solidFill>
              <a:latin typeface="Jameel Noori Nastaleeq" pitchFamily="2" charset="-78"/>
              <a:cs typeface="Jameel Noori Nastaleeq" pitchFamily="2" charset="-78"/>
            </a:endParaRPr>
          </a:p>
        </p:txBody>
      </p:sp>
      <p:sp>
        <p:nvSpPr>
          <p:cNvPr id="5" name="TextBox 4"/>
          <p:cNvSpPr txBox="1"/>
          <p:nvPr/>
        </p:nvSpPr>
        <p:spPr>
          <a:xfrm>
            <a:off x="6821770" y="492582"/>
            <a:ext cx="2276585" cy="646331"/>
          </a:xfrm>
          <a:prstGeom prst="rect">
            <a:avLst/>
          </a:prstGeom>
          <a:solidFill>
            <a:schemeClr val="accent4">
              <a:lumMod val="20000"/>
              <a:lumOff val="80000"/>
            </a:schemeClr>
          </a:solidFill>
        </p:spPr>
        <p:txBody>
          <a:bodyPr wrap="none" rtlCol="0">
            <a:spAutoFit/>
          </a:bodyPr>
          <a:lstStyle/>
          <a:p>
            <a:pPr algn="ctr" rtl="1"/>
            <a:r>
              <a:rPr lang="ur-PK" sz="3600" dirty="0" smtClean="0">
                <a:solidFill>
                  <a:srgbClr val="0C2F4F"/>
                </a:solidFill>
                <a:latin typeface="Jameel Noori Nastaleeq" pitchFamily="2" charset="-78"/>
                <a:cs typeface="Jameel Noori Nastaleeq" pitchFamily="2" charset="-78"/>
              </a:rPr>
              <a:t>سورۃ فاطر آیت  45</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710004"/>
            <a:ext cx="9144000" cy="1248156"/>
          </a:xfrm>
          <a:prstGeom prst="rect">
            <a:avLst/>
          </a:prstGeom>
        </p:spPr>
      </p:pic>
      <p:sp>
        <p:nvSpPr>
          <p:cNvPr id="3" name="TextBox 2"/>
          <p:cNvSpPr txBox="1"/>
          <p:nvPr/>
        </p:nvSpPr>
        <p:spPr>
          <a:xfrm>
            <a:off x="985476" y="394218"/>
            <a:ext cx="5511996" cy="2585323"/>
          </a:xfrm>
          <a:prstGeom prst="rect">
            <a:avLst/>
          </a:prstGeom>
          <a:noFill/>
        </p:spPr>
        <p:txBody>
          <a:bodyPr wrap="square" rtlCol="0">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کسی بھی قوم کو اللہ تعالی کی طرف سے جلد سزا نہ ملنا </a:t>
            </a:r>
          </a:p>
          <a:p>
            <a:pPr algn="r" rtl="1">
              <a:lnSpc>
                <a:spcPct val="150000"/>
              </a:lnSpc>
            </a:pPr>
            <a:r>
              <a:rPr lang="ur-PK" sz="3600" dirty="0" smtClean="0">
                <a:solidFill>
                  <a:srgbClr val="0C2F4F"/>
                </a:solidFill>
                <a:latin typeface="Jameel Noori Nastaleeq" pitchFamily="2" charset="-78"/>
                <a:cs typeface="Jameel Noori Nastaleeq" pitchFamily="2" charset="-78"/>
              </a:rPr>
              <a:t>سزا کو مؤخر کرتے چلے جانا</a:t>
            </a:r>
          </a:p>
          <a:p>
            <a:pPr algn="r" rtl="1">
              <a:lnSpc>
                <a:spcPct val="150000"/>
              </a:lnSpc>
            </a:pPr>
            <a:r>
              <a:rPr lang="ur-PK" sz="3600" dirty="0" smtClean="0">
                <a:solidFill>
                  <a:srgbClr val="0C2F4F"/>
                </a:solidFill>
                <a:latin typeface="Jameel Noori Nastaleeq" pitchFamily="2" charset="-78"/>
                <a:cs typeface="Jameel Noori Nastaleeq" pitchFamily="2" charset="-78"/>
              </a:rPr>
              <a:t>مدتوں مہلت دینا</a:t>
            </a:r>
          </a:p>
        </p:txBody>
      </p:sp>
      <p:sp>
        <p:nvSpPr>
          <p:cNvPr id="6" name="Rectangle 5"/>
          <p:cNvSpPr/>
          <p:nvPr/>
        </p:nvSpPr>
        <p:spPr>
          <a:xfrm>
            <a:off x="7047560" y="449541"/>
            <a:ext cx="808235" cy="707886"/>
          </a:xfrm>
          <a:prstGeom prst="rect">
            <a:avLst/>
          </a:prstGeom>
        </p:spPr>
        <p:txBody>
          <a:bodyPr wrap="none">
            <a:spAutoFit/>
          </a:bodyPr>
          <a:lstStyle/>
          <a:p>
            <a:r>
              <a:rPr lang="ur-PK" sz="4000" b="1" dirty="0" smtClean="0">
                <a:solidFill>
                  <a:srgbClr val="C00000"/>
                </a:solidFill>
                <a:latin typeface="Jameel Noori Nastaleeq" pitchFamily="2" charset="-78"/>
                <a:cs typeface="Jameel Noori Nastaleeq" pitchFamily="2" charset="-78"/>
              </a:rPr>
              <a:t>نتیجہ</a:t>
            </a:r>
            <a:r>
              <a:rPr lang="ur-PK" sz="3200" dirty="0" smtClean="0">
                <a:latin typeface="Jameel Noori Nastaleeq" pitchFamily="2" charset="-78"/>
                <a:cs typeface="Jameel Noori Nastaleeq" pitchFamily="2" charset="-78"/>
              </a:rPr>
              <a:t> </a:t>
            </a:r>
            <a:endParaRPr lang="en-US" sz="4000" dirty="0"/>
          </a:p>
        </p:txBody>
      </p:sp>
      <p:sp>
        <p:nvSpPr>
          <p:cNvPr id="4" name="Rectangle 3"/>
          <p:cNvSpPr/>
          <p:nvPr/>
        </p:nvSpPr>
        <p:spPr>
          <a:xfrm>
            <a:off x="3540996" y="3158191"/>
            <a:ext cx="1757212" cy="707886"/>
          </a:xfrm>
          <a:prstGeom prst="rect">
            <a:avLst/>
          </a:prstGeom>
          <a:solidFill>
            <a:schemeClr val="accent4">
              <a:lumMod val="20000"/>
              <a:lumOff val="80000"/>
            </a:schemeClr>
          </a:solidFill>
        </p:spPr>
        <p:txBody>
          <a:bodyPr wrap="none">
            <a:spAutoFit/>
          </a:bodyPr>
          <a:lstStyle/>
          <a:p>
            <a:pPr algn="ctr" rtl="1"/>
            <a:r>
              <a:rPr lang="ur-PK" sz="4000" u="sng" dirty="0">
                <a:solidFill>
                  <a:srgbClr val="0C2F4F"/>
                </a:solidFill>
                <a:latin typeface="Jameel Noori Nastaleeq" pitchFamily="2" charset="-78"/>
                <a:cs typeface="Jameel Noori Nastaleeq" pitchFamily="2" charset="-78"/>
              </a:rPr>
              <a:t>قانون رحمت</a:t>
            </a:r>
          </a:p>
        </p:txBody>
      </p:sp>
      <p:cxnSp>
        <p:nvCxnSpPr>
          <p:cNvPr id="7" name="Straight Arrow Connector 6"/>
          <p:cNvCxnSpPr/>
          <p:nvPr/>
        </p:nvCxnSpPr>
        <p:spPr>
          <a:xfrm flipH="1">
            <a:off x="6497472" y="803484"/>
            <a:ext cx="699195"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6497471" y="1751751"/>
            <a:ext cx="699195"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6497471" y="2598418"/>
            <a:ext cx="699195"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395870" y="5612552"/>
            <a:ext cx="699195"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830429" y="4115635"/>
            <a:ext cx="7286515" cy="1754326"/>
          </a:xfrm>
          <a:prstGeom prst="rect">
            <a:avLst/>
          </a:prstGeom>
        </p:spPr>
        <p:txBody>
          <a:bodyPr wrap="square">
            <a:spAutoFit/>
          </a:bodyPr>
          <a:lstStyle/>
          <a:p>
            <a:pPr algn="r" rtl="1"/>
            <a:r>
              <a:rPr lang="ur-PK" sz="3600" dirty="0">
                <a:solidFill>
                  <a:srgbClr val="0C2F4F"/>
                </a:solidFill>
                <a:latin typeface="Jameel Noori Nastaleeq" pitchFamily="2" charset="-78"/>
                <a:cs typeface="Al_Mushaf"/>
              </a:rPr>
              <a:t>موعد</a:t>
            </a:r>
            <a:r>
              <a:rPr lang="ur-PK" sz="3600" dirty="0">
                <a:solidFill>
                  <a:srgbClr val="0C2F4F"/>
                </a:solidFill>
                <a:latin typeface="Jameel Noori Nastaleeq" pitchFamily="2" charset="-78"/>
                <a:cs typeface="Jameel Noori Nastaleeq" pitchFamily="2" charset="-78"/>
              </a:rPr>
              <a:t> </a:t>
            </a:r>
            <a:r>
              <a:rPr lang="ur-PK" sz="3600" u="sng" dirty="0">
                <a:solidFill>
                  <a:srgbClr val="0C2F4F"/>
                </a:solidFill>
                <a:latin typeface="Jameel Noori Nastaleeq" pitchFamily="2" charset="-78"/>
                <a:cs typeface="Jameel Noori Nastaleeq" pitchFamily="2" charset="-78"/>
              </a:rPr>
              <a:t>	</a:t>
            </a:r>
            <a:r>
              <a:rPr lang="ur-PK" sz="3600" dirty="0">
                <a:solidFill>
                  <a:srgbClr val="0C2F4F"/>
                </a:solidFill>
                <a:latin typeface="Jameel Noori Nastaleeq" pitchFamily="2" charset="-78"/>
                <a:cs typeface="Jameel Noori Nastaleeq" pitchFamily="2" charset="-78"/>
              </a:rPr>
              <a:t>یعنی وقت مقرر آ جانے کے بعد کوئی جگہ کوئی شخص پناہ نہ دے سکے گا۔</a:t>
            </a:r>
          </a:p>
          <a:p>
            <a:pPr algn="r" rtl="1"/>
            <a:r>
              <a:rPr lang="ur-PK" sz="3600" dirty="0">
                <a:solidFill>
                  <a:srgbClr val="0C2F4F"/>
                </a:solidFill>
                <a:latin typeface="Jameel Noori Nastaleeq" pitchFamily="2" charset="-78"/>
                <a:cs typeface="Al_Mushaf"/>
              </a:rPr>
              <a:t>موئل		</a:t>
            </a:r>
            <a:r>
              <a:rPr lang="ur-PK" sz="3600" dirty="0">
                <a:solidFill>
                  <a:srgbClr val="0C2F4F"/>
                </a:solidFill>
                <a:latin typeface="Jameel Noori Nastaleeq" pitchFamily="2" charset="-78"/>
                <a:cs typeface="Jameel Noori Nastaleeq" pitchFamily="2" charset="-78"/>
              </a:rPr>
              <a:t>پناہ کی جگہ</a:t>
            </a:r>
            <a:endParaRPr lang="en-US" sz="3600" dirty="0">
              <a:solidFill>
                <a:srgbClr val="0C2F4F"/>
              </a:solidFill>
              <a:latin typeface="Jameel Noori Nastaleeq" pitchFamily="2" charset="-78"/>
              <a:cs typeface="Jameel Noori Nastaleeq" pitchFamily="2" charset="-78"/>
            </a:endParaRPr>
          </a:p>
        </p:txBody>
      </p:sp>
      <p:cxnSp>
        <p:nvCxnSpPr>
          <p:cNvPr id="18" name="Straight Arrow Connector 17"/>
          <p:cNvCxnSpPr/>
          <p:nvPr/>
        </p:nvCxnSpPr>
        <p:spPr>
          <a:xfrm>
            <a:off x="4473686" y="2708608"/>
            <a:ext cx="0" cy="44343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1054027" y="1797582"/>
            <a:ext cx="7008650" cy="707886"/>
          </a:xfrm>
          <a:prstGeom prst="rect">
            <a:avLst/>
          </a:prstGeom>
        </p:spPr>
        <p:txBody>
          <a:bodyPr wrap="none">
            <a:spAutoFit/>
          </a:bodyPr>
          <a:lstStyle/>
          <a:p>
            <a:pPr algn="ctr" rtl="1"/>
            <a:r>
              <a:rPr lang="ur-PK" sz="4000" dirty="0" smtClean="0">
                <a:solidFill>
                  <a:srgbClr val="0C2F4F"/>
                </a:solidFill>
                <a:cs typeface="Al_Mushaf"/>
              </a:rPr>
              <a:t>وَ تِلۡکَ الۡقُرٰۤی اَہۡلَکۡنٰہُمۡ لَمَّا ظَلَمُوۡا وَ جَعَلۡنَا لِمَہۡلِکِہِمۡ مَّوۡعِدًا </a:t>
            </a:r>
            <a:endParaRPr lang="en-US" sz="4000" dirty="0">
              <a:solidFill>
                <a:srgbClr val="0C2F4F"/>
              </a:solidFill>
              <a:cs typeface="Al_Mushaf"/>
            </a:endParaRPr>
          </a:p>
        </p:txBody>
      </p:sp>
      <p:sp>
        <p:nvSpPr>
          <p:cNvPr id="4" name="Rectangle 3"/>
          <p:cNvSpPr/>
          <p:nvPr/>
        </p:nvSpPr>
        <p:spPr>
          <a:xfrm>
            <a:off x="1340631" y="2734505"/>
            <a:ext cx="6687402" cy="1685077"/>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انہوں نے جب ظلم کیا تو ہم نے انھیں ہلاک کر دیا، اور ان میں سے ہر ایک کی ہلاکت کے لیے ہم نے وقت مقرر کر رکھا تھا۔ ؏</a:t>
            </a:r>
            <a:endParaRPr lang="en-US" sz="3600" dirty="0">
              <a:solidFill>
                <a:srgbClr val="0C2F4F"/>
              </a:solidFill>
              <a:latin typeface="Jameel Noori Nastaleeq" pitchFamily="2" charset="-78"/>
              <a:cs typeface="Jameel Noori Nastaleeq" pitchFamily="2" charset="-78"/>
            </a:endParaRPr>
          </a:p>
        </p:txBody>
      </p:sp>
      <p:sp>
        <p:nvSpPr>
          <p:cNvPr id="5" name="Rounded Rectangle 4"/>
          <p:cNvSpPr/>
          <p:nvPr/>
        </p:nvSpPr>
        <p:spPr>
          <a:xfrm>
            <a:off x="7342342" y="451533"/>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6" name="TextBox 5"/>
          <p:cNvSpPr txBox="1"/>
          <p:nvPr/>
        </p:nvSpPr>
        <p:spPr>
          <a:xfrm>
            <a:off x="7391804" y="463484"/>
            <a:ext cx="1593706"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 59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1145398" y="2665366"/>
            <a:ext cx="6825908" cy="923330"/>
          </a:xfrm>
          <a:prstGeom prst="rect">
            <a:avLst/>
          </a:prstGeom>
          <a:noFill/>
        </p:spPr>
        <p:txBody>
          <a:bodyPr wrap="none" rtlCol="0">
            <a:spAutoFit/>
          </a:bodyPr>
          <a:lstStyle/>
          <a:p>
            <a:pPr algn="ctr" rtl="1"/>
            <a:r>
              <a:rPr lang="ur-PK" sz="5400" dirty="0" smtClean="0">
                <a:solidFill>
                  <a:srgbClr val="0C2F4F"/>
                </a:solidFill>
                <a:latin typeface="Jameel Noori Nastaleeq" pitchFamily="2" charset="-78"/>
                <a:cs typeface="Jameel Noori Nastaleeq" pitchFamily="2" charset="-78"/>
              </a:rPr>
              <a:t>اپنی جانوں پر ظلم ڈھانے سے کیا مراد ہے؟</a:t>
            </a:r>
            <a:endParaRPr lang="en-US" sz="5400" dirty="0">
              <a:solidFill>
                <a:srgbClr val="0C2F4F"/>
              </a:solidFill>
              <a:latin typeface="Jameel Noori Nastaleeq" pitchFamily="2" charset="-78"/>
              <a:cs typeface="Jameel Noori Nastaleeq" pitchFamily="2" charset="-78"/>
            </a:endParaRPr>
          </a:p>
        </p:txBody>
      </p:sp>
      <p:sp>
        <p:nvSpPr>
          <p:cNvPr id="4" name="TextBox 3"/>
          <p:cNvSpPr txBox="1"/>
          <p:nvPr/>
        </p:nvSpPr>
        <p:spPr>
          <a:xfrm>
            <a:off x="6919416" y="1501254"/>
            <a:ext cx="1289135" cy="923330"/>
          </a:xfrm>
          <a:prstGeom prst="rect">
            <a:avLst/>
          </a:prstGeom>
          <a:noFill/>
        </p:spPr>
        <p:txBody>
          <a:bodyPr wrap="none" rtlCol="0">
            <a:spAutoFit/>
          </a:bodyPr>
          <a:lstStyle/>
          <a:p>
            <a:r>
              <a:rPr lang="ur-PK" sz="5400" b="1" dirty="0" smtClean="0">
                <a:solidFill>
                  <a:srgbClr val="C00000"/>
                </a:solidFill>
                <a:latin typeface="Jameel Noori Nastaleeq" pitchFamily="2" charset="-78"/>
                <a:cs typeface="Jameel Noori Nastaleeq" pitchFamily="2" charset="-78"/>
              </a:rPr>
              <a:t>سوال:</a:t>
            </a:r>
            <a:endParaRPr lang="en-US" sz="5400" b="1"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523163" y="885917"/>
            <a:ext cx="8070375" cy="4708981"/>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قوم عاد وثمود اور لوط کی بستیاں جن کے کھنڈرات اور آثار سے قریش کے تجارتی قافلوں کا گزر ہوتا تھا ۔</a:t>
            </a:r>
          </a:p>
          <a:p>
            <a:pPr algn="r" rtl="1"/>
            <a:endParaRPr lang="ur-PK" sz="4000" dirty="0" smtClean="0">
              <a:solidFill>
                <a:srgbClr val="0C2F4F"/>
              </a:solidFill>
              <a:latin typeface="Jameel Noori Nastaleeq" pitchFamily="2" charset="-78"/>
              <a:cs typeface="Jameel Noori Nastaleeq" pitchFamily="2" charset="-78"/>
            </a:endParaRPr>
          </a:p>
          <a:p>
            <a:pPr algn="r" rtl="1"/>
            <a:endParaRPr lang="ur-PK" sz="2000" dirty="0" smtClean="0">
              <a:solidFill>
                <a:srgbClr val="0C2F4F"/>
              </a:solidFill>
              <a:latin typeface="Jameel Noori Nastaleeq" pitchFamily="2" charset="-78"/>
              <a:cs typeface="Jameel Noori Nastaleeq" pitchFamily="2" charset="-78"/>
            </a:endParaRP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 انھوں نے بھی اسی طرح اپنے رسولوں کو جھٹلایا شرک نہ چھوڑا</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 لہذا </a:t>
            </a:r>
            <a:r>
              <a:rPr lang="ur-PK" sz="4000" dirty="0" smtClean="0">
                <a:solidFill>
                  <a:srgbClr val="0C2F4F"/>
                </a:solidFill>
                <a:latin typeface="Jameel Noori Nastaleeq" pitchFamily="2" charset="-78"/>
                <a:cs typeface="Al_Mushaf"/>
              </a:rPr>
              <a:t>موعد</a:t>
            </a:r>
            <a:r>
              <a:rPr lang="ur-PK" sz="4000" dirty="0" smtClean="0">
                <a:solidFill>
                  <a:srgbClr val="0C2F4F"/>
                </a:solidFill>
                <a:latin typeface="Jameel Noori Nastaleeq" pitchFamily="2" charset="-78"/>
                <a:cs typeface="Jameel Noori Nastaleeq" pitchFamily="2" charset="-78"/>
              </a:rPr>
              <a:t>		وقت مقرر کے بعد ہلاک کردی گئیں</a:t>
            </a:r>
            <a:endParaRPr lang="en-US" sz="4000" dirty="0">
              <a:solidFill>
                <a:srgbClr val="0C2F4F"/>
              </a:solidFill>
              <a:latin typeface="Jameel Noori Nastaleeq" pitchFamily="2" charset="-78"/>
              <a:cs typeface="Jameel Noori Nastaleeq" pitchFamily="2" charset="-78"/>
            </a:endParaRPr>
          </a:p>
        </p:txBody>
      </p:sp>
      <p:sp>
        <p:nvSpPr>
          <p:cNvPr id="4" name="Rectangle 3"/>
          <p:cNvSpPr/>
          <p:nvPr/>
        </p:nvSpPr>
        <p:spPr>
          <a:xfrm>
            <a:off x="4890514" y="266069"/>
            <a:ext cx="4007828" cy="769441"/>
          </a:xfrm>
          <a:prstGeom prst="rect">
            <a:avLst/>
          </a:prstGeom>
        </p:spPr>
        <p:txBody>
          <a:bodyPr wrap="none">
            <a:spAutoFit/>
          </a:bodyPr>
          <a:lstStyle/>
          <a:p>
            <a:pPr algn="ctr" rtl="1"/>
            <a:r>
              <a:rPr lang="ur-PK" sz="4400" b="1" u="sng" dirty="0">
                <a:solidFill>
                  <a:srgbClr val="C00000"/>
                </a:solidFill>
                <a:latin typeface="Jameel Noori Nastaleeq" pitchFamily="2" charset="-78"/>
                <a:cs typeface="Jameel Noori Nastaleeq" pitchFamily="2" charset="-78"/>
              </a:rPr>
              <a:t>تاریخ سے سبق لینے کی دعوت</a:t>
            </a:r>
          </a:p>
        </p:txBody>
      </p:sp>
      <p:sp>
        <p:nvSpPr>
          <p:cNvPr id="6" name="Rectangle 5"/>
          <p:cNvSpPr/>
          <p:nvPr/>
        </p:nvSpPr>
        <p:spPr>
          <a:xfrm>
            <a:off x="3567535" y="2832604"/>
            <a:ext cx="1981633" cy="523220"/>
          </a:xfrm>
          <a:prstGeom prst="rect">
            <a:avLst/>
          </a:prstGeom>
          <a:solidFill>
            <a:schemeClr val="accent4">
              <a:lumMod val="20000"/>
              <a:lumOff val="80000"/>
            </a:schemeClr>
          </a:solidFill>
        </p:spPr>
        <p:txBody>
          <a:bodyPr wrap="none">
            <a:spAutoFit/>
          </a:bodyPr>
          <a:lstStyle/>
          <a:p>
            <a:pPr algn="ctr" rtl="1"/>
            <a:r>
              <a:rPr lang="ur-PK" sz="2800" dirty="0">
                <a:solidFill>
                  <a:srgbClr val="0C2F4F"/>
                </a:solidFill>
                <a:latin typeface="Jameel Noori Nastaleeq" pitchFamily="2" charset="-78"/>
                <a:cs typeface="Jameel Noori Nastaleeq" pitchFamily="2" charset="-78"/>
              </a:rPr>
              <a:t>جانوں پرظلم ڈھایا   یعنی</a:t>
            </a:r>
          </a:p>
        </p:txBody>
      </p:sp>
      <p:cxnSp>
        <p:nvCxnSpPr>
          <p:cNvPr id="11" name="Straight Arrow Connector 10"/>
          <p:cNvCxnSpPr/>
          <p:nvPr/>
        </p:nvCxnSpPr>
        <p:spPr>
          <a:xfrm>
            <a:off x="4558350" y="3352806"/>
            <a:ext cx="0" cy="524933"/>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5808133" y="5096933"/>
            <a:ext cx="880534"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TextBox 4"/>
          <p:cNvSpPr txBox="1"/>
          <p:nvPr/>
        </p:nvSpPr>
        <p:spPr>
          <a:xfrm>
            <a:off x="425875" y="2252703"/>
            <a:ext cx="7758855" cy="2862322"/>
          </a:xfrm>
          <a:prstGeom prst="rect">
            <a:avLst/>
          </a:prstGeom>
          <a:noFill/>
        </p:spPr>
        <p:txBody>
          <a:bodyPr wrap="none" rtlCol="0">
            <a:spAutoFit/>
          </a:bodyPr>
          <a:lstStyle/>
          <a:p>
            <a:pPr algn="r" rtl="1">
              <a:lnSpc>
                <a:spcPct val="150000"/>
              </a:lnSpc>
            </a:pPr>
            <a:r>
              <a:rPr lang="ur-PK" sz="4000" dirty="0" smtClean="0">
                <a:solidFill>
                  <a:srgbClr val="0C2F4F"/>
                </a:solidFill>
                <a:latin typeface="Jameel Noori Nastaleeq" pitchFamily="2" charset="-78"/>
                <a:cs typeface="Jameel Noori Nastaleeq" pitchFamily="2" charset="-78"/>
              </a:rPr>
              <a:t>یہ سمجھانا کہ</a:t>
            </a:r>
          </a:p>
          <a:p>
            <a:pPr lvl="2" algn="r" rtl="1">
              <a:lnSpc>
                <a:spcPct val="150000"/>
              </a:lnSpc>
            </a:pPr>
            <a:r>
              <a:rPr lang="ur-PK" sz="4000" dirty="0" smtClean="0">
                <a:solidFill>
                  <a:srgbClr val="0C2F4F"/>
                </a:solidFill>
                <a:latin typeface="Jameel Noori Nastaleeq" pitchFamily="2" charset="-78"/>
                <a:cs typeface="Jameel Noori Nastaleeq" pitchFamily="2" charset="-78"/>
              </a:rPr>
              <a:t>ظاہر کو دیکھ کر انسان جو نتیجہ  اخذ کرتا ہے وہ غلط ہو سکتا ہے </a:t>
            </a:r>
          </a:p>
          <a:p>
            <a:pPr lvl="2" algn="r" rtl="1">
              <a:lnSpc>
                <a:spcPct val="150000"/>
              </a:lnSpc>
            </a:pPr>
            <a:r>
              <a:rPr lang="ur-PK" sz="4000" dirty="0" smtClean="0">
                <a:solidFill>
                  <a:srgbClr val="0C2F4F"/>
                </a:solidFill>
                <a:latin typeface="Jameel Noori Nastaleeq" pitchFamily="2" charset="-78"/>
                <a:cs typeface="Jameel Noori Nastaleeq" pitchFamily="2" charset="-78"/>
              </a:rPr>
              <a:t>کیونکہ جو مصلحت اللہ تعالیٰ جانتے ہیں ہم انسان نہیں جانتے</a:t>
            </a:r>
            <a:endParaRPr lang="en-US" sz="4000" dirty="0">
              <a:solidFill>
                <a:srgbClr val="0C2F4F"/>
              </a:solidFill>
              <a:latin typeface="Jameel Noori Nastaleeq" pitchFamily="2" charset="-78"/>
              <a:cs typeface="Jameel Noori Nastaleeq" pitchFamily="2" charset="-78"/>
            </a:endParaRPr>
          </a:p>
        </p:txBody>
      </p:sp>
      <p:sp>
        <p:nvSpPr>
          <p:cNvPr id="13" name="Rectangle 12"/>
          <p:cNvSpPr/>
          <p:nvPr/>
        </p:nvSpPr>
        <p:spPr>
          <a:xfrm>
            <a:off x="483583" y="424462"/>
            <a:ext cx="5522666" cy="707886"/>
          </a:xfrm>
          <a:prstGeom prst="rect">
            <a:avLst/>
          </a:prstGeom>
        </p:spPr>
        <p:txBody>
          <a:bodyPr wrap="none">
            <a:spAutoFit/>
          </a:bodyPr>
          <a:lstStyle/>
          <a:p>
            <a:pPr algn="r" rtl="1"/>
            <a:r>
              <a:rPr lang="ur-PK" sz="4000" dirty="0">
                <a:solidFill>
                  <a:srgbClr val="0C2F4F"/>
                </a:solidFill>
                <a:latin typeface="Jameel Noori Nastaleeq" pitchFamily="2" charset="-78"/>
                <a:cs typeface="Jameel Noori Nastaleeq" pitchFamily="2" charset="-78"/>
              </a:rPr>
              <a:t>فتنہ علم </a:t>
            </a:r>
            <a:r>
              <a:rPr lang="ur-PK" sz="4000" dirty="0" smtClean="0">
                <a:solidFill>
                  <a:srgbClr val="0C2F4F"/>
                </a:solidFill>
              </a:rPr>
              <a:t>		</a:t>
            </a:r>
            <a:r>
              <a:rPr lang="ur-PK" sz="4000" dirty="0" smtClean="0">
                <a:solidFill>
                  <a:srgbClr val="0C2F4F"/>
                </a:solidFill>
                <a:latin typeface="Jameel Noori Nastaleeq" pitchFamily="2" charset="-78"/>
                <a:cs typeface="Jameel Noori Nastaleeq" pitchFamily="2" charset="-78"/>
              </a:rPr>
              <a:t>معلم کا شاگرد کو دعوت کا انداز </a:t>
            </a:r>
          </a:p>
        </p:txBody>
      </p:sp>
      <p:sp>
        <p:nvSpPr>
          <p:cNvPr id="3" name="Rectangle 2"/>
          <p:cNvSpPr/>
          <p:nvPr/>
        </p:nvSpPr>
        <p:spPr>
          <a:xfrm>
            <a:off x="6689481" y="301351"/>
            <a:ext cx="2454519" cy="830997"/>
          </a:xfrm>
          <a:prstGeom prst="rect">
            <a:avLst/>
          </a:prstGeom>
          <a:solidFill>
            <a:srgbClr val="0C2F4F"/>
          </a:solidFill>
        </p:spPr>
        <p:txBody>
          <a:bodyPr wrap="none">
            <a:spAutoFit/>
          </a:bodyPr>
          <a:lstStyle/>
          <a:p>
            <a:pPr algn="ctr" rtl="1"/>
            <a:r>
              <a:rPr lang="ur-PK" sz="4800" b="1" dirty="0">
                <a:solidFill>
                  <a:schemeClr val="bg1"/>
                </a:solidFill>
                <a:latin typeface="Jameel Noori Nastaleeq" pitchFamily="2" charset="-78"/>
                <a:cs typeface="Jameel Noori Nastaleeq" pitchFamily="2" charset="-78"/>
              </a:rPr>
              <a:t>قصہ موسی </a:t>
            </a:r>
            <a:r>
              <a:rPr lang="ur-PK" sz="4800" b="1" dirty="0" smtClean="0">
                <a:solidFill>
                  <a:schemeClr val="bg1"/>
                </a:solidFill>
                <a:latin typeface="Jameel Noori Nastaleeq" pitchFamily="2" charset="-78"/>
                <a:cs typeface="Jameel Noori Nastaleeq" pitchFamily="2" charset="-78"/>
              </a:rPr>
              <a:t>وخضرؑ </a:t>
            </a:r>
            <a:endParaRPr lang="ur-PK" sz="4800" b="1" dirty="0">
              <a:solidFill>
                <a:schemeClr val="bg1"/>
              </a:solidFill>
              <a:latin typeface="Jameel Noori Nastaleeq" pitchFamily="2" charset="-78"/>
              <a:cs typeface="Jameel Noori Nastaleeq" pitchFamily="2" charset="-78"/>
            </a:endParaRPr>
          </a:p>
        </p:txBody>
      </p:sp>
      <p:sp>
        <p:nvSpPr>
          <p:cNvPr id="4" name="Rectangle 3"/>
          <p:cNvSpPr/>
          <p:nvPr/>
        </p:nvSpPr>
        <p:spPr>
          <a:xfrm>
            <a:off x="6783021" y="1484686"/>
            <a:ext cx="1838965" cy="769441"/>
          </a:xfrm>
          <a:prstGeom prst="rect">
            <a:avLst/>
          </a:prstGeom>
        </p:spPr>
        <p:txBody>
          <a:bodyPr wrap="none">
            <a:spAutoFit/>
          </a:bodyPr>
          <a:lstStyle/>
          <a:p>
            <a:pPr algn="r" rtl="1"/>
            <a:r>
              <a:rPr lang="ur-PK" sz="4400" u="sng" dirty="0">
                <a:solidFill>
                  <a:srgbClr val="C00000"/>
                </a:solidFill>
                <a:latin typeface="Jameel Noori Nastaleeq" pitchFamily="2" charset="-78"/>
                <a:cs typeface="Jameel Noori Nastaleeq" pitchFamily="2" charset="-78"/>
              </a:rPr>
              <a:t>قصے کا مقصد</a:t>
            </a:r>
            <a:r>
              <a:rPr lang="ur-PK" sz="4400" u="sng" dirty="0">
                <a:latin typeface="Jameel Noori Nastaleeq" pitchFamily="2" charset="-78"/>
                <a:cs typeface="Jameel Noori Nastaleeq" pitchFamily="2" charset="-78"/>
              </a:rPr>
              <a:t> </a:t>
            </a:r>
            <a:endParaRPr lang="en-US" sz="4400" u="sng" dirty="0"/>
          </a:p>
        </p:txBody>
      </p:sp>
      <p:cxnSp>
        <p:nvCxnSpPr>
          <p:cNvPr id="8" name="Straight Connector 7"/>
          <p:cNvCxnSpPr/>
          <p:nvPr/>
        </p:nvCxnSpPr>
        <p:spPr>
          <a:xfrm>
            <a:off x="7702503" y="3166533"/>
            <a:ext cx="0" cy="478859"/>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7145867" y="3645392"/>
            <a:ext cx="556636"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148667" y="716849"/>
            <a:ext cx="880533"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778933" y="171570"/>
            <a:ext cx="4954643" cy="5632311"/>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ظالموں کا پھلنا پھولنا </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مظلوموں کا مزید اذیتیں سہنا</a:t>
            </a:r>
          </a:p>
          <a:p>
            <a:pPr marL="571500" indent="-571500" algn="r" rtl="1">
              <a:lnSpc>
                <a:spcPct val="150000"/>
              </a:lnSpc>
              <a:buFont typeface="Arial" panose="020B0604020202020204" pitchFamily="34" charset="0"/>
              <a:buChar char="•"/>
            </a:pPr>
            <a:r>
              <a:rPr lang="ur-PK" sz="4000" dirty="0">
                <a:solidFill>
                  <a:srgbClr val="0C2F4F"/>
                </a:solidFill>
                <a:latin typeface="Jameel Noori Nastaleeq" pitchFamily="2" charset="-78"/>
                <a:cs typeface="Jameel Noori Nastaleeq" pitchFamily="2" charset="-78"/>
              </a:rPr>
              <a:t>ن</a:t>
            </a:r>
            <a:r>
              <a:rPr lang="ur-PK" sz="4000" dirty="0" smtClean="0">
                <a:solidFill>
                  <a:srgbClr val="0C2F4F"/>
                </a:solidFill>
                <a:latin typeface="Jameel Noori Nastaleeq" pitchFamily="2" charset="-78"/>
                <a:cs typeface="Jameel Noori Nastaleeq" pitchFamily="2" charset="-78"/>
              </a:rPr>
              <a:t>افرمانوں پر انعامات کی بارش </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حق قبول کرنے والوں پر تکالیف</a:t>
            </a:r>
          </a:p>
          <a:p>
            <a:pPr marL="571500" indent="-571500" algn="r" rtl="1">
              <a:lnSpc>
                <a:spcPct val="150000"/>
              </a:lnSpc>
              <a:buFont typeface="Arial" panose="020B0604020202020204" pitchFamily="34" charset="0"/>
              <a:buChar char="•"/>
            </a:pPr>
            <a:r>
              <a:rPr lang="ur-PK" sz="4000" dirty="0">
                <a:solidFill>
                  <a:srgbClr val="0C2F4F"/>
                </a:solidFill>
                <a:latin typeface="Jameel Noori Nastaleeq" pitchFamily="2" charset="-78"/>
                <a:cs typeface="Jameel Noori Nastaleeq" pitchFamily="2" charset="-78"/>
              </a:rPr>
              <a:t>ن</a:t>
            </a:r>
            <a:r>
              <a:rPr lang="ur-PK" sz="4000" dirty="0" smtClean="0">
                <a:solidFill>
                  <a:srgbClr val="0C2F4F"/>
                </a:solidFill>
                <a:latin typeface="Jameel Noori Nastaleeq" pitchFamily="2" charset="-78"/>
                <a:cs typeface="Jameel Noori Nastaleeq" pitchFamily="2" charset="-78"/>
              </a:rPr>
              <a:t>یکوکاروں کی غربت</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 مجرموں کی عیش وعشرت</a:t>
            </a:r>
            <a:endParaRPr lang="en-US" sz="4000" dirty="0">
              <a:solidFill>
                <a:srgbClr val="0C2F4F"/>
              </a:solidFill>
              <a:latin typeface="Jameel Noori Nastaleeq" pitchFamily="2" charset="-78"/>
              <a:cs typeface="Jameel Noori Nastaleeq" pitchFamily="2" charset="-78"/>
            </a:endParaRPr>
          </a:p>
        </p:txBody>
      </p:sp>
      <p:sp>
        <p:nvSpPr>
          <p:cNvPr id="4" name="Rectangle 3"/>
          <p:cNvSpPr/>
          <p:nvPr/>
        </p:nvSpPr>
        <p:spPr>
          <a:xfrm>
            <a:off x="6861134" y="2347488"/>
            <a:ext cx="1141659" cy="830997"/>
          </a:xfrm>
          <a:prstGeom prst="rect">
            <a:avLst/>
          </a:prstGeom>
        </p:spPr>
        <p:txBody>
          <a:bodyPr wrap="none">
            <a:spAutoFit/>
          </a:bodyPr>
          <a:lstStyle/>
          <a:p>
            <a:r>
              <a:rPr lang="ur-PK" sz="4800" b="1" u="sng" dirty="0" smtClean="0">
                <a:solidFill>
                  <a:srgbClr val="C00000"/>
                </a:solidFill>
                <a:latin typeface="Jameel Noori Nastaleeq" pitchFamily="2" charset="-78"/>
                <a:cs typeface="Jameel Noori Nastaleeq" pitchFamily="2" charset="-78"/>
              </a:rPr>
              <a:t>مثالیں</a:t>
            </a:r>
            <a:endParaRPr lang="en-US" sz="4800" b="1" u="sng" dirty="0">
              <a:solidFill>
                <a:srgbClr val="C00000"/>
              </a:solidFill>
            </a:endParaRPr>
          </a:p>
        </p:txBody>
      </p:sp>
      <p:sp>
        <p:nvSpPr>
          <p:cNvPr id="5" name="Right Brace 4"/>
          <p:cNvSpPr/>
          <p:nvPr/>
        </p:nvSpPr>
        <p:spPr>
          <a:xfrm>
            <a:off x="5831890" y="246652"/>
            <a:ext cx="694267" cy="5354405"/>
          </a:xfrm>
          <a:prstGeom prst="rightBrace">
            <a:avLst>
              <a:gd name="adj1" fmla="val 83943"/>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1125940" y="2112834"/>
            <a:ext cx="6864824" cy="1862048"/>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 مسلمانوں پر قریش کے مظالم انتہا پر تھے </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بظاہر کافروں کا ہاتھ پکڑنے والا کوئی  دکھائی  نہ دیتا تھا </a:t>
            </a:r>
            <a:endParaRPr lang="en-US" sz="4000" dirty="0">
              <a:solidFill>
                <a:srgbClr val="0C2F4F"/>
              </a:solidFill>
              <a:latin typeface="Jameel Noori Nastaleeq" pitchFamily="2" charset="-78"/>
              <a:cs typeface="Jameel Noori Nastaleeq" pitchFamily="2" charset="-78"/>
            </a:endParaRPr>
          </a:p>
        </p:txBody>
      </p:sp>
      <p:sp>
        <p:nvSpPr>
          <p:cNvPr id="4" name="Rectangle 3"/>
          <p:cNvSpPr/>
          <p:nvPr/>
        </p:nvSpPr>
        <p:spPr>
          <a:xfrm>
            <a:off x="4860180" y="877486"/>
            <a:ext cx="3623108" cy="769441"/>
          </a:xfrm>
          <a:prstGeom prst="rect">
            <a:avLst/>
          </a:prstGeom>
          <a:solidFill>
            <a:schemeClr val="accent4">
              <a:lumMod val="20000"/>
              <a:lumOff val="80000"/>
            </a:schemeClr>
          </a:solidFill>
        </p:spPr>
        <p:txBody>
          <a:bodyPr wrap="none">
            <a:spAutoFit/>
          </a:bodyPr>
          <a:lstStyle/>
          <a:p>
            <a:pPr algn="ctr" rtl="1"/>
            <a:r>
              <a:rPr lang="ur-PK" sz="4400" b="1" dirty="0" smtClean="0">
                <a:solidFill>
                  <a:srgbClr val="0C2F4F"/>
                </a:solidFill>
                <a:latin typeface="Jameel Noori Nastaleeq" pitchFamily="2" charset="-78"/>
                <a:cs typeface="Jameel Noori Nastaleeq" pitchFamily="2" charset="-78"/>
              </a:rPr>
              <a:t>قصہ </a:t>
            </a:r>
            <a:r>
              <a:rPr lang="ur-PK" sz="4400" b="1" dirty="0">
                <a:solidFill>
                  <a:srgbClr val="0C2F4F"/>
                </a:solidFill>
                <a:latin typeface="Jameel Noori Nastaleeq" pitchFamily="2" charset="-78"/>
                <a:cs typeface="Jameel Noori Nastaleeq" pitchFamily="2" charset="-78"/>
              </a:rPr>
              <a:t>کن حالات میں سنایا گیا</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537317" y="741711"/>
            <a:ext cx="7083187" cy="2308324"/>
          </a:xfrm>
          <a:prstGeom prst="rect">
            <a:avLst/>
          </a:prstGeom>
        </p:spPr>
        <p:txBody>
          <a:bodyPr wrap="square">
            <a:spAutoFit/>
          </a:bodyPr>
          <a:lstStyle/>
          <a:p>
            <a:pPr marL="457200" indent="-457200" algn="r" rtl="1">
              <a:lnSpc>
                <a:spcPct val="150000"/>
              </a:lnSpc>
              <a:buFont typeface="Arial" panose="020B0604020202020204" pitchFamily="34" charset="0"/>
              <a:buChar char="•"/>
            </a:pPr>
            <a:r>
              <a:rPr lang="ur-PK" sz="3200" dirty="0" smtClean="0">
                <a:latin typeface="Jameel Noori Nastaleeq" pitchFamily="2" charset="-78"/>
                <a:cs typeface="Jameel Noori Nastaleeq" pitchFamily="2" charset="-78"/>
              </a:rPr>
              <a:t>م</a:t>
            </a:r>
            <a:r>
              <a:rPr lang="ur-PK" sz="3200" dirty="0" smtClean="0">
                <a:solidFill>
                  <a:srgbClr val="0C2F4F"/>
                </a:solidFill>
                <a:latin typeface="Jameel Noori Nastaleeq" pitchFamily="2" charset="-78"/>
                <a:cs typeface="Jameel Noori Nastaleeq" pitchFamily="2" charset="-78"/>
              </a:rPr>
              <a:t>ومن دل شکستہ نہ ہوں ۔</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ظاہری طور پر پر جو کچھ نظر </a:t>
            </a:r>
            <a:r>
              <a:rPr lang="ur-PK" sz="3200" dirty="0">
                <a:solidFill>
                  <a:srgbClr val="0C2F4F"/>
                </a:solidFill>
                <a:latin typeface="Jameel Noori Nastaleeq" pitchFamily="2" charset="-78"/>
                <a:cs typeface="Jameel Noori Nastaleeq" pitchFamily="2" charset="-78"/>
              </a:rPr>
              <a:t>آ</a:t>
            </a:r>
            <a:r>
              <a:rPr lang="ur-PK" sz="3200" dirty="0" smtClean="0">
                <a:solidFill>
                  <a:srgbClr val="0C2F4F"/>
                </a:solidFill>
                <a:latin typeface="Jameel Noori Nastaleeq" pitchFamily="2" charset="-78"/>
                <a:cs typeface="Jameel Noori Nastaleeq" pitchFamily="2" charset="-78"/>
              </a:rPr>
              <a:t>رہا ہے وہ حقیقت نہیں ۔</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جو حقیقت ہے وہ نگاہوں سے مخفی  ہے۔</a:t>
            </a:r>
            <a:endParaRPr lang="ur-PK" sz="4400" u="sng" dirty="0" smtClean="0">
              <a:solidFill>
                <a:srgbClr val="C00000"/>
              </a:solidFill>
              <a:latin typeface="Jameel Noori Nastaleeq" pitchFamily="2" charset="-78"/>
              <a:cs typeface="Jameel Noori Nastaleeq" pitchFamily="2" charset="-78"/>
            </a:endParaRPr>
          </a:p>
        </p:txBody>
      </p:sp>
      <p:sp>
        <p:nvSpPr>
          <p:cNvPr id="4" name="Rectangle 3"/>
          <p:cNvSpPr/>
          <p:nvPr/>
        </p:nvSpPr>
        <p:spPr>
          <a:xfrm>
            <a:off x="5880661" y="150022"/>
            <a:ext cx="2584362" cy="646331"/>
          </a:xfrm>
          <a:prstGeom prst="rect">
            <a:avLst/>
          </a:prstGeom>
        </p:spPr>
        <p:txBody>
          <a:bodyPr wrap="none">
            <a:spAutoFit/>
          </a:bodyPr>
          <a:lstStyle/>
          <a:p>
            <a:pPr algn="r" rtl="1"/>
            <a:r>
              <a:rPr lang="ur-PK" sz="3600" u="sng" dirty="0">
                <a:solidFill>
                  <a:srgbClr val="C00000"/>
                </a:solidFill>
                <a:latin typeface="Jameel Noori Nastaleeq" pitchFamily="2" charset="-78"/>
                <a:cs typeface="Jameel Noori Nastaleeq" pitchFamily="2" charset="-78"/>
              </a:rPr>
              <a:t>قصہ سے سبق دیا گیا کہ</a:t>
            </a:r>
          </a:p>
        </p:txBody>
      </p:sp>
      <p:sp>
        <p:nvSpPr>
          <p:cNvPr id="5" name="Rectangle 4"/>
          <p:cNvSpPr/>
          <p:nvPr/>
        </p:nvSpPr>
        <p:spPr>
          <a:xfrm>
            <a:off x="7620504" y="3465663"/>
            <a:ext cx="793807" cy="769441"/>
          </a:xfrm>
          <a:prstGeom prst="rect">
            <a:avLst/>
          </a:prstGeom>
        </p:spPr>
        <p:txBody>
          <a:bodyPr wrap="none">
            <a:spAutoFit/>
          </a:bodyPr>
          <a:lstStyle/>
          <a:p>
            <a:pPr algn="ctr" rtl="1"/>
            <a:r>
              <a:rPr lang="ur-PK" sz="4400" u="sng" dirty="0">
                <a:solidFill>
                  <a:srgbClr val="C00000"/>
                </a:solidFill>
                <a:latin typeface="Jameel Noori Nastaleeq" pitchFamily="2" charset="-78"/>
                <a:cs typeface="Jameel Noori Nastaleeq" pitchFamily="2" charset="-78"/>
              </a:rPr>
              <a:t>نتیجہ</a:t>
            </a:r>
            <a:endParaRPr lang="en-US" sz="4400" dirty="0"/>
          </a:p>
        </p:txBody>
      </p:sp>
      <p:sp>
        <p:nvSpPr>
          <p:cNvPr id="6" name="Rectangle 5"/>
          <p:cNvSpPr/>
          <p:nvPr/>
        </p:nvSpPr>
        <p:spPr>
          <a:xfrm>
            <a:off x="352375" y="3381024"/>
            <a:ext cx="6820467" cy="854080"/>
          </a:xfrm>
          <a:prstGeom prst="rect">
            <a:avLst/>
          </a:prstGeom>
        </p:spPr>
        <p:txBody>
          <a:bodyPr wrap="square">
            <a:spAutoFit/>
          </a:bodyPr>
          <a:lstStyle/>
          <a:p>
            <a:pPr algn="r" rtl="1">
              <a:lnSpc>
                <a:spcPct val="150000"/>
              </a:lnSpc>
            </a:pPr>
            <a:r>
              <a:rPr lang="ur-PK" sz="3600" dirty="0">
                <a:solidFill>
                  <a:srgbClr val="0C2F4F"/>
                </a:solidFill>
                <a:latin typeface="Jameel Noori Nastaleeq" pitchFamily="2" charset="-78"/>
                <a:cs typeface="Jameel Noori Nastaleeq" pitchFamily="2" charset="-78"/>
              </a:rPr>
              <a:t>انسان بظاہر جو دیکھتا ہے ضروری نہیں کہ انجام وہی </a:t>
            </a:r>
            <a:r>
              <a:rPr lang="ur-PK" sz="3600" dirty="0" smtClean="0">
                <a:solidFill>
                  <a:srgbClr val="0C2F4F"/>
                </a:solidFill>
                <a:latin typeface="Jameel Noori Nastaleeq" pitchFamily="2" charset="-78"/>
                <a:cs typeface="Jameel Noori Nastaleeq" pitchFamily="2" charset="-78"/>
              </a:rPr>
              <a:t>ہو</a:t>
            </a:r>
            <a:endParaRPr lang="ur-PK" sz="3600" dirty="0">
              <a:solidFill>
                <a:srgbClr val="0C2F4F"/>
              </a:solidFill>
              <a:latin typeface="Jameel Noori Nastaleeq" pitchFamily="2" charset="-78"/>
              <a:cs typeface="Jameel Noori Nastaleeq" pitchFamily="2" charset="-78"/>
            </a:endParaRPr>
          </a:p>
        </p:txBody>
      </p:sp>
      <p:sp>
        <p:nvSpPr>
          <p:cNvPr id="8" name="Rectangle 7"/>
          <p:cNvSpPr/>
          <p:nvPr/>
        </p:nvSpPr>
        <p:spPr>
          <a:xfrm>
            <a:off x="0" y="4540122"/>
            <a:ext cx="8602133" cy="830997"/>
          </a:xfrm>
          <a:prstGeom prst="rect">
            <a:avLst/>
          </a:prstGeom>
        </p:spPr>
        <p:txBody>
          <a:bodyPr wrap="square">
            <a:spAutoFit/>
          </a:bodyPr>
          <a:lstStyle/>
          <a:p>
            <a:pPr algn="r" rtl="1">
              <a:lnSpc>
                <a:spcPct val="150000"/>
              </a:lnSpc>
            </a:pPr>
            <a:r>
              <a:rPr lang="ur-PK" sz="3200" dirty="0">
                <a:solidFill>
                  <a:srgbClr val="0C2F4F"/>
                </a:solidFill>
                <a:latin typeface="Jameel Noori Nastaleeq" pitchFamily="2" charset="-78"/>
                <a:cs typeface="Jameel Noori Nastaleeq" pitchFamily="2" charset="-78"/>
              </a:rPr>
              <a:t>اس لیے مومن کو ہر حال میں ،صبر ،اللہ سے مددمانگنی اوراس کی رضا میں راضی رہنا ہے۔</a:t>
            </a:r>
            <a:endParaRPr lang="en-US" sz="3200" dirty="0">
              <a:solidFill>
                <a:srgbClr val="0C2F4F"/>
              </a:solidFill>
              <a:latin typeface="Jameel Noori Nastaleeq" pitchFamily="2" charset="-78"/>
              <a:cs typeface="Jameel Noori Nastaleeq" pitchFamily="2" charset="-78"/>
            </a:endParaRPr>
          </a:p>
        </p:txBody>
      </p:sp>
      <p:cxnSp>
        <p:nvCxnSpPr>
          <p:cNvPr id="13" name="Straight Arrow Connector 12"/>
          <p:cNvCxnSpPr/>
          <p:nvPr/>
        </p:nvCxnSpPr>
        <p:spPr>
          <a:xfrm flipH="1">
            <a:off x="7172842" y="3911601"/>
            <a:ext cx="447662"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594906" y="1343973"/>
            <a:ext cx="7926891" cy="4247317"/>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بنی اسرائیل کا حضرت موسیٰؑ سے سوال		تمام انسانوں میں سب سے زیادہ علم والا کون ہے؟</a:t>
            </a:r>
          </a:p>
          <a:p>
            <a:pPr algn="ctr" rtl="1">
              <a:lnSpc>
                <a:spcPct val="150000"/>
              </a:lnSpc>
            </a:pPr>
            <a:r>
              <a:rPr lang="ur-PK" sz="3600" b="1" dirty="0" smtClean="0">
                <a:solidFill>
                  <a:srgbClr val="C00000"/>
                </a:solidFill>
                <a:latin typeface="Jameel Noori Nastaleeq" pitchFamily="2" charset="-78"/>
                <a:cs typeface="Jameel Noori Nastaleeq" pitchFamily="2" charset="-78"/>
              </a:rPr>
              <a:t>جواب </a:t>
            </a:r>
            <a:r>
              <a:rPr lang="ur-PK" sz="3600" b="1" dirty="0">
                <a:solidFill>
                  <a:srgbClr val="C00000"/>
                </a:solidFill>
                <a:latin typeface="Jameel Noori Nastaleeq" pitchFamily="2" charset="-78"/>
                <a:cs typeface="Jameel Noori Nastaleeq" pitchFamily="2" charset="-78"/>
              </a:rPr>
              <a:t>	</a:t>
            </a:r>
            <a:r>
              <a:rPr lang="ur-PK" sz="3600" b="1" dirty="0" smtClean="0">
                <a:solidFill>
                  <a:srgbClr val="C00000"/>
                </a:solidFill>
                <a:latin typeface="Jameel Noori Nastaleeq" pitchFamily="2" charset="-78"/>
                <a:cs typeface="Jameel Noori Nastaleeq" pitchFamily="2" charset="-78"/>
              </a:rPr>
              <a:t>	میں سب سے زیادہ  علم والا ہوں</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اللہ تعالی کی تنبیہ 		ہمارا ایک بندہ مجمع البحرین پر  ہے وہ آپ سے بڑا عالم ہے۔حضرت موسیٰؑ کا استفادہ کے لیے طویل سفر</a:t>
            </a:r>
          </a:p>
        </p:txBody>
      </p:sp>
      <p:sp>
        <p:nvSpPr>
          <p:cNvPr id="4" name="Rectangle 3"/>
          <p:cNvSpPr/>
          <p:nvPr/>
        </p:nvSpPr>
        <p:spPr>
          <a:xfrm>
            <a:off x="6061221" y="348777"/>
            <a:ext cx="2408032" cy="769441"/>
          </a:xfrm>
          <a:prstGeom prst="rect">
            <a:avLst/>
          </a:prstGeom>
          <a:solidFill>
            <a:schemeClr val="accent4">
              <a:lumMod val="20000"/>
              <a:lumOff val="80000"/>
            </a:schemeClr>
          </a:solidFill>
        </p:spPr>
        <p:txBody>
          <a:bodyPr wrap="none">
            <a:spAutoFit/>
          </a:bodyPr>
          <a:lstStyle/>
          <a:p>
            <a:pPr algn="ctr" rtl="1"/>
            <a:r>
              <a:rPr lang="ur-PK" sz="4400" u="sng" dirty="0">
                <a:solidFill>
                  <a:srgbClr val="0C2F4F"/>
                </a:solidFill>
                <a:latin typeface="Jameel Noori Nastaleeq" pitchFamily="2" charset="-78"/>
                <a:cs typeface="Jameel Noori Nastaleeq" pitchFamily="2" charset="-78"/>
              </a:rPr>
              <a:t>قصہ کا شان نزول </a:t>
            </a:r>
          </a:p>
        </p:txBody>
      </p:sp>
      <p:sp>
        <p:nvSpPr>
          <p:cNvPr id="6" name="Rectangle 5"/>
          <p:cNvSpPr/>
          <p:nvPr/>
        </p:nvSpPr>
        <p:spPr>
          <a:xfrm>
            <a:off x="761858" y="538598"/>
            <a:ext cx="4823756" cy="461665"/>
          </a:xfrm>
          <a:prstGeom prst="rect">
            <a:avLst/>
          </a:prstGeom>
        </p:spPr>
        <p:txBody>
          <a:bodyPr wrap="none">
            <a:spAutoFit/>
          </a:bodyPr>
          <a:lstStyle/>
          <a:p>
            <a:pPr algn="ctr" rtl="1"/>
            <a:r>
              <a:rPr lang="ur-PK" sz="2400" dirty="0" smtClean="0">
                <a:latin typeface="Jameel Noori Nastaleeq" pitchFamily="2" charset="-78"/>
                <a:cs typeface="Jameel Noori Nastaleeq" pitchFamily="2" charset="-78"/>
              </a:rPr>
              <a:t>(صحیح </a:t>
            </a:r>
            <a:r>
              <a:rPr lang="ur-PK" sz="2400" dirty="0">
                <a:latin typeface="Jameel Noori Nastaleeq" pitchFamily="2" charset="-78"/>
                <a:cs typeface="Jameel Noori Nastaleeq" pitchFamily="2" charset="-78"/>
              </a:rPr>
              <a:t>بخاری ومسلم – باب التفسیر- حضرت ابی </a:t>
            </a:r>
            <a:r>
              <a:rPr lang="ur-PK" sz="2400" dirty="0" smtClean="0">
                <a:latin typeface="Jameel Noori Nastaleeq" pitchFamily="2" charset="-78"/>
                <a:cs typeface="Jameel Noori Nastaleeq" pitchFamily="2" charset="-78"/>
              </a:rPr>
              <a:t>ؓبن </a:t>
            </a:r>
            <a:r>
              <a:rPr lang="ur-PK" sz="2400" dirty="0">
                <a:latin typeface="Jameel Noori Nastaleeq" pitchFamily="2" charset="-78"/>
                <a:cs typeface="Jameel Noori Nastaleeq" pitchFamily="2" charset="-78"/>
              </a:rPr>
              <a:t>کعب کی </a:t>
            </a:r>
            <a:r>
              <a:rPr lang="ur-PK" sz="2400" dirty="0" smtClean="0">
                <a:latin typeface="Jameel Noori Nastaleeq" pitchFamily="2" charset="-78"/>
                <a:cs typeface="Jameel Noori Nastaleeq" pitchFamily="2" charset="-78"/>
              </a:rPr>
              <a:t>روایت)</a:t>
            </a:r>
            <a:endParaRPr lang="ur-PK" sz="2400" dirty="0">
              <a:latin typeface="Jameel Noori Nastaleeq" pitchFamily="2" charset="-78"/>
              <a:cs typeface="Jameel Noori Nastaleeq" pitchFamily="2" charset="-78"/>
            </a:endParaRPr>
          </a:p>
        </p:txBody>
      </p:sp>
      <p:cxnSp>
        <p:nvCxnSpPr>
          <p:cNvPr id="8" name="Straight Arrow Connector 7"/>
          <p:cNvCxnSpPr/>
          <p:nvPr/>
        </p:nvCxnSpPr>
        <p:spPr>
          <a:xfrm flipH="1">
            <a:off x="2963333" y="1862667"/>
            <a:ext cx="86360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893733" y="4385733"/>
            <a:ext cx="118872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423333" y="1121352"/>
            <a:ext cx="7799189" cy="3046988"/>
          </a:xfrm>
          <a:prstGeom prst="rect">
            <a:avLst/>
          </a:prstGeom>
        </p:spPr>
        <p:txBody>
          <a:bodyPr wrap="square">
            <a:spAutoFit/>
          </a:bodyPr>
          <a:lstStyle/>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مصر میں بنی اسرائیل پر فرعون کے مظالم جاری تھے۔</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قریش کی طرح فرعون اور اس کے درباری بھی عذاب میں تاخیر سے غلط مطلب لے رہے تھے ۔</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مکے کے مظلوم مسلمانوں کی طرح مصر کے مظلوم مسلمان بھی بے چین تھے۔</a:t>
            </a:r>
          </a:p>
        </p:txBody>
      </p:sp>
      <p:sp>
        <p:nvSpPr>
          <p:cNvPr id="4" name="Rectangle 3"/>
          <p:cNvSpPr/>
          <p:nvPr/>
        </p:nvSpPr>
        <p:spPr>
          <a:xfrm>
            <a:off x="5388502" y="311019"/>
            <a:ext cx="3421129" cy="769441"/>
          </a:xfrm>
          <a:prstGeom prst="rect">
            <a:avLst/>
          </a:prstGeom>
          <a:solidFill>
            <a:schemeClr val="accent4">
              <a:lumMod val="20000"/>
              <a:lumOff val="80000"/>
            </a:schemeClr>
          </a:solidFill>
        </p:spPr>
        <p:txBody>
          <a:bodyPr wrap="none">
            <a:spAutoFit/>
          </a:bodyPr>
          <a:lstStyle/>
          <a:p>
            <a:pPr algn="ctr" rtl="1"/>
            <a:r>
              <a:rPr lang="ur-PK" sz="4400" b="1" dirty="0">
                <a:solidFill>
                  <a:srgbClr val="0C2F4F"/>
                </a:solidFill>
                <a:latin typeface="Jameel Noori Nastaleeq" pitchFamily="2" charset="-78"/>
                <a:cs typeface="Jameel Noori Nastaleeq" pitchFamily="2" charset="-78"/>
              </a:rPr>
              <a:t>واقعہ کس دور میں پیش آیا </a:t>
            </a:r>
          </a:p>
        </p:txBody>
      </p:sp>
      <p:sp>
        <p:nvSpPr>
          <p:cNvPr id="7" name="Rectangle 6"/>
          <p:cNvSpPr/>
          <p:nvPr/>
        </p:nvSpPr>
        <p:spPr>
          <a:xfrm>
            <a:off x="1935765" y="4564592"/>
            <a:ext cx="5133136" cy="707886"/>
          </a:xfrm>
          <a:prstGeom prst="rect">
            <a:avLst/>
          </a:prstGeom>
        </p:spPr>
        <p:txBody>
          <a:bodyPr wrap="none">
            <a:spAutoFit/>
          </a:bodyPr>
          <a:lstStyle/>
          <a:p>
            <a:pPr algn="r" rtl="1"/>
            <a:r>
              <a:rPr lang="ur-PK" sz="4000" dirty="0">
                <a:solidFill>
                  <a:srgbClr val="C00000"/>
                </a:solidFill>
                <a:latin typeface="Jameel Noori Nastaleeq" pitchFamily="2" charset="-78"/>
                <a:cs typeface="Jameel Noori Nastaleeq" pitchFamily="2" charset="-78"/>
              </a:rPr>
              <a:t> سوال 	</a:t>
            </a:r>
            <a:r>
              <a:rPr lang="ur-PK" sz="4000" dirty="0" smtClean="0">
                <a:solidFill>
                  <a:srgbClr val="C00000"/>
                </a:solidFill>
                <a:latin typeface="Jameel Noori Nastaleeq" pitchFamily="2" charset="-78"/>
                <a:cs typeface="Jameel Noori Nastaleeq" pitchFamily="2" charset="-78"/>
              </a:rPr>
              <a:t>	کس </a:t>
            </a:r>
            <a:r>
              <a:rPr lang="ur-PK" sz="4000" dirty="0">
                <a:solidFill>
                  <a:srgbClr val="C00000"/>
                </a:solidFill>
                <a:latin typeface="Jameel Noori Nastaleeq" pitchFamily="2" charset="-78"/>
                <a:cs typeface="Jameel Noori Nastaleeq" pitchFamily="2" charset="-78"/>
              </a:rPr>
              <a:t>بات پر بے چین تھے ؟</a:t>
            </a:r>
            <a:endParaRPr lang="en-US" sz="4000" dirty="0">
              <a:solidFill>
                <a:srgbClr val="C00000"/>
              </a:solidFill>
              <a:latin typeface="Jameel Noori Nastaleeq" pitchFamily="2" charset="-78"/>
              <a:cs typeface="Jameel Noori Nastaleeq" pitchFamily="2" charset="-78"/>
            </a:endParaRPr>
          </a:p>
        </p:txBody>
      </p:sp>
      <p:cxnSp>
        <p:nvCxnSpPr>
          <p:cNvPr id="10" name="Straight Arrow Connector 9"/>
          <p:cNvCxnSpPr/>
          <p:nvPr/>
        </p:nvCxnSpPr>
        <p:spPr>
          <a:xfrm flipH="1">
            <a:off x="5079999" y="4961467"/>
            <a:ext cx="106680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585149" y="2379653"/>
            <a:ext cx="7946406" cy="1023357"/>
          </a:xfrm>
          <a:prstGeom prst="rect">
            <a:avLst/>
          </a:prstGeom>
          <a:noFill/>
        </p:spPr>
        <p:txBody>
          <a:bodyPr wrap="none" rtlCol="0">
            <a:spAutoFit/>
          </a:bodyPr>
          <a:lstStyle/>
          <a:p>
            <a:pPr algn="ctr" rtl="1">
              <a:lnSpc>
                <a:spcPct val="150000"/>
              </a:lnSpc>
            </a:pPr>
            <a:r>
              <a:rPr lang="ur-PK" sz="4400" dirty="0" smtClean="0">
                <a:solidFill>
                  <a:srgbClr val="0C2F4F"/>
                </a:solidFill>
                <a:latin typeface="Jameel Noori Nastaleeq" pitchFamily="2" charset="-78"/>
                <a:cs typeface="Jameel Noori Nastaleeq" pitchFamily="2" charset="-78"/>
              </a:rPr>
              <a:t>ظالموں پر انعامات اور ایمان والوں پر مصائب کی بارش کیوں؟</a:t>
            </a:r>
          </a:p>
        </p:txBody>
      </p:sp>
      <p:sp>
        <p:nvSpPr>
          <p:cNvPr id="4" name="Rectangle 3"/>
          <p:cNvSpPr/>
          <p:nvPr/>
        </p:nvSpPr>
        <p:spPr>
          <a:xfrm>
            <a:off x="6666767" y="791328"/>
            <a:ext cx="1364476" cy="1361911"/>
          </a:xfrm>
          <a:prstGeom prst="rect">
            <a:avLst/>
          </a:prstGeom>
        </p:spPr>
        <p:txBody>
          <a:bodyPr wrap="none">
            <a:spAutoFit/>
          </a:bodyPr>
          <a:lstStyle/>
          <a:p>
            <a:pPr algn="r" rtl="1">
              <a:lnSpc>
                <a:spcPct val="150000"/>
              </a:lnSpc>
            </a:pPr>
            <a:r>
              <a:rPr lang="ur-PK" sz="6000" b="1" dirty="0" smtClean="0">
                <a:solidFill>
                  <a:srgbClr val="C00000"/>
                </a:solidFill>
                <a:latin typeface="Jameel Noori Nastaleeq" pitchFamily="2" charset="-78"/>
                <a:cs typeface="Jameel Noori Nastaleeq" pitchFamily="2" charset="-78"/>
              </a:rPr>
              <a:t>جواب</a:t>
            </a:r>
            <a:endParaRPr lang="ur-PK" sz="6000" b="1"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9" name="Rectangle 18"/>
          <p:cNvSpPr/>
          <p:nvPr/>
        </p:nvSpPr>
        <p:spPr>
          <a:xfrm>
            <a:off x="842303" y="937821"/>
            <a:ext cx="7356143" cy="1862048"/>
          </a:xfrm>
          <a:prstGeom prst="rect">
            <a:avLst/>
          </a:prstGeom>
        </p:spPr>
        <p:txBody>
          <a:bodyPr wrap="square">
            <a:spAutoFit/>
          </a:bodyPr>
          <a:lstStyle/>
          <a:p>
            <a:pPr algn="ctr" rtl="1">
              <a:lnSpc>
                <a:spcPct val="150000"/>
              </a:lnSpc>
            </a:pPr>
            <a:r>
              <a:rPr lang="ur-PK" sz="4000" dirty="0" smtClean="0">
                <a:solidFill>
                  <a:srgbClr val="0C2F4F"/>
                </a:solidFill>
                <a:latin typeface="Al_Mushaf" panose="02000000000000000000" pitchFamily="2" charset="-78"/>
                <a:cs typeface="Al_Mushaf" panose="02000000000000000000" pitchFamily="2" charset="-78"/>
              </a:rPr>
              <a:t>وَ اِذۡ قَالَ مُوۡسٰی لِفَتٰىہُ لَاۤ اَبۡرَحُ حَتّٰۤی اَبۡلُغَ مَجۡمَعَ الۡبَحۡرَیۡنِ اَوۡ اَمۡضِیَ حُقُبًا</a:t>
            </a:r>
            <a:endParaRPr lang="en-US" sz="4000" dirty="0">
              <a:solidFill>
                <a:srgbClr val="0C2F4F"/>
              </a:solidFill>
              <a:latin typeface="Al_Mushaf" panose="02000000000000000000" pitchFamily="2" charset="-78"/>
              <a:cs typeface="Al_Mushaf" panose="02000000000000000000" pitchFamily="2" charset="-78"/>
            </a:endParaRPr>
          </a:p>
        </p:txBody>
      </p:sp>
      <p:sp>
        <p:nvSpPr>
          <p:cNvPr id="20" name="Rectangle 19"/>
          <p:cNvSpPr/>
          <p:nvPr/>
        </p:nvSpPr>
        <p:spPr>
          <a:xfrm>
            <a:off x="941696" y="3097495"/>
            <a:ext cx="7506268" cy="1754326"/>
          </a:xfrm>
          <a:prstGeom prst="rect">
            <a:avLst/>
          </a:prstGeom>
        </p:spPr>
        <p:txBody>
          <a:bodyPr wrap="square">
            <a:spAutoFit/>
          </a:bodyPr>
          <a:lstStyle/>
          <a:p>
            <a:pPr algn="ctr" rtl="1"/>
            <a:r>
              <a:rPr lang="kk-KZ" sz="3600" dirty="0" smtClean="0">
                <a:solidFill>
                  <a:srgbClr val="0C2F4F"/>
                </a:solidFill>
                <a:cs typeface="Jameel Noori Nastaleeq" pitchFamily="2" charset="-78"/>
              </a:rPr>
              <a:t> جب کہ موسیٰؑ نے اپنے خادم سے کہا تھاکہ”میں اپنا سفر ختم نہ کروں گا جب تک کہ دونوں دریاوٴں کے سنگم پر نہ پہنچ جاوٴں، ورنہ میں ایک زمانۂ دراز تک چلتا ہی رہوں گا۔</a:t>
            </a:r>
            <a:endParaRPr lang="en-US" sz="3600" dirty="0">
              <a:solidFill>
                <a:srgbClr val="0C2F4F"/>
              </a:solidFill>
              <a:latin typeface="Jameel Noori Nastaleeq" pitchFamily="2" charset="-78"/>
              <a:cs typeface="Jameel Noori Nastaleeq" pitchFamily="2" charset="-78"/>
            </a:endParaRPr>
          </a:p>
        </p:txBody>
      </p:sp>
      <p:sp>
        <p:nvSpPr>
          <p:cNvPr id="21" name="Rounded Rectangle 20"/>
          <p:cNvSpPr/>
          <p:nvPr/>
        </p:nvSpPr>
        <p:spPr>
          <a:xfrm>
            <a:off x="7352131" y="313102"/>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22" name="TextBox 21"/>
          <p:cNvSpPr txBox="1"/>
          <p:nvPr/>
        </p:nvSpPr>
        <p:spPr>
          <a:xfrm>
            <a:off x="7401593" y="325053"/>
            <a:ext cx="1593706"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 60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568900"/>
            <a:ext cx="9144000" cy="1248156"/>
          </a:xfrm>
          <a:prstGeom prst="rect">
            <a:avLst/>
          </a:prstGeom>
        </p:spPr>
      </p:pic>
      <p:sp>
        <p:nvSpPr>
          <p:cNvPr id="24" name="TextBox 23"/>
          <p:cNvSpPr txBox="1"/>
          <p:nvPr/>
        </p:nvSpPr>
        <p:spPr>
          <a:xfrm>
            <a:off x="849496" y="289552"/>
            <a:ext cx="7417711" cy="2862322"/>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Al_Mushaf"/>
              </a:rPr>
              <a:t>فتی 		</a:t>
            </a:r>
            <a:r>
              <a:rPr lang="ur-PK" sz="4000" dirty="0" smtClean="0">
                <a:solidFill>
                  <a:srgbClr val="0C2F4F"/>
                </a:solidFill>
                <a:latin typeface="Jameel Noori Nastaleeq" pitchFamily="2" charset="-78"/>
                <a:cs typeface="Jameel Noori Nastaleeq" pitchFamily="2" charset="-78"/>
              </a:rPr>
              <a:t>لفظی معنی    		نوجوان</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خاص شخص کی طرف منسوب ہو تو		خادم یا شاگرد</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آیت میں</a:t>
            </a:r>
            <a:r>
              <a:rPr lang="ur-PK" sz="4000" dirty="0" smtClean="0">
                <a:solidFill>
                  <a:srgbClr val="0C2F4F"/>
                </a:solidFill>
                <a:latin typeface="Jameel Noori Nastaleeq" pitchFamily="2" charset="-78"/>
                <a:cs typeface="Al_Mushaf"/>
              </a:rPr>
              <a:t> فتی </a:t>
            </a:r>
            <a:r>
              <a:rPr lang="ur-PK" sz="4000" dirty="0" smtClean="0">
                <a:solidFill>
                  <a:srgbClr val="0C2F4F"/>
                </a:solidFill>
                <a:latin typeface="Jameel Noori Nastaleeq" pitchFamily="2" charset="-78"/>
                <a:cs typeface="Jameel Noori Nastaleeq" pitchFamily="2" charset="-78"/>
              </a:rPr>
              <a:t>سے مراد   		یوشع بن نون</a:t>
            </a:r>
            <a:endParaRPr lang="en-US" sz="4000" dirty="0">
              <a:solidFill>
                <a:srgbClr val="0C2F4F"/>
              </a:solidFill>
              <a:latin typeface="Jameel Noori Nastaleeq" panose="02000503000000020004" pitchFamily="2" charset="-78"/>
              <a:cs typeface="Jameel Noori Nastaleeq" panose="02000503000000020004" pitchFamily="2" charset="-78"/>
            </a:endParaRPr>
          </a:p>
        </p:txBody>
      </p:sp>
      <p:sp>
        <p:nvSpPr>
          <p:cNvPr id="32" name="Left Brace 31"/>
          <p:cNvSpPr/>
          <p:nvPr/>
        </p:nvSpPr>
        <p:spPr>
          <a:xfrm rot="5400000">
            <a:off x="3038071" y="1028697"/>
            <a:ext cx="606718" cy="4621158"/>
          </a:xfrm>
          <a:prstGeom prst="leftBrace">
            <a:avLst>
              <a:gd name="adj1" fmla="val 80522"/>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p:cNvSpPr txBox="1"/>
          <p:nvPr/>
        </p:nvSpPr>
        <p:spPr>
          <a:xfrm>
            <a:off x="0" y="3803446"/>
            <a:ext cx="3209399" cy="1077218"/>
          </a:xfrm>
          <a:prstGeom prst="rect">
            <a:avLst/>
          </a:prstGeom>
          <a:noFill/>
        </p:spPr>
        <p:txBody>
          <a:bodyPr wrap="square" rtlCol="0">
            <a:spAutoFit/>
          </a:bodyPr>
          <a:lstStyle/>
          <a:p>
            <a:pPr algn="ctr" rtl="1"/>
            <a:r>
              <a:rPr lang="ur-PK" sz="3200" dirty="0" smtClean="0">
                <a:solidFill>
                  <a:srgbClr val="0C2F4F"/>
                </a:solidFill>
                <a:latin typeface="Jameel Noori Nastaleeq" pitchFamily="2" charset="-78"/>
                <a:cs typeface="Jameel Noori Nastaleeq" pitchFamily="2" charset="-78"/>
              </a:rPr>
              <a:t>حضرت موسٰیؑ کی وفات کے </a:t>
            </a:r>
          </a:p>
          <a:p>
            <a:pPr algn="ctr" rtl="1"/>
            <a:r>
              <a:rPr lang="ur-PK" sz="3200" dirty="0" smtClean="0">
                <a:solidFill>
                  <a:srgbClr val="0C2F4F"/>
                </a:solidFill>
                <a:latin typeface="Jameel Noori Nastaleeq" pitchFamily="2" charset="-78"/>
                <a:cs typeface="Jameel Noori Nastaleeq" pitchFamily="2" charset="-78"/>
              </a:rPr>
              <a:t>بعد نبوت سے سر فراز کیے گئے</a:t>
            </a:r>
            <a:endParaRPr lang="en-US" sz="3200" dirty="0">
              <a:solidFill>
                <a:srgbClr val="0C2F4F"/>
              </a:solidFill>
              <a:latin typeface="Jameel Noori Nastaleeq" pitchFamily="2" charset="-78"/>
              <a:cs typeface="Jameel Noori Nastaleeq" pitchFamily="2" charset="-78"/>
            </a:endParaRPr>
          </a:p>
        </p:txBody>
      </p:sp>
      <p:sp>
        <p:nvSpPr>
          <p:cNvPr id="35" name="TextBox 34"/>
          <p:cNvSpPr txBox="1"/>
          <p:nvPr/>
        </p:nvSpPr>
        <p:spPr>
          <a:xfrm>
            <a:off x="4558351" y="3715189"/>
            <a:ext cx="3617663" cy="1200329"/>
          </a:xfrm>
          <a:prstGeom prst="rect">
            <a:avLst/>
          </a:prstGeom>
          <a:noFill/>
        </p:spPr>
        <p:txBody>
          <a:bodyPr wrap="square" rtlCol="0">
            <a:spAutoFit/>
          </a:bodyPr>
          <a:lstStyle/>
          <a:p>
            <a:pPr algn="ctr" rtl="1"/>
            <a:r>
              <a:rPr lang="ur-PK" sz="3600" dirty="0" smtClean="0">
                <a:solidFill>
                  <a:srgbClr val="0C2F4F"/>
                </a:solidFill>
                <a:latin typeface="Jameel Noori Nastaleeq" pitchFamily="2" charset="-78"/>
                <a:cs typeface="Jameel Noori Nastaleeq" pitchFamily="2" charset="-78"/>
              </a:rPr>
              <a:t>سفر و حضر میں حضرت موسٰیؑ کی خدمت میں رہتے</a:t>
            </a:r>
            <a:endParaRPr lang="en-US" sz="3600" dirty="0">
              <a:solidFill>
                <a:srgbClr val="0C2F4F"/>
              </a:solidFill>
              <a:latin typeface="Jameel Noori Nastaleeq" pitchFamily="2" charset="-78"/>
              <a:cs typeface="Jameel Noori Nastaleeq" pitchFamily="2" charset="-78"/>
            </a:endParaRPr>
          </a:p>
        </p:txBody>
      </p:sp>
      <p:cxnSp>
        <p:nvCxnSpPr>
          <p:cNvPr id="3" name="Straight Arrow Connector 2"/>
          <p:cNvCxnSpPr/>
          <p:nvPr/>
        </p:nvCxnSpPr>
        <p:spPr>
          <a:xfrm flipH="1">
            <a:off x="5500050" y="897468"/>
            <a:ext cx="1391817"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2816497" y="880535"/>
            <a:ext cx="1391817"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784271" y="1845735"/>
            <a:ext cx="82296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3796834" y="2777069"/>
            <a:ext cx="91440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ectangle 5"/>
          <p:cNvSpPr/>
          <p:nvPr/>
        </p:nvSpPr>
        <p:spPr>
          <a:xfrm>
            <a:off x="321734" y="1627571"/>
            <a:ext cx="7961446" cy="1938992"/>
          </a:xfrm>
          <a:prstGeom prst="rect">
            <a:avLst/>
          </a:prstGeom>
        </p:spPr>
        <p:txBody>
          <a:bodyPr wrap="square">
            <a:spAutoFit/>
          </a:bodyPr>
          <a:lstStyle/>
          <a:p>
            <a:pPr algn="r" rtl="1">
              <a:lnSpc>
                <a:spcPct val="150000"/>
              </a:lnSpc>
            </a:pPr>
            <a:r>
              <a:rPr lang="ur-PK" sz="4000" b="1" u="sng" dirty="0" smtClean="0">
                <a:solidFill>
                  <a:srgbClr val="C00000"/>
                </a:solidFill>
                <a:latin typeface="Jameel Noori Nastaleeq" pitchFamily="2" charset="-78"/>
                <a:cs typeface="Jameel Noori Nastaleeq" pitchFamily="2" charset="-78"/>
              </a:rPr>
              <a:t>یہ کونسی جگہ تھی؟ </a:t>
            </a:r>
            <a:r>
              <a:rPr lang="ur-PK" sz="4000" b="1" dirty="0" smtClean="0">
                <a:solidFill>
                  <a:srgbClr val="C00000"/>
                </a:solidFill>
                <a:latin typeface="Jameel Noori Nastaleeq" pitchFamily="2" charset="-78"/>
                <a:cs typeface="Jameel Noori Nastaleeq" pitchFamily="2" charset="-78"/>
              </a:rPr>
              <a:t>		</a:t>
            </a:r>
            <a:r>
              <a:rPr lang="ur-PK" sz="4000" dirty="0" smtClean="0">
                <a:solidFill>
                  <a:srgbClr val="0C2F4F"/>
                </a:solidFill>
                <a:latin typeface="Jameel Noori Nastaleeq" pitchFamily="2" charset="-78"/>
                <a:cs typeface="Jameel Noori Nastaleeq" pitchFamily="2" charset="-78"/>
              </a:rPr>
              <a:t>قرآن وحدیث میں تعین </a:t>
            </a:r>
            <a:endParaRPr lang="ur-PK" sz="4000" dirty="0">
              <a:solidFill>
                <a:srgbClr val="0C2F4F"/>
              </a:solidFill>
              <a:latin typeface="Jameel Noori Nastaleeq" pitchFamily="2" charset="-78"/>
              <a:cs typeface="Jameel Noori Nastaleeq" pitchFamily="2" charset="-78"/>
            </a:endParaRPr>
          </a:p>
          <a:p>
            <a:pPr algn="r" rtl="1">
              <a:lnSpc>
                <a:spcPct val="150000"/>
              </a:lnSpc>
            </a:pPr>
            <a:r>
              <a:rPr lang="ur-PK" sz="4000" dirty="0" smtClean="0">
                <a:solidFill>
                  <a:srgbClr val="0C2F4F"/>
                </a:solidFill>
                <a:latin typeface="Jameel Noori Nastaleeq" pitchFamily="2" charset="-78"/>
                <a:cs typeface="Jameel Noori Nastaleeq" pitchFamily="2" charset="-78"/>
              </a:rPr>
              <a:t>				نہیں لہذا مفسرین کے مختلف اقوال</a:t>
            </a:r>
            <a:endParaRPr lang="en-US" sz="4000" b="1" dirty="0">
              <a:solidFill>
                <a:srgbClr val="0C2F4F"/>
              </a:solidFill>
              <a:latin typeface="Jameel Noori Nastaleeq" pitchFamily="2" charset="-78"/>
              <a:cs typeface="Jameel Noori Nastaleeq" pitchFamily="2" charset="-78"/>
            </a:endParaRPr>
          </a:p>
        </p:txBody>
      </p:sp>
      <p:sp>
        <p:nvSpPr>
          <p:cNvPr id="2" name="Rectangle 1"/>
          <p:cNvSpPr/>
          <p:nvPr/>
        </p:nvSpPr>
        <p:spPr>
          <a:xfrm>
            <a:off x="5216503" y="313857"/>
            <a:ext cx="2342309" cy="854080"/>
          </a:xfrm>
          <a:prstGeom prst="rect">
            <a:avLst/>
          </a:prstGeom>
          <a:noFill/>
        </p:spPr>
        <p:txBody>
          <a:bodyPr wrap="none">
            <a:spAutoFit/>
          </a:bodyPr>
          <a:lstStyle/>
          <a:p>
            <a:pPr algn="ctr" rtl="1">
              <a:lnSpc>
                <a:spcPct val="150000"/>
              </a:lnSpc>
            </a:pPr>
            <a:r>
              <a:rPr lang="ur-PK" sz="3600" b="1" dirty="0">
                <a:solidFill>
                  <a:srgbClr val="0C2F4F"/>
                </a:solidFill>
                <a:latin typeface="Jameel Noori Nastaleeq" pitchFamily="2" charset="-78"/>
                <a:cs typeface="Jameel Noori Nastaleeq" pitchFamily="2" charset="-78"/>
              </a:rPr>
              <a:t>مجمع البحرین سے مراد</a:t>
            </a:r>
          </a:p>
        </p:txBody>
      </p:sp>
      <p:sp>
        <p:nvSpPr>
          <p:cNvPr id="4" name="Rectangle 3"/>
          <p:cNvSpPr/>
          <p:nvPr/>
        </p:nvSpPr>
        <p:spPr>
          <a:xfrm>
            <a:off x="1994160" y="313857"/>
            <a:ext cx="1938352" cy="854080"/>
          </a:xfrm>
          <a:prstGeom prst="rect">
            <a:avLst/>
          </a:prstGeom>
        </p:spPr>
        <p:txBody>
          <a:bodyPr wrap="none">
            <a:spAutoFit/>
          </a:bodyPr>
          <a:lstStyle/>
          <a:p>
            <a:pPr algn="ctr" rtl="1">
              <a:lnSpc>
                <a:spcPct val="150000"/>
              </a:lnSpc>
            </a:pPr>
            <a:r>
              <a:rPr lang="ur-PK" sz="3600" dirty="0">
                <a:solidFill>
                  <a:srgbClr val="0C2F4F"/>
                </a:solidFill>
                <a:latin typeface="Jameel Noori Nastaleeq" pitchFamily="2" charset="-78"/>
                <a:cs typeface="Jameel Noori Nastaleeq" pitchFamily="2" charset="-78"/>
              </a:rPr>
              <a:t>دو </a:t>
            </a:r>
            <a:r>
              <a:rPr lang="ur-PK" sz="3600" dirty="0" smtClean="0">
                <a:solidFill>
                  <a:srgbClr val="0C2F4F"/>
                </a:solidFill>
                <a:latin typeface="Jameel Noori Nastaleeq" pitchFamily="2" charset="-78"/>
                <a:cs typeface="Jameel Noori Nastaleeq" pitchFamily="2" charset="-78"/>
              </a:rPr>
              <a:t>دریاؤں </a:t>
            </a:r>
            <a:r>
              <a:rPr lang="ur-PK" sz="3600" dirty="0">
                <a:solidFill>
                  <a:srgbClr val="0C2F4F"/>
                </a:solidFill>
                <a:latin typeface="Jameel Noori Nastaleeq" pitchFamily="2" charset="-78"/>
                <a:cs typeface="Jameel Noori Nastaleeq" pitchFamily="2" charset="-78"/>
              </a:rPr>
              <a:t>کا سنگم</a:t>
            </a:r>
          </a:p>
        </p:txBody>
      </p:sp>
      <p:sp>
        <p:nvSpPr>
          <p:cNvPr id="5" name="Rectangle 4"/>
          <p:cNvSpPr/>
          <p:nvPr/>
        </p:nvSpPr>
        <p:spPr>
          <a:xfrm>
            <a:off x="1474352" y="3746358"/>
            <a:ext cx="6168000" cy="1862048"/>
          </a:xfrm>
          <a:prstGeom prst="rect">
            <a:avLst/>
          </a:prstGeom>
          <a:solidFill>
            <a:schemeClr val="accent4">
              <a:lumMod val="20000"/>
              <a:lumOff val="80000"/>
            </a:schemeClr>
          </a:solidFill>
        </p:spPr>
        <p:txBody>
          <a:bodyPr wrap="square">
            <a:spAutoFit/>
          </a:bodyPr>
          <a:lstStyle/>
          <a:p>
            <a:pPr algn="ctr" rtl="1">
              <a:lnSpc>
                <a:spcPct val="150000"/>
              </a:lnSpc>
            </a:pPr>
            <a:r>
              <a:rPr lang="ur-PK" sz="4000" b="1" dirty="0">
                <a:solidFill>
                  <a:srgbClr val="0C2F4F"/>
                </a:solidFill>
                <a:latin typeface="Jameel Noori Nastaleeq" pitchFamily="2" charset="-78"/>
                <a:cs typeface="Jameel Noori Nastaleeq" pitchFamily="2" charset="-78"/>
              </a:rPr>
              <a:t>اللہ تعالی نے حضرت </a:t>
            </a:r>
            <a:r>
              <a:rPr lang="ur-PK" sz="4000" b="1" dirty="0" smtClean="0">
                <a:solidFill>
                  <a:srgbClr val="0C2F4F"/>
                </a:solidFill>
                <a:latin typeface="Jameel Noori Nastaleeq" pitchFamily="2" charset="-78"/>
                <a:cs typeface="Jameel Noori Nastaleeq" pitchFamily="2" charset="-78"/>
              </a:rPr>
              <a:t>موسٰیؑ </a:t>
            </a:r>
            <a:r>
              <a:rPr lang="ur-PK" sz="4000" b="1" dirty="0">
                <a:solidFill>
                  <a:srgbClr val="0C2F4F"/>
                </a:solidFill>
                <a:latin typeface="Jameel Noori Nastaleeq" pitchFamily="2" charset="-78"/>
                <a:cs typeface="Jameel Noori Nastaleeq" pitchFamily="2" charset="-78"/>
              </a:rPr>
              <a:t>کو یہاں      پہنچ </a:t>
            </a:r>
            <a:r>
              <a:rPr lang="ur-PK" sz="4000" b="1" dirty="0" smtClean="0">
                <a:solidFill>
                  <a:srgbClr val="0C2F4F"/>
                </a:solidFill>
                <a:latin typeface="Jameel Noori Nastaleeq" pitchFamily="2" charset="-78"/>
                <a:cs typeface="Jameel Noori Nastaleeq" pitchFamily="2" charset="-78"/>
              </a:rPr>
              <a:t>کر </a:t>
            </a:r>
            <a:r>
              <a:rPr lang="ur-PK" sz="4000" b="1" dirty="0">
                <a:solidFill>
                  <a:srgbClr val="0C2F4F"/>
                </a:solidFill>
                <a:latin typeface="Jameel Noori Nastaleeq" pitchFamily="2" charset="-78"/>
                <a:cs typeface="Jameel Noori Nastaleeq" pitchFamily="2" charset="-78"/>
              </a:rPr>
              <a:t>اپنے ایک بندے سے ملنے کا حکم دیا تھا۔</a:t>
            </a:r>
            <a:endParaRPr lang="en-US" sz="4000" b="1" dirty="0">
              <a:solidFill>
                <a:srgbClr val="0C2F4F"/>
              </a:solidFill>
              <a:latin typeface="Jameel Noori Nastaleeq" pitchFamily="2" charset="-78"/>
              <a:cs typeface="Jameel Noori Nastaleeq" pitchFamily="2" charset="-78"/>
            </a:endParaRPr>
          </a:p>
        </p:txBody>
      </p:sp>
      <p:cxnSp>
        <p:nvCxnSpPr>
          <p:cNvPr id="9" name="Straight Arrow Connector 8"/>
          <p:cNvCxnSpPr/>
          <p:nvPr/>
        </p:nvCxnSpPr>
        <p:spPr>
          <a:xfrm flipH="1">
            <a:off x="3963992" y="902803"/>
            <a:ext cx="118872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622143" y="2308273"/>
            <a:ext cx="118872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9" name="TextBox 8"/>
          <p:cNvSpPr txBox="1"/>
          <p:nvPr/>
        </p:nvSpPr>
        <p:spPr>
          <a:xfrm>
            <a:off x="1081468" y="2915539"/>
            <a:ext cx="7241908" cy="1938992"/>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برسوں چلتا رہوں گا—تمام عمر بھی چلنا پڑے تو چلوں گا</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چونکہ اللہ کاحکم تھا اس لئے پختہ عزم ، شوق کا اظہار</a:t>
            </a:r>
            <a:endParaRPr lang="en-US" sz="4000" dirty="0">
              <a:solidFill>
                <a:srgbClr val="0C2F4F"/>
              </a:solidFill>
              <a:latin typeface="Jameel Noori Nastaleeq" pitchFamily="2" charset="-78"/>
              <a:cs typeface="Jameel Noori Nastaleeq" pitchFamily="2" charset="-78"/>
            </a:endParaRPr>
          </a:p>
        </p:txBody>
      </p:sp>
      <p:sp>
        <p:nvSpPr>
          <p:cNvPr id="10" name="Rectangle 9"/>
          <p:cNvSpPr/>
          <p:nvPr/>
        </p:nvSpPr>
        <p:spPr>
          <a:xfrm>
            <a:off x="1487864" y="818314"/>
            <a:ext cx="3996607" cy="1446550"/>
          </a:xfrm>
          <a:prstGeom prst="rect">
            <a:avLst/>
          </a:prstGeom>
        </p:spPr>
        <p:txBody>
          <a:bodyPr wrap="none">
            <a:spAutoFit/>
          </a:bodyPr>
          <a:lstStyle/>
          <a:p>
            <a:pPr algn="r" rtl="1"/>
            <a:r>
              <a:rPr lang="ur-PK" sz="4400" dirty="0" smtClean="0">
                <a:solidFill>
                  <a:srgbClr val="0C2F4F"/>
                </a:solidFill>
                <a:latin typeface="Jameel Noori Nastaleeq" pitchFamily="2" charset="-78"/>
                <a:cs typeface="Jameel Noori Nastaleeq" pitchFamily="2" charset="-78"/>
              </a:rPr>
              <a:t>زمانہ ، سال</a:t>
            </a:r>
          </a:p>
          <a:p>
            <a:pPr algn="r" rtl="1"/>
            <a:r>
              <a:rPr lang="ur-PK" sz="4400" dirty="0">
                <a:solidFill>
                  <a:srgbClr val="0C2F4F"/>
                </a:solidFill>
                <a:latin typeface="Jameel Noori Nastaleeq" pitchFamily="2" charset="-78"/>
                <a:cs typeface="Jameel Noori Nastaleeq" pitchFamily="2" charset="-78"/>
              </a:rPr>
              <a:t>80 سال یا اس سے زیادہ </a:t>
            </a:r>
            <a:r>
              <a:rPr lang="ur-PK" sz="4400" dirty="0" smtClean="0">
                <a:solidFill>
                  <a:srgbClr val="0C2F4F"/>
                </a:solidFill>
                <a:latin typeface="Jameel Noori Nastaleeq" pitchFamily="2" charset="-78"/>
                <a:cs typeface="Jameel Noori Nastaleeq" pitchFamily="2" charset="-78"/>
              </a:rPr>
              <a:t>مدت</a:t>
            </a:r>
            <a:endParaRPr lang="ur-PK" sz="4400" dirty="0">
              <a:solidFill>
                <a:srgbClr val="0C2F4F"/>
              </a:solidFill>
              <a:latin typeface="Jameel Noori Nastaleeq" pitchFamily="2" charset="-78"/>
              <a:cs typeface="Jameel Noori Nastaleeq" pitchFamily="2" charset="-78"/>
            </a:endParaRPr>
          </a:p>
        </p:txBody>
      </p:sp>
      <p:sp>
        <p:nvSpPr>
          <p:cNvPr id="2" name="Rectangle 1"/>
          <p:cNvSpPr/>
          <p:nvPr/>
        </p:nvSpPr>
        <p:spPr>
          <a:xfrm>
            <a:off x="5851896" y="780863"/>
            <a:ext cx="1282722" cy="1015663"/>
          </a:xfrm>
          <a:prstGeom prst="rect">
            <a:avLst/>
          </a:prstGeom>
        </p:spPr>
        <p:txBody>
          <a:bodyPr wrap="none">
            <a:spAutoFit/>
          </a:bodyPr>
          <a:lstStyle/>
          <a:p>
            <a:pPr algn="ctr" rtl="1"/>
            <a:r>
              <a:rPr lang="ur-PK" sz="6000" b="1" u="sng" dirty="0">
                <a:solidFill>
                  <a:srgbClr val="0C2F4F"/>
                </a:solidFill>
                <a:latin typeface="Jameel Noori Nastaleeq" pitchFamily="2" charset="-78"/>
                <a:cs typeface="Al_Mushaf"/>
              </a:rPr>
              <a:t>حقب    </a:t>
            </a:r>
          </a:p>
        </p:txBody>
      </p:sp>
      <p:sp>
        <p:nvSpPr>
          <p:cNvPr id="4" name="Right Brace 3"/>
          <p:cNvSpPr/>
          <p:nvPr/>
        </p:nvSpPr>
        <p:spPr>
          <a:xfrm>
            <a:off x="5579034" y="780863"/>
            <a:ext cx="230029" cy="1373193"/>
          </a:xfrm>
          <a:prstGeom prst="rightBrace">
            <a:avLst>
              <a:gd name="adj1" fmla="val 78613"/>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9" name="Rectangle 8"/>
          <p:cNvSpPr/>
          <p:nvPr/>
        </p:nvSpPr>
        <p:spPr>
          <a:xfrm>
            <a:off x="738483" y="1710350"/>
            <a:ext cx="7962436" cy="707886"/>
          </a:xfrm>
          <a:prstGeom prst="rect">
            <a:avLst/>
          </a:prstGeom>
        </p:spPr>
        <p:txBody>
          <a:bodyPr wrap="none">
            <a:spAutoFit/>
          </a:bodyPr>
          <a:lstStyle/>
          <a:p>
            <a:pPr algn="ctr" rtl="1"/>
            <a:r>
              <a:rPr lang="ur-PK" sz="4000" dirty="0" smtClean="0">
                <a:solidFill>
                  <a:srgbClr val="0C2F4F"/>
                </a:solidFill>
                <a:cs typeface="Al_Mushaf"/>
              </a:rPr>
              <a:t>فَلَمَّا بَلَغَا مَجۡمَعَ بَیۡنِہِمَا نَسِیَا حُوۡتَہُمَا فَاتَّخَذَ سَبِیۡلَہٗ فِی الۡبَحۡرِ سَرَبًا</a:t>
            </a:r>
            <a:endParaRPr lang="en-US" sz="4000" dirty="0">
              <a:solidFill>
                <a:srgbClr val="0C2F4F"/>
              </a:solidFill>
              <a:cs typeface="Al_Mushaf"/>
            </a:endParaRPr>
          </a:p>
        </p:txBody>
      </p:sp>
      <p:sp>
        <p:nvSpPr>
          <p:cNvPr id="10" name="Rectangle 9"/>
          <p:cNvSpPr/>
          <p:nvPr/>
        </p:nvSpPr>
        <p:spPr>
          <a:xfrm>
            <a:off x="1020044" y="2574583"/>
            <a:ext cx="7076616" cy="1685077"/>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پس جب وہ ان کے سنگم پر پہنچے تو اپنی مچھلی سے غافل ہوگئے اور وہ نِکل کر اس طرح دریامیں چلی گئی جیسے کہ کوئی سُرنگ لگی ہو۔</a:t>
            </a:r>
            <a:endParaRPr lang="en-US" sz="3600" dirty="0">
              <a:solidFill>
                <a:srgbClr val="0C2F4F"/>
              </a:solidFill>
              <a:latin typeface="Jameel Noori Nastaleeq" pitchFamily="2" charset="-78"/>
              <a:cs typeface="Jameel Noori Nastaleeq" pitchFamily="2" charset="-78"/>
            </a:endParaRPr>
          </a:p>
        </p:txBody>
      </p:sp>
      <p:sp>
        <p:nvSpPr>
          <p:cNvPr id="11" name="Rounded Rectangle 10"/>
          <p:cNvSpPr/>
          <p:nvPr/>
        </p:nvSpPr>
        <p:spPr>
          <a:xfrm>
            <a:off x="7307934" y="213281"/>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2" name="TextBox 11"/>
          <p:cNvSpPr txBox="1"/>
          <p:nvPr/>
        </p:nvSpPr>
        <p:spPr>
          <a:xfrm>
            <a:off x="7262525" y="225232"/>
            <a:ext cx="1773242" cy="646331"/>
          </a:xfrm>
          <a:prstGeom prst="rect">
            <a:avLst/>
          </a:prstGeom>
          <a:noFill/>
        </p:spPr>
        <p:txBody>
          <a:bodyPr wrap="none" rtlCol="0">
            <a:spAutoFit/>
          </a:bodyPr>
          <a:lstStyle/>
          <a:p>
            <a:pPr algn="r" rtl="1"/>
            <a:r>
              <a:rPr lang="ur-PK" sz="3600" b="1" dirty="0" smtClean="0">
                <a:solidFill>
                  <a:schemeClr val="bg1"/>
                </a:solidFill>
                <a:latin typeface="Jameel Noori Nastaleeq" panose="02000503000000020004" pitchFamily="2" charset="-78"/>
                <a:cs typeface="Jameel Noori Nastaleeq" panose="02000503000000020004" pitchFamily="2" charset="-78"/>
              </a:rPr>
              <a:t>آیت</a:t>
            </a:r>
            <a:r>
              <a:rPr lang="en-US" sz="3600" b="1" dirty="0" smtClean="0">
                <a:solidFill>
                  <a:schemeClr val="bg1"/>
                </a:solidFill>
                <a:latin typeface="Jameel Noori Nastaleeq" panose="02000503000000020004" pitchFamily="2" charset="-78"/>
                <a:cs typeface="Jameel Noori Nastaleeq" panose="02000503000000020004" pitchFamily="2" charset="-78"/>
              </a:rPr>
              <a:t> </a:t>
            </a:r>
            <a:r>
              <a:rPr lang="ur-PK" sz="3600" b="1" dirty="0" smtClean="0">
                <a:solidFill>
                  <a:schemeClr val="bg1"/>
                </a:solidFill>
                <a:latin typeface="Jameel Noori Nastaleeq" panose="02000503000000020004" pitchFamily="2" charset="-78"/>
                <a:cs typeface="Jameel Noori Nastaleeq" panose="02000503000000020004" pitchFamily="2" charset="-78"/>
              </a:rPr>
              <a:t>نمبر 61 </a:t>
            </a:r>
            <a:endParaRPr lang="en-US" sz="36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4" name="Rectangle 13"/>
          <p:cNvSpPr/>
          <p:nvPr/>
        </p:nvSpPr>
        <p:spPr>
          <a:xfrm>
            <a:off x="188288" y="965157"/>
            <a:ext cx="8740127" cy="4247317"/>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بخاری کی روایت                                                                                                         اللہ تعالی نے حضرت موسٰیؑ کو سفر میں اپنے ساتھ زنبیل میں ایک مچھلی رکھنے کا حکم دیا تھا ۔</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حضرت موسٰیؑ مجمع البحرین پہنچے تو تھکاوٹ کے سبب چٹان کے سائے میں آرام کرنے کے لیے  لیٹ گئے ۔آنکھ لگ گئی۔</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خادم جاگ رہے تھے  ۔دیکھا کے زنبیل سے مچھلی نکلی اور پانی میں کود گئی۔</a:t>
            </a:r>
            <a:endParaRPr lang="en-US" sz="3600" dirty="0">
              <a:solidFill>
                <a:srgbClr val="0C2F4F"/>
              </a:solidFill>
              <a:latin typeface="Jameel Noori Nastaleeq" pitchFamily="2" charset="-78"/>
              <a:cs typeface="Jameel Noori Nastaleeq" pitchFamily="2" charset="-78"/>
            </a:endParaRPr>
          </a:p>
        </p:txBody>
      </p:sp>
      <p:cxnSp>
        <p:nvCxnSpPr>
          <p:cNvPr id="3" name="Straight Arrow Connector 2"/>
          <p:cNvCxnSpPr/>
          <p:nvPr/>
        </p:nvCxnSpPr>
        <p:spPr>
          <a:xfrm flipH="1">
            <a:off x="6011333" y="1524000"/>
            <a:ext cx="45720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TextBox 6"/>
          <p:cNvSpPr txBox="1"/>
          <p:nvPr/>
        </p:nvSpPr>
        <p:spPr>
          <a:xfrm>
            <a:off x="7482687"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47</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8" name="TextBox 7"/>
          <p:cNvSpPr txBox="1"/>
          <p:nvPr/>
        </p:nvSpPr>
        <p:spPr>
          <a:xfrm>
            <a:off x="603272" y="636495"/>
            <a:ext cx="7910160" cy="4708981"/>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مچھلی پانی میں ڈوبتی ہوئی اس طرح گزری کہ پانی میں سرنگ کا نشان بن گیا ۔</a:t>
            </a:r>
          </a:p>
          <a:p>
            <a:pPr algn="ctr" rtl="1">
              <a:lnSpc>
                <a:spcPct val="150000"/>
              </a:lnSpc>
            </a:pPr>
            <a:r>
              <a:rPr lang="ur-PK" sz="4000" dirty="0" smtClean="0">
                <a:solidFill>
                  <a:srgbClr val="0C2F4F"/>
                </a:solidFill>
                <a:latin typeface="Jameel Noori Nastaleeq" pitchFamily="2" charset="-78"/>
                <a:cs typeface="Jameel Noori Nastaleeq" pitchFamily="2" charset="-78"/>
              </a:rPr>
              <a:t>سرنگ		پہاڑوں </a:t>
            </a:r>
            <a:r>
              <a:rPr lang="ur-PK" sz="4000" dirty="0">
                <a:solidFill>
                  <a:srgbClr val="0C2F4F"/>
                </a:solidFill>
                <a:latin typeface="Jameel Noori Nastaleeq" pitchFamily="2" charset="-78"/>
                <a:cs typeface="Jameel Noori Nastaleeq" pitchFamily="2" charset="-78"/>
              </a:rPr>
              <a:t>میں کھودا ہوا راستہ </a:t>
            </a:r>
          </a:p>
          <a:p>
            <a:pPr marL="571500" indent="-571500" algn="r" rtl="1">
              <a:lnSpc>
                <a:spcPct val="150000"/>
              </a:lnSpc>
              <a:buFont typeface="Arial" panose="020B0604020202020204" pitchFamily="34" charset="0"/>
              <a:buChar char="•"/>
            </a:pPr>
            <a:r>
              <a:rPr lang="ur-PK" sz="4000" dirty="0">
                <a:solidFill>
                  <a:srgbClr val="0C2F4F"/>
                </a:solidFill>
                <a:latin typeface="Jameel Noori Nastaleeq" pitchFamily="2" charset="-78"/>
                <a:cs typeface="Jameel Noori Nastaleeq" pitchFamily="2" charset="-78"/>
              </a:rPr>
              <a:t>یعنی مچھلی کے گزرنے سے چاروں طرف سے پانی جم </a:t>
            </a:r>
            <a:r>
              <a:rPr lang="ur-PK" sz="4000" dirty="0" smtClean="0">
                <a:solidFill>
                  <a:srgbClr val="0C2F4F"/>
                </a:solidFill>
                <a:latin typeface="Jameel Noori Nastaleeq" pitchFamily="2" charset="-78"/>
                <a:cs typeface="Jameel Noori Nastaleeq" pitchFamily="2" charset="-78"/>
              </a:rPr>
              <a:t>گیااور </a:t>
            </a:r>
            <a:r>
              <a:rPr lang="ur-PK" sz="4000" dirty="0">
                <a:solidFill>
                  <a:srgbClr val="0C2F4F"/>
                </a:solidFill>
                <a:latin typeface="Jameel Noori Nastaleeq" pitchFamily="2" charset="-78"/>
                <a:cs typeface="Jameel Noori Nastaleeq" pitchFamily="2" charset="-78"/>
              </a:rPr>
              <a:t>درمیان میں ایک </a:t>
            </a:r>
            <a:r>
              <a:rPr lang="ur-PK" sz="4000" dirty="0" smtClean="0">
                <a:solidFill>
                  <a:srgbClr val="0C2F4F"/>
                </a:solidFill>
                <a:latin typeface="Jameel Noori Nastaleeq" pitchFamily="2" charset="-78"/>
                <a:cs typeface="Jameel Noori Nastaleeq" pitchFamily="2" charset="-78"/>
              </a:rPr>
              <a:t>گزرگاہ </a:t>
            </a:r>
            <a:r>
              <a:rPr lang="ur-PK" sz="4000" dirty="0">
                <a:solidFill>
                  <a:srgbClr val="0C2F4F"/>
                </a:solidFill>
                <a:latin typeface="Jameel Noori Nastaleeq" pitchFamily="2" charset="-78"/>
                <a:cs typeface="Jameel Noori Nastaleeq" pitchFamily="2" charset="-78"/>
              </a:rPr>
              <a:t>بن </a:t>
            </a:r>
            <a:r>
              <a:rPr lang="ur-PK" sz="4000" dirty="0" smtClean="0">
                <a:solidFill>
                  <a:srgbClr val="0C2F4F"/>
                </a:solidFill>
                <a:latin typeface="Jameel Noori Nastaleeq" pitchFamily="2" charset="-78"/>
                <a:cs typeface="Jameel Noori Nastaleeq" pitchFamily="2" charset="-78"/>
              </a:rPr>
              <a:t>گئی۔</a:t>
            </a:r>
            <a:endParaRPr lang="ur-PK" sz="4000" dirty="0">
              <a:solidFill>
                <a:srgbClr val="0C2F4F"/>
              </a:solidFill>
              <a:latin typeface="Jameel Noori Nastaleeq" pitchFamily="2" charset="-78"/>
              <a:cs typeface="Jameel Noori Nastaleeq" pitchFamily="2" charset="-78"/>
            </a:endParaRPr>
          </a:p>
        </p:txBody>
      </p:sp>
      <p:cxnSp>
        <p:nvCxnSpPr>
          <p:cNvPr id="4" name="Straight Arrow Connector 3"/>
          <p:cNvCxnSpPr/>
          <p:nvPr/>
        </p:nvCxnSpPr>
        <p:spPr>
          <a:xfrm flipH="1">
            <a:off x="5113866" y="3098800"/>
            <a:ext cx="96520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5" name="Rectangle 14"/>
          <p:cNvSpPr/>
          <p:nvPr/>
        </p:nvSpPr>
        <p:spPr>
          <a:xfrm>
            <a:off x="1550747" y="1187016"/>
            <a:ext cx="6342756" cy="2039020"/>
          </a:xfrm>
          <a:prstGeom prst="rect">
            <a:avLst/>
          </a:prstGeom>
        </p:spPr>
        <p:txBody>
          <a:bodyPr wrap="square">
            <a:spAutoFit/>
          </a:bodyPr>
          <a:lstStyle/>
          <a:p>
            <a:pPr algn="ctr" rtl="1">
              <a:lnSpc>
                <a:spcPct val="150000"/>
              </a:lnSpc>
            </a:pPr>
            <a:r>
              <a:rPr lang="ur-PK" sz="4400" dirty="0" smtClean="0">
                <a:solidFill>
                  <a:srgbClr val="0C2F4F"/>
                </a:solidFill>
                <a:latin typeface="Al_Mushaf" panose="02000000000000000000" pitchFamily="2" charset="-78"/>
                <a:cs typeface="Al_Mushaf" panose="02000000000000000000" pitchFamily="2" charset="-78"/>
              </a:rPr>
              <a:t>فَلَمَّا جَاوَزَا قَالَ لِفَتٰىہُ اٰتِنَا غَدَآءَنَا ۫ لَقَدۡ لَقِیۡنَا مِنۡ سَفَرِنَا ہٰذَا نَصَبًا</a:t>
            </a:r>
            <a:endParaRPr lang="en-US" sz="4400" dirty="0">
              <a:solidFill>
                <a:srgbClr val="0C2F4F"/>
              </a:solidFill>
              <a:latin typeface="Al_Mushaf" panose="02000000000000000000" pitchFamily="2" charset="-78"/>
              <a:cs typeface="Al_Mushaf" panose="02000000000000000000" pitchFamily="2" charset="-78"/>
            </a:endParaRPr>
          </a:p>
        </p:txBody>
      </p:sp>
      <p:sp>
        <p:nvSpPr>
          <p:cNvPr id="16" name="Rectangle 15"/>
          <p:cNvSpPr/>
          <p:nvPr/>
        </p:nvSpPr>
        <p:spPr>
          <a:xfrm>
            <a:off x="805217" y="3226036"/>
            <a:ext cx="7506269" cy="1684820"/>
          </a:xfrm>
          <a:prstGeom prst="rect">
            <a:avLst/>
          </a:prstGeom>
        </p:spPr>
        <p:txBody>
          <a:bodyPr wrap="square">
            <a:spAutoFit/>
          </a:bodyPr>
          <a:lstStyle/>
          <a:p>
            <a:pPr algn="ctr" rtl="1">
              <a:lnSpc>
                <a:spcPct val="150000"/>
              </a:lnSpc>
            </a:pPr>
            <a:r>
              <a:rPr lang="kk-KZ" sz="3600" dirty="0" smtClean="0">
                <a:solidFill>
                  <a:srgbClr val="0C2F4F"/>
                </a:solidFill>
                <a:cs typeface="Jameel Noori Nastaleeq" pitchFamily="2" charset="-78"/>
              </a:rPr>
              <a:t> آگے جا کر موسیٰ ؑ نے اپنے خادم سے کہا”لاوٴ ہمارا ناشتہ، آج کے سفر میں تو ہم بُری طرح تھک گئے ہیں۔“</a:t>
            </a:r>
            <a:endParaRPr lang="en-US" sz="3600" dirty="0">
              <a:solidFill>
                <a:srgbClr val="0C2F4F"/>
              </a:solidFill>
              <a:latin typeface="Jameel Noori Nastaleeq" pitchFamily="2" charset="-78"/>
              <a:cs typeface="Jameel Noori Nastaleeq" pitchFamily="2" charset="-78"/>
            </a:endParaRPr>
          </a:p>
        </p:txBody>
      </p:sp>
      <p:sp>
        <p:nvSpPr>
          <p:cNvPr id="17" name="Rounded Rectangle 16"/>
          <p:cNvSpPr/>
          <p:nvPr/>
        </p:nvSpPr>
        <p:spPr>
          <a:xfrm>
            <a:off x="7379427" y="277411"/>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21" name="TextBox 20"/>
          <p:cNvSpPr txBox="1"/>
          <p:nvPr/>
        </p:nvSpPr>
        <p:spPr>
          <a:xfrm>
            <a:off x="7428889" y="289362"/>
            <a:ext cx="1593706"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 62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1" name="Rectangle 10"/>
          <p:cNvSpPr/>
          <p:nvPr/>
        </p:nvSpPr>
        <p:spPr>
          <a:xfrm>
            <a:off x="1015115" y="1337439"/>
            <a:ext cx="7391273" cy="378565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مجمع البحرین کے پاس چٹان تلے آرام کے بعد آگے بڑھ گئے۔</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 لمبے سفر کے بعد رکے اور حضرت موسٰیؑ نے اپنے خادم سے کھانا طلب کیا۔</a:t>
            </a:r>
            <a:endParaRPr lang="en-US" sz="4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ectangle 6"/>
          <p:cNvSpPr/>
          <p:nvPr/>
        </p:nvSpPr>
        <p:spPr>
          <a:xfrm>
            <a:off x="736979" y="938300"/>
            <a:ext cx="7642746" cy="1938992"/>
          </a:xfrm>
          <a:prstGeom prst="rect">
            <a:avLst/>
          </a:prstGeom>
        </p:spPr>
        <p:txBody>
          <a:bodyPr wrap="square">
            <a:spAutoFit/>
          </a:bodyPr>
          <a:lstStyle/>
          <a:p>
            <a:pPr algn="ctr" rtl="1">
              <a:lnSpc>
                <a:spcPct val="150000"/>
              </a:lnSpc>
            </a:pPr>
            <a:r>
              <a:rPr lang="ur-PK" sz="4000" dirty="0" smtClean="0">
                <a:solidFill>
                  <a:srgbClr val="0C2F4F"/>
                </a:solidFill>
                <a:latin typeface="Al_Mushaf" panose="02000000000000000000" pitchFamily="2" charset="-78"/>
                <a:cs typeface="Al_Mushaf" panose="02000000000000000000" pitchFamily="2" charset="-78"/>
              </a:rPr>
              <a:t> قَالَ اَرَءَیۡتَ اِذۡ اَوَیۡنَاۤ اِلَی الصَّخۡرَۃِ فَاِنِّیۡ نَسِیۡتُ الۡحُوۡتَ ۫ وَ مَاۤ اَنۡسٰنِیۡہُ اِلَّا الشَّیۡطٰنُ اَنۡ اَذۡکُرَہٗ ۚ وَ اتَّخَذَ سَبِیۡلَہٗ فِی الۡبَحۡرِ ٭ۖ عَجَبًا </a:t>
            </a:r>
            <a:endParaRPr lang="en-US" sz="4000" dirty="0">
              <a:solidFill>
                <a:srgbClr val="0C2F4F"/>
              </a:solidFill>
              <a:latin typeface="Al_Mushaf" panose="02000000000000000000" pitchFamily="2" charset="-78"/>
              <a:cs typeface="Al_Mushaf" panose="02000000000000000000" pitchFamily="2" charset="-78"/>
            </a:endParaRPr>
          </a:p>
        </p:txBody>
      </p:sp>
      <p:sp>
        <p:nvSpPr>
          <p:cNvPr id="8" name="Rounded Rectangle 7"/>
          <p:cNvSpPr/>
          <p:nvPr/>
        </p:nvSpPr>
        <p:spPr>
          <a:xfrm>
            <a:off x="7502257" y="313581"/>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9" name="TextBox 8"/>
          <p:cNvSpPr txBox="1"/>
          <p:nvPr/>
        </p:nvSpPr>
        <p:spPr>
          <a:xfrm>
            <a:off x="7551719" y="325532"/>
            <a:ext cx="1593706"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 63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0" name="Rectangle 9"/>
          <p:cNvSpPr/>
          <p:nvPr/>
        </p:nvSpPr>
        <p:spPr>
          <a:xfrm>
            <a:off x="668741" y="2889243"/>
            <a:ext cx="7929349" cy="2308324"/>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خادم نے کہا”آپ نے دیکھا! یہ کیا ہوا؟ جب ہم اُس چٹان کے پاس ٹھہرے ہوئے تھے اُس وقت مجھے مچھلی کا خیال نہ رہا اور شیطان نے مجھ کو ایسا غافل کر دیا کہ میں اس کا ذکر ﴿آپ سے کرنا﴾ بھول گیا۔</a:t>
            </a:r>
            <a:endParaRPr lang="en-US" sz="32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TextBox 4"/>
          <p:cNvSpPr txBox="1"/>
          <p:nvPr/>
        </p:nvSpPr>
        <p:spPr>
          <a:xfrm>
            <a:off x="942200" y="1072108"/>
            <a:ext cx="7232303" cy="3785652"/>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کھانے کے لیے طلب پر خادم کو مچھلی کا پانی میں راستہ بنا کر چلے جانا یاد آیا۔</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خادم کی صاف گوئی </a:t>
            </a:r>
            <a:r>
              <a:rPr lang="ur-PK" sz="4000" u="sng" dirty="0" smtClean="0">
                <a:solidFill>
                  <a:srgbClr val="0C2F4F"/>
                </a:solidFill>
                <a:latin typeface="Jameel Noori Nastaleeq" pitchFamily="2" charset="-78"/>
                <a:cs typeface="Jameel Noori Nastaleeq" pitchFamily="2" charset="-78"/>
              </a:rPr>
              <a:t>	</a:t>
            </a:r>
            <a:r>
              <a:rPr lang="ur-PK" sz="4000" dirty="0" smtClean="0">
                <a:solidFill>
                  <a:srgbClr val="0C2F4F"/>
                </a:solidFill>
                <a:latin typeface="Jameel Noori Nastaleeq" pitchFamily="2" charset="-78"/>
                <a:cs typeface="Jameel Noori Nastaleeq" pitchFamily="2" charset="-78"/>
              </a:rPr>
              <a:t>جب مچھلی گئی تھی تو حضرت</a:t>
            </a:r>
          </a:p>
          <a:p>
            <a:pPr lvl="5" algn="r" rtl="1">
              <a:lnSpc>
                <a:spcPct val="150000"/>
              </a:lnSpc>
            </a:pPr>
            <a:r>
              <a:rPr lang="ur-PK" sz="4000" dirty="0">
                <a:solidFill>
                  <a:srgbClr val="0C2F4F"/>
                </a:solidFill>
                <a:latin typeface="Jameel Noori Nastaleeq" pitchFamily="2" charset="-78"/>
                <a:cs typeface="Jameel Noori Nastaleeq" pitchFamily="2" charset="-78"/>
              </a:rPr>
              <a:t>	</a:t>
            </a:r>
            <a:r>
              <a:rPr lang="ur-PK" sz="4000" dirty="0" smtClean="0">
                <a:solidFill>
                  <a:srgbClr val="0C2F4F"/>
                </a:solidFill>
                <a:latin typeface="Jameel Noori Nastaleeq" pitchFamily="2" charset="-78"/>
                <a:cs typeface="Jameel Noori Nastaleeq" pitchFamily="2" charset="-78"/>
              </a:rPr>
              <a:t>	 موسٰیؑ سے ذکر کرنا بھول گیا۔</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8" name="Rectangle 7"/>
          <p:cNvSpPr/>
          <p:nvPr/>
        </p:nvSpPr>
        <p:spPr>
          <a:xfrm>
            <a:off x="2665068" y="1634645"/>
            <a:ext cx="3951724" cy="923330"/>
          </a:xfrm>
          <a:prstGeom prst="rect">
            <a:avLst/>
          </a:prstGeom>
        </p:spPr>
        <p:txBody>
          <a:bodyPr wrap="none">
            <a:spAutoFit/>
          </a:bodyPr>
          <a:lstStyle/>
          <a:p>
            <a:pPr algn="ctr" rtl="1"/>
            <a:r>
              <a:rPr lang="ur-PK" sz="5400" dirty="0" smtClean="0">
                <a:solidFill>
                  <a:srgbClr val="0C2F4F"/>
                </a:solidFill>
                <a:latin typeface="Al_Mushaf" panose="02000000000000000000" pitchFamily="2" charset="-78"/>
                <a:cs typeface="Al_Mushaf" panose="02000000000000000000" pitchFamily="2" charset="-78"/>
              </a:rPr>
              <a:t>قَالَ ذٰلِکَ مَا کُنَّا نَبۡغِ ٭ </a:t>
            </a:r>
            <a:endParaRPr lang="en-US" sz="5400" dirty="0">
              <a:solidFill>
                <a:srgbClr val="0C2F4F"/>
              </a:solidFill>
              <a:latin typeface="Al_Mushaf" panose="02000000000000000000" pitchFamily="2" charset="-78"/>
              <a:cs typeface="Al_Mushaf" panose="02000000000000000000" pitchFamily="2" charset="-78"/>
            </a:endParaRPr>
          </a:p>
        </p:txBody>
      </p:sp>
      <p:sp>
        <p:nvSpPr>
          <p:cNvPr id="9" name="Rounded Rectangle 8"/>
          <p:cNvSpPr/>
          <p:nvPr/>
        </p:nvSpPr>
        <p:spPr>
          <a:xfrm>
            <a:off x="7155534" y="346718"/>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0" name="TextBox 9"/>
          <p:cNvSpPr txBox="1"/>
          <p:nvPr/>
        </p:nvSpPr>
        <p:spPr>
          <a:xfrm>
            <a:off x="7204996" y="358669"/>
            <a:ext cx="1593706"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 64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2" name="Rectangle 11"/>
          <p:cNvSpPr/>
          <p:nvPr/>
        </p:nvSpPr>
        <p:spPr>
          <a:xfrm>
            <a:off x="2339562" y="2963869"/>
            <a:ext cx="4865434" cy="707886"/>
          </a:xfrm>
          <a:prstGeom prst="rect">
            <a:avLst/>
          </a:prstGeom>
        </p:spPr>
        <p:txBody>
          <a:bodyPr wrap="none">
            <a:spAutoFit/>
          </a:bodyPr>
          <a:lstStyle/>
          <a:p>
            <a:pPr algn="ctr" rtl="1"/>
            <a:r>
              <a:rPr lang="ur-PK" sz="4000" dirty="0" smtClean="0">
                <a:solidFill>
                  <a:srgbClr val="0C2F4F"/>
                </a:solidFill>
                <a:latin typeface="Jameel Noori Nastaleeq" pitchFamily="2" charset="-78"/>
                <a:cs typeface="Jameel Noori Nastaleeq" pitchFamily="2" charset="-78"/>
              </a:rPr>
              <a:t>موسیٰؑ نے کہا”اسی کی تو ہمیں تلاش تھی۔</a:t>
            </a:r>
            <a:endParaRPr lang="en-US" sz="4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TextBox 4"/>
          <p:cNvSpPr txBox="1"/>
          <p:nvPr/>
        </p:nvSpPr>
        <p:spPr>
          <a:xfrm>
            <a:off x="220134" y="1959338"/>
            <a:ext cx="6473117" cy="3416320"/>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یہ سفر اللہ تعالی کے حکم سے تھا۔</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منزل مقصود کی علامت اللہ تعالی نے بتائی تھی۔</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کہ جہاں ناشتے کی مچھلی غائب ہو جائے وہیں خاص بندے سے ملو گے۔</a:t>
            </a:r>
            <a:endParaRPr lang="en-US" sz="3600" dirty="0">
              <a:solidFill>
                <a:srgbClr val="0C2F4F"/>
              </a:solidFill>
              <a:latin typeface="Jameel Noori Nastaleeq" pitchFamily="2" charset="-78"/>
              <a:cs typeface="Jameel Noori Nastaleeq" pitchFamily="2" charset="-78"/>
            </a:endParaRPr>
          </a:p>
        </p:txBody>
      </p:sp>
      <p:sp>
        <p:nvSpPr>
          <p:cNvPr id="2" name="Rectangle 1"/>
          <p:cNvSpPr/>
          <p:nvPr/>
        </p:nvSpPr>
        <p:spPr>
          <a:xfrm>
            <a:off x="-13648" y="723043"/>
            <a:ext cx="9143999" cy="707886"/>
          </a:xfrm>
          <a:prstGeom prst="rect">
            <a:avLst/>
          </a:prstGeom>
        </p:spPr>
        <p:txBody>
          <a:bodyPr wrap="square">
            <a:spAutoFit/>
          </a:bodyPr>
          <a:lstStyle/>
          <a:p>
            <a:pPr algn="ctr" rtl="1"/>
            <a:r>
              <a:rPr lang="ur-PK" sz="4000" dirty="0" smtClean="0">
                <a:solidFill>
                  <a:srgbClr val="0C2F4F"/>
                </a:solidFill>
                <a:latin typeface="Jameel Noori Nastaleeq" pitchFamily="2" charset="-78"/>
                <a:cs typeface="Jameel Noori Nastaleeq" pitchFamily="2" charset="-78"/>
              </a:rPr>
              <a:t>حضرت موسٰیؑ کا چونکنا                                                                                                                          یہ ہی تو ہماری منزل مراد تھی</a:t>
            </a:r>
            <a:endParaRPr lang="ur-PK" sz="4000" dirty="0">
              <a:solidFill>
                <a:srgbClr val="0C2F4F"/>
              </a:solidFill>
              <a:latin typeface="Jameel Noori Nastaleeq" pitchFamily="2" charset="-78"/>
              <a:cs typeface="Jameel Noori Nastaleeq" pitchFamily="2" charset="-78"/>
            </a:endParaRPr>
          </a:p>
        </p:txBody>
      </p:sp>
      <p:sp>
        <p:nvSpPr>
          <p:cNvPr id="6" name="Rectangle 5"/>
          <p:cNvSpPr/>
          <p:nvPr/>
        </p:nvSpPr>
        <p:spPr>
          <a:xfrm>
            <a:off x="7184663" y="3045702"/>
            <a:ext cx="1015022" cy="1015663"/>
          </a:xfrm>
          <a:prstGeom prst="rect">
            <a:avLst/>
          </a:prstGeom>
        </p:spPr>
        <p:txBody>
          <a:bodyPr wrap="none">
            <a:spAutoFit/>
          </a:bodyPr>
          <a:lstStyle/>
          <a:p>
            <a:pPr algn="r" rtl="1"/>
            <a:r>
              <a:rPr lang="ur-PK" sz="6000" b="1" dirty="0" smtClean="0">
                <a:solidFill>
                  <a:srgbClr val="C00000"/>
                </a:solidFill>
                <a:latin typeface="Jameel Noori Nastaleeq" pitchFamily="2" charset="-78"/>
                <a:cs typeface="Jameel Noori Nastaleeq" pitchFamily="2" charset="-78"/>
              </a:rPr>
              <a:t>نتیجہ</a:t>
            </a:r>
            <a:endParaRPr lang="en-US" sz="6000" b="1" dirty="0"/>
          </a:p>
        </p:txBody>
      </p:sp>
      <p:sp>
        <p:nvSpPr>
          <p:cNvPr id="9" name="Right Brace 8"/>
          <p:cNvSpPr/>
          <p:nvPr/>
        </p:nvSpPr>
        <p:spPr>
          <a:xfrm>
            <a:off x="6693251" y="2107167"/>
            <a:ext cx="251600" cy="3120662"/>
          </a:xfrm>
          <a:prstGeom prst="rightBrace">
            <a:avLst>
              <a:gd name="adj1" fmla="val 72391"/>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Straight Arrow Connector 12"/>
          <p:cNvCxnSpPr/>
          <p:nvPr/>
        </p:nvCxnSpPr>
        <p:spPr>
          <a:xfrm flipH="1">
            <a:off x="4724401" y="1076986"/>
            <a:ext cx="474133"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9" name="Rounded Rectangle 8"/>
          <p:cNvSpPr/>
          <p:nvPr/>
        </p:nvSpPr>
        <p:spPr>
          <a:xfrm>
            <a:off x="7274068" y="306505"/>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0" name="TextBox 9"/>
          <p:cNvSpPr txBox="1"/>
          <p:nvPr/>
        </p:nvSpPr>
        <p:spPr>
          <a:xfrm>
            <a:off x="7323530" y="318456"/>
            <a:ext cx="1593706"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 64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1" name="Rectangle 10"/>
          <p:cNvSpPr/>
          <p:nvPr/>
        </p:nvSpPr>
        <p:spPr>
          <a:xfrm>
            <a:off x="2214439" y="1637184"/>
            <a:ext cx="5109091" cy="1015663"/>
          </a:xfrm>
          <a:prstGeom prst="rect">
            <a:avLst/>
          </a:prstGeom>
        </p:spPr>
        <p:txBody>
          <a:bodyPr wrap="none">
            <a:spAutoFit/>
          </a:bodyPr>
          <a:lstStyle/>
          <a:p>
            <a:pPr algn="ctr" rtl="1"/>
            <a:r>
              <a:rPr lang="ur-PK" sz="6000" dirty="0" smtClean="0">
                <a:solidFill>
                  <a:srgbClr val="0C2F4F"/>
                </a:solidFill>
                <a:latin typeface="Al_Mushaf" panose="02000000000000000000" pitchFamily="2" charset="-78"/>
                <a:cs typeface="Al_Mushaf" panose="02000000000000000000" pitchFamily="2" charset="-78"/>
              </a:rPr>
              <a:t>فَارۡتَدَّا عَلٰۤی اٰثَارِہِمَا قَصَصًا </a:t>
            </a:r>
            <a:endParaRPr lang="en-US" sz="6000" dirty="0">
              <a:solidFill>
                <a:srgbClr val="0C2F4F"/>
              </a:solidFill>
              <a:latin typeface="Al_Mushaf" panose="02000000000000000000" pitchFamily="2" charset="-78"/>
              <a:cs typeface="Al_Mushaf" panose="02000000000000000000" pitchFamily="2" charset="-78"/>
            </a:endParaRPr>
          </a:p>
        </p:txBody>
      </p:sp>
      <p:sp>
        <p:nvSpPr>
          <p:cNvPr id="12" name="Rectangle 11"/>
          <p:cNvSpPr/>
          <p:nvPr/>
        </p:nvSpPr>
        <p:spPr>
          <a:xfrm>
            <a:off x="2314680" y="2974540"/>
            <a:ext cx="5277407" cy="646331"/>
          </a:xfrm>
          <a:prstGeom prst="rect">
            <a:avLst/>
          </a:prstGeom>
        </p:spPr>
        <p:txBody>
          <a:bodyPr wrap="none">
            <a:spAutoFit/>
          </a:bodyPr>
          <a:lstStyle/>
          <a:p>
            <a:pPr algn="ctr" rtl="1"/>
            <a:r>
              <a:rPr lang="ur-PK" sz="3600" dirty="0" smtClean="0">
                <a:solidFill>
                  <a:srgbClr val="0C2F4F"/>
                </a:solidFill>
                <a:latin typeface="Jameel Noori Nastaleeq" pitchFamily="2" charset="-78"/>
                <a:cs typeface="Jameel Noori Nastaleeq" pitchFamily="2" charset="-78"/>
              </a:rPr>
              <a:t>چنانچہ وہ دونوں اپنے نقشِ قدم پر پھر واپس ہوئے</a:t>
            </a:r>
            <a:endParaRPr lang="en-US" sz="3600" dirty="0">
              <a:solidFill>
                <a:srgbClr val="0C2F4F"/>
              </a:solidFill>
              <a:latin typeface="Jameel Noori Nastaleeq" pitchFamily="2" charset="-78"/>
              <a:cs typeface="Jameel Noori Nastaleeq" pitchFamily="2" charset="-78"/>
            </a:endParaRPr>
          </a:p>
        </p:txBody>
      </p:sp>
      <p:sp>
        <p:nvSpPr>
          <p:cNvPr id="7" name="Rectangle 6"/>
          <p:cNvSpPr/>
          <p:nvPr/>
        </p:nvSpPr>
        <p:spPr>
          <a:xfrm>
            <a:off x="1046651" y="4384948"/>
            <a:ext cx="7444667" cy="646331"/>
          </a:xfrm>
          <a:prstGeom prst="rect">
            <a:avLst/>
          </a:prstGeom>
        </p:spPr>
        <p:txBody>
          <a:bodyPr wrap="none">
            <a:spAutoFit/>
          </a:bodyPr>
          <a:lstStyle/>
          <a:p>
            <a:pPr algn="ctr" rtl="1"/>
            <a:r>
              <a:rPr lang="ur-PK" sz="3600" b="1" i="1" dirty="0" smtClean="0">
                <a:solidFill>
                  <a:srgbClr val="0C2F4F"/>
                </a:solidFill>
                <a:latin typeface="Jameel Noori Nastaleeq" pitchFamily="2" charset="-78"/>
                <a:cs typeface="Jameel Noori Nastaleeq" pitchFamily="2" charset="-78"/>
              </a:rPr>
              <a:t>دونوں اپنے ہی نقوشِ قدم کو پہچانتے ہوئے واپس لوٹے۔</a:t>
            </a:r>
            <a:endParaRPr lang="en-US" sz="3600" b="1" i="1"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8" name="Rectangle 7"/>
          <p:cNvSpPr/>
          <p:nvPr/>
        </p:nvSpPr>
        <p:spPr>
          <a:xfrm>
            <a:off x="1333940" y="1007981"/>
            <a:ext cx="6472578" cy="2308324"/>
          </a:xfrm>
          <a:prstGeom prst="rect">
            <a:avLst/>
          </a:prstGeom>
        </p:spPr>
        <p:txBody>
          <a:bodyPr wrap="square">
            <a:spAutoFit/>
          </a:bodyPr>
          <a:lstStyle/>
          <a:p>
            <a:pPr algn="ctr" rtl="1">
              <a:lnSpc>
                <a:spcPct val="150000"/>
              </a:lnSpc>
            </a:pPr>
            <a:r>
              <a:rPr lang="ur-PK" sz="4800" dirty="0" smtClean="0">
                <a:solidFill>
                  <a:srgbClr val="0C2F4F"/>
                </a:solidFill>
                <a:latin typeface="Al_Mushaf" panose="02000000000000000000" pitchFamily="2" charset="-78"/>
                <a:cs typeface="Al_Mushaf" panose="02000000000000000000" pitchFamily="2" charset="-78"/>
              </a:rPr>
              <a:t>فَوَجَدَا عَبۡدًا مِّنۡ عِبَادِنَاۤ اٰتَیۡنٰہُ رَحۡمَۃً مِّنۡ عِنۡدِنَا وَ عَلَّمۡنٰہُ مِنۡ لَّدُنَّا عِلۡمًا </a:t>
            </a:r>
            <a:endParaRPr lang="en-US" sz="4800" dirty="0">
              <a:solidFill>
                <a:srgbClr val="0C2F4F"/>
              </a:solidFill>
              <a:latin typeface="Al_Mushaf" panose="02000000000000000000" pitchFamily="2" charset="-78"/>
              <a:cs typeface="Al_Mushaf" panose="02000000000000000000" pitchFamily="2" charset="-78"/>
            </a:endParaRPr>
          </a:p>
        </p:txBody>
      </p:sp>
      <p:sp>
        <p:nvSpPr>
          <p:cNvPr id="9" name="Rectangle 8"/>
          <p:cNvSpPr/>
          <p:nvPr/>
        </p:nvSpPr>
        <p:spPr>
          <a:xfrm>
            <a:off x="904827" y="3246878"/>
            <a:ext cx="7431207" cy="1685077"/>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وہاں اُنہوں نے ہمارے بندوں میں سے ایک بندے کو پایا جسے ہم نے اپنی رحمت سے نوازا تھا اور اپنی طرف سے ایک خاص علم عطا کیا تھا۔</a:t>
            </a:r>
            <a:endParaRPr lang="en-US" sz="3600" dirty="0">
              <a:solidFill>
                <a:srgbClr val="0C2F4F"/>
              </a:solidFill>
              <a:latin typeface="Jameel Noori Nastaleeq" pitchFamily="2" charset="-78"/>
              <a:cs typeface="Jameel Noori Nastaleeq" pitchFamily="2" charset="-78"/>
            </a:endParaRPr>
          </a:p>
        </p:txBody>
      </p:sp>
      <p:sp>
        <p:nvSpPr>
          <p:cNvPr id="10" name="Rounded Rectangle 9"/>
          <p:cNvSpPr/>
          <p:nvPr/>
        </p:nvSpPr>
        <p:spPr>
          <a:xfrm>
            <a:off x="7240201" y="290319"/>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1" name="TextBox 10"/>
          <p:cNvSpPr txBox="1"/>
          <p:nvPr/>
        </p:nvSpPr>
        <p:spPr>
          <a:xfrm>
            <a:off x="7289663" y="302270"/>
            <a:ext cx="1593706"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 65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ectangle 6"/>
          <p:cNvSpPr/>
          <p:nvPr/>
        </p:nvSpPr>
        <p:spPr>
          <a:xfrm>
            <a:off x="5957773" y="790165"/>
            <a:ext cx="2141933" cy="707886"/>
          </a:xfrm>
          <a:prstGeom prst="rect">
            <a:avLst/>
          </a:prstGeom>
        </p:spPr>
        <p:txBody>
          <a:bodyPr wrap="none">
            <a:spAutoFit/>
          </a:bodyPr>
          <a:lstStyle/>
          <a:p>
            <a:pPr algn="r" rtl="1"/>
            <a:r>
              <a:rPr lang="ur-PK" sz="4000" u="sng" dirty="0" smtClean="0">
                <a:solidFill>
                  <a:srgbClr val="C00000"/>
                </a:solidFill>
                <a:latin typeface="Al_Mushaf" panose="02000000000000000000" pitchFamily="2" charset="-78"/>
                <a:cs typeface="Al_Mushaf" panose="02000000000000000000" pitchFamily="2" charset="-78"/>
              </a:rPr>
              <a:t>عَبۡدًا مِّنۡ عِبَادِنَاۤ</a:t>
            </a:r>
            <a:endParaRPr lang="en-US" sz="4000" dirty="0">
              <a:solidFill>
                <a:srgbClr val="C00000"/>
              </a:solidFill>
              <a:latin typeface="Al_Mushaf" panose="02000000000000000000" pitchFamily="2" charset="-78"/>
              <a:cs typeface="Al_Mushaf" panose="02000000000000000000" pitchFamily="2" charset="-78"/>
            </a:endParaRPr>
          </a:p>
        </p:txBody>
      </p:sp>
      <p:sp>
        <p:nvSpPr>
          <p:cNvPr id="9" name="Rectangle 8"/>
          <p:cNvSpPr/>
          <p:nvPr/>
        </p:nvSpPr>
        <p:spPr>
          <a:xfrm>
            <a:off x="1236632" y="833607"/>
            <a:ext cx="3908442" cy="646331"/>
          </a:xfrm>
          <a:prstGeom prst="rect">
            <a:avLst/>
          </a:prstGeom>
        </p:spPr>
        <p:txBody>
          <a:bodyPr wrap="none">
            <a:spAutoFit/>
          </a:bodyPr>
          <a:lstStyle/>
          <a:p>
            <a:r>
              <a:rPr lang="ur-PK" sz="3600" dirty="0" smtClean="0">
                <a:solidFill>
                  <a:srgbClr val="C00000"/>
                </a:solidFill>
                <a:latin typeface="Jameel Noori Nastaleeq" pitchFamily="2" charset="-78"/>
                <a:cs typeface="Jameel Noori Nastaleeq" pitchFamily="2" charset="-78"/>
              </a:rPr>
              <a:t>ہمارے بندوں میں سے ایک بندے</a:t>
            </a:r>
            <a:endParaRPr lang="en-US" sz="3600" dirty="0">
              <a:solidFill>
                <a:srgbClr val="C00000"/>
              </a:solidFill>
            </a:endParaRPr>
          </a:p>
        </p:txBody>
      </p:sp>
      <p:sp>
        <p:nvSpPr>
          <p:cNvPr id="10" name="TextBox 9"/>
          <p:cNvSpPr txBox="1"/>
          <p:nvPr/>
        </p:nvSpPr>
        <p:spPr>
          <a:xfrm>
            <a:off x="2118150" y="2311030"/>
            <a:ext cx="6859570" cy="707886"/>
          </a:xfrm>
          <a:prstGeom prst="rect">
            <a:avLst/>
          </a:prstGeom>
          <a:noFill/>
        </p:spPr>
        <p:txBody>
          <a:bodyPr wrap="none" rtlCol="0">
            <a:spAutoFit/>
          </a:bodyPr>
          <a:lstStyle/>
          <a:p>
            <a:pPr algn="r" rtl="1"/>
            <a:r>
              <a:rPr lang="ur-PK" sz="4000" dirty="0" smtClean="0">
                <a:solidFill>
                  <a:srgbClr val="0C2F4F"/>
                </a:solidFill>
                <a:latin typeface="Jameel Noori Nastaleeq" pitchFamily="2" charset="-78"/>
                <a:cs typeface="Jameel Noori Nastaleeq" pitchFamily="2" charset="-78"/>
              </a:rPr>
              <a:t>اللہ تعالی نے اپنی طرف نسبت کی تاکہ </a:t>
            </a:r>
            <a:r>
              <a:rPr lang="ur-PK" sz="4000" u="sng" dirty="0" smtClean="0">
                <a:solidFill>
                  <a:srgbClr val="0C2F4F"/>
                </a:solidFill>
                <a:latin typeface="Jameel Noori Nastaleeq" pitchFamily="2" charset="-78"/>
                <a:cs typeface="Jameel Noori Nastaleeq" pitchFamily="2" charset="-78"/>
              </a:rPr>
              <a:t>فضیلت</a:t>
            </a:r>
            <a:r>
              <a:rPr lang="ur-PK" sz="4000" dirty="0" smtClean="0">
                <a:solidFill>
                  <a:srgbClr val="0C2F4F"/>
                </a:solidFill>
                <a:latin typeface="Jameel Noori Nastaleeq" pitchFamily="2" charset="-78"/>
                <a:cs typeface="Jameel Noori Nastaleeq" pitchFamily="2" charset="-78"/>
              </a:rPr>
              <a:t> کا اظہار ہو۔</a:t>
            </a:r>
            <a:endParaRPr lang="en-US" sz="4000" dirty="0">
              <a:solidFill>
                <a:srgbClr val="0C2F4F"/>
              </a:solidFill>
              <a:latin typeface="Jameel Noori Nastaleeq" pitchFamily="2" charset="-78"/>
              <a:cs typeface="Jameel Noori Nastaleeq" pitchFamily="2" charset="-78"/>
            </a:endParaRPr>
          </a:p>
        </p:txBody>
      </p:sp>
      <p:sp>
        <p:nvSpPr>
          <p:cNvPr id="16" name="TextBox 15"/>
          <p:cNvSpPr txBox="1"/>
          <p:nvPr/>
        </p:nvSpPr>
        <p:spPr>
          <a:xfrm>
            <a:off x="684905" y="3395539"/>
            <a:ext cx="4544834" cy="1862048"/>
          </a:xfrm>
          <a:prstGeom prst="rect">
            <a:avLst/>
          </a:prstGeom>
          <a:noFill/>
        </p:spPr>
        <p:txBody>
          <a:bodyPr wrap="none" rtlCol="0">
            <a:spAutoFit/>
          </a:bodyPr>
          <a:lstStyle/>
          <a:p>
            <a:pPr marL="742950" indent="-742950" algn="r" rtl="1">
              <a:lnSpc>
                <a:spcPct val="150000"/>
              </a:lnSpc>
              <a:buFont typeface="+mj-lt"/>
              <a:buAutoNum type="arabicPeriod"/>
            </a:pPr>
            <a:r>
              <a:rPr lang="ur-PK" sz="4000" dirty="0" smtClean="0">
                <a:solidFill>
                  <a:srgbClr val="0C2F4F"/>
                </a:solidFill>
                <a:latin typeface="Jameel Noori Nastaleeq" pitchFamily="2" charset="-78"/>
                <a:cs typeface="Jameel Noori Nastaleeq" pitchFamily="2" charset="-78"/>
              </a:rPr>
              <a:t>اللہ تعالی نے خصوصی علم عطا کیا</a:t>
            </a:r>
          </a:p>
          <a:p>
            <a:pPr marL="742950" indent="-742950" algn="r" rtl="1">
              <a:lnSpc>
                <a:spcPct val="150000"/>
              </a:lnSpc>
              <a:buFont typeface="+mj-lt"/>
              <a:buAutoNum type="arabicPeriod"/>
            </a:pPr>
            <a:r>
              <a:rPr lang="ur-PK" sz="4000" dirty="0" smtClean="0">
                <a:solidFill>
                  <a:srgbClr val="0C2F4F"/>
                </a:solidFill>
                <a:latin typeface="Jameel Noori Nastaleeq" pitchFamily="2" charset="-78"/>
                <a:cs typeface="Jameel Noori Nastaleeq" pitchFamily="2" charset="-78"/>
              </a:rPr>
              <a:t>خاص رحمت سے نواز</a:t>
            </a:r>
            <a:endParaRPr lang="en-US" sz="4000" dirty="0">
              <a:solidFill>
                <a:srgbClr val="0C2F4F"/>
              </a:solidFill>
              <a:latin typeface="Jameel Noori Nastaleeq" pitchFamily="2" charset="-78"/>
              <a:cs typeface="Jameel Noori Nastaleeq" pitchFamily="2" charset="-78"/>
            </a:endParaRPr>
          </a:p>
        </p:txBody>
      </p:sp>
      <p:cxnSp>
        <p:nvCxnSpPr>
          <p:cNvPr id="3" name="Straight Arrow Connector 2"/>
          <p:cNvCxnSpPr/>
          <p:nvPr/>
        </p:nvCxnSpPr>
        <p:spPr>
          <a:xfrm>
            <a:off x="4080932" y="2951184"/>
            <a:ext cx="0" cy="621751"/>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743870"/>
            <a:ext cx="9144000" cy="1248156"/>
          </a:xfrm>
          <a:prstGeom prst="rect">
            <a:avLst/>
          </a:prstGeom>
        </p:spPr>
      </p:pic>
      <p:sp>
        <p:nvSpPr>
          <p:cNvPr id="7" name="Rectangle 6"/>
          <p:cNvSpPr/>
          <p:nvPr/>
        </p:nvSpPr>
        <p:spPr>
          <a:xfrm>
            <a:off x="4955825" y="1534609"/>
            <a:ext cx="3720890" cy="3046988"/>
          </a:xfrm>
          <a:prstGeom prst="rect">
            <a:avLst/>
          </a:prstGeom>
        </p:spPr>
        <p:txBody>
          <a:bodyPr wrap="none">
            <a:spAutoFit/>
          </a:bodyPr>
          <a:lstStyle/>
          <a:p>
            <a:pPr algn="r" rtl="1">
              <a:lnSpc>
                <a:spcPct val="150000"/>
              </a:lnSpc>
            </a:pPr>
            <a:r>
              <a:rPr lang="ur-PK" sz="3200" dirty="0" smtClean="0">
                <a:solidFill>
                  <a:srgbClr val="0C2F4F"/>
                </a:solidFill>
                <a:latin typeface="Jameel Noori Nastaleeq" pitchFamily="2" charset="-78"/>
                <a:cs typeface="Jameel Noori Nastaleeq" pitchFamily="2" charset="-78"/>
              </a:rPr>
              <a:t>انسانوں میں خاص مقام</a:t>
            </a:r>
          </a:p>
          <a:p>
            <a:pPr algn="r" rtl="1">
              <a:lnSpc>
                <a:spcPct val="150000"/>
              </a:lnSpc>
            </a:pPr>
            <a:r>
              <a:rPr lang="ur-PK" sz="3200" dirty="0">
                <a:solidFill>
                  <a:srgbClr val="0C2F4F"/>
                </a:solidFill>
                <a:latin typeface="Jameel Noori Nastaleeq" pitchFamily="2" charset="-78"/>
                <a:cs typeface="Jameel Noori Nastaleeq" pitchFamily="2" charset="-78"/>
              </a:rPr>
              <a:t>نبی </a:t>
            </a:r>
            <a:r>
              <a:rPr lang="ur-PK" sz="3200" dirty="0" smtClean="0">
                <a:solidFill>
                  <a:srgbClr val="0C2F4F"/>
                </a:solidFill>
                <a:latin typeface="Jameel Noori Nastaleeq" pitchFamily="2" charset="-78"/>
                <a:cs typeface="Jameel Noori Nastaleeq" pitchFamily="2" charset="-78"/>
              </a:rPr>
              <a:t>تھے۔</a:t>
            </a:r>
            <a:endParaRPr lang="en-US" sz="3200" dirty="0">
              <a:solidFill>
                <a:srgbClr val="0C2F4F"/>
              </a:solidFill>
              <a:latin typeface="Jameel Noori Nastaleeq" panose="02000503000000020004" pitchFamily="2" charset="-78"/>
              <a:cs typeface="Jameel Noori Nastaleeq" panose="02000503000000020004" pitchFamily="2" charset="-78"/>
            </a:endParaRPr>
          </a:p>
          <a:p>
            <a:pPr algn="r" rtl="1">
              <a:lnSpc>
                <a:spcPct val="150000"/>
              </a:lnSpc>
            </a:pPr>
            <a:r>
              <a:rPr lang="ur-PK" sz="3200" dirty="0">
                <a:solidFill>
                  <a:srgbClr val="0C2F4F"/>
                </a:solidFill>
                <a:latin typeface="Jameel Noori Nastaleeq" pitchFamily="2" charset="-78"/>
                <a:cs typeface="Jameel Noori Nastaleeq" pitchFamily="2" charset="-78"/>
              </a:rPr>
              <a:t>خاص علم اور  رحمت سے نوازئے </a:t>
            </a:r>
            <a:r>
              <a:rPr lang="ur-PK" sz="3200" dirty="0" smtClean="0">
                <a:solidFill>
                  <a:srgbClr val="0C2F4F"/>
                </a:solidFill>
                <a:latin typeface="Jameel Noori Nastaleeq" pitchFamily="2" charset="-78"/>
                <a:cs typeface="Jameel Noori Nastaleeq" pitchFamily="2" charset="-78"/>
              </a:rPr>
              <a:t>گئے۔</a:t>
            </a:r>
            <a:endParaRPr lang="en-US" sz="3200" dirty="0">
              <a:solidFill>
                <a:srgbClr val="0C2F4F"/>
              </a:solidFill>
              <a:latin typeface="Jameel Noori Nastaleeq" panose="02000503000000020004" pitchFamily="2" charset="-78"/>
              <a:cs typeface="Jameel Noori Nastaleeq" panose="02000503000000020004" pitchFamily="2" charset="-78"/>
            </a:endParaRPr>
          </a:p>
          <a:p>
            <a:pPr algn="r" rtl="1">
              <a:lnSpc>
                <a:spcPct val="150000"/>
              </a:lnSpc>
            </a:pPr>
            <a:r>
              <a:rPr lang="ur-PK" sz="3200" dirty="0">
                <a:solidFill>
                  <a:srgbClr val="0C2F4F"/>
                </a:solidFill>
                <a:latin typeface="Jameel Noori Nastaleeq" pitchFamily="2" charset="-78"/>
                <a:cs typeface="Jameel Noori Nastaleeq" pitchFamily="2" charset="-78"/>
              </a:rPr>
              <a:t>تکوینی امور </a:t>
            </a:r>
            <a:r>
              <a:rPr lang="ur-PK" sz="3200" dirty="0" smtClean="0">
                <a:solidFill>
                  <a:srgbClr val="0C2F4F"/>
                </a:solidFill>
                <a:latin typeface="Jameel Noori Nastaleeq" pitchFamily="2" charset="-78"/>
                <a:cs typeface="Jameel Noori Nastaleeq" pitchFamily="2" charset="-78"/>
              </a:rPr>
              <a:t>کی انجام </a:t>
            </a:r>
            <a:r>
              <a:rPr lang="ur-PK" sz="3200" dirty="0">
                <a:solidFill>
                  <a:srgbClr val="0C2F4F"/>
                </a:solidFill>
                <a:latin typeface="Jameel Noori Nastaleeq" pitchFamily="2" charset="-78"/>
                <a:cs typeface="Jameel Noori Nastaleeq" pitchFamily="2" charset="-78"/>
              </a:rPr>
              <a:t>دہی </a:t>
            </a:r>
            <a:r>
              <a:rPr lang="ur-PK" sz="3200" dirty="0" smtClean="0">
                <a:solidFill>
                  <a:srgbClr val="0C2F4F"/>
                </a:solidFill>
                <a:latin typeface="Jameel Noori Nastaleeq" pitchFamily="2" charset="-78"/>
                <a:cs typeface="Jameel Noori Nastaleeq" pitchFamily="2" charset="-78"/>
              </a:rPr>
              <a:t>سپرد </a:t>
            </a:r>
            <a:r>
              <a:rPr lang="ur-PK" sz="3200" dirty="0">
                <a:solidFill>
                  <a:srgbClr val="0C2F4F"/>
                </a:solidFill>
                <a:latin typeface="Jameel Noori Nastaleeq" pitchFamily="2" charset="-78"/>
                <a:cs typeface="Jameel Noori Nastaleeq" pitchFamily="2" charset="-78"/>
              </a:rPr>
              <a:t>کی </a:t>
            </a:r>
            <a:r>
              <a:rPr lang="ur-PK" sz="3200" dirty="0" smtClean="0">
                <a:solidFill>
                  <a:srgbClr val="0C2F4F"/>
                </a:solidFill>
                <a:latin typeface="Jameel Noori Nastaleeq" pitchFamily="2" charset="-78"/>
                <a:cs typeface="Jameel Noori Nastaleeq" pitchFamily="2" charset="-78"/>
              </a:rPr>
              <a:t>گئی۔</a:t>
            </a:r>
            <a:endParaRPr lang="en-US" sz="3200" dirty="0">
              <a:solidFill>
                <a:srgbClr val="0C2F4F"/>
              </a:solidFill>
              <a:latin typeface="Jameel Noori Nastaleeq" panose="02000503000000020004" pitchFamily="2" charset="-78"/>
              <a:cs typeface="Jameel Noori Nastaleeq" panose="02000503000000020004" pitchFamily="2" charset="-78"/>
            </a:endParaRPr>
          </a:p>
        </p:txBody>
      </p:sp>
      <p:sp>
        <p:nvSpPr>
          <p:cNvPr id="11" name="Rectangle 10"/>
          <p:cNvSpPr/>
          <p:nvPr/>
        </p:nvSpPr>
        <p:spPr>
          <a:xfrm>
            <a:off x="1503456" y="1732004"/>
            <a:ext cx="1043876" cy="523220"/>
          </a:xfrm>
          <a:prstGeom prst="rect">
            <a:avLst/>
          </a:prstGeom>
        </p:spPr>
        <p:txBody>
          <a:bodyPr wrap="none">
            <a:spAutoFit/>
          </a:bodyPr>
          <a:lstStyle/>
          <a:p>
            <a:pPr algn="r" rtl="1"/>
            <a:r>
              <a:rPr lang="ur-PK" sz="2800" b="1" dirty="0" smtClean="0">
                <a:solidFill>
                  <a:srgbClr val="0C2F4F"/>
                </a:solidFill>
                <a:latin typeface="Jameel Noori Nastaleeq" pitchFamily="2" charset="-78"/>
                <a:cs typeface="Jameel Noori Nastaleeq" pitchFamily="2" charset="-78"/>
              </a:rPr>
              <a:t>فرشتے ہیں </a:t>
            </a:r>
            <a:endParaRPr lang="en-US" sz="2800" b="1" dirty="0">
              <a:solidFill>
                <a:srgbClr val="0C2F4F"/>
              </a:solidFill>
            </a:endParaRPr>
          </a:p>
        </p:txBody>
      </p:sp>
      <p:sp>
        <p:nvSpPr>
          <p:cNvPr id="13" name="Rectangle 12"/>
          <p:cNvSpPr/>
          <p:nvPr/>
        </p:nvSpPr>
        <p:spPr>
          <a:xfrm>
            <a:off x="868760" y="4019121"/>
            <a:ext cx="2772052" cy="954107"/>
          </a:xfrm>
          <a:prstGeom prst="rect">
            <a:avLst/>
          </a:prstGeom>
        </p:spPr>
        <p:txBody>
          <a:bodyPr wrap="square">
            <a:spAutoFit/>
          </a:bodyPr>
          <a:lstStyle/>
          <a:p>
            <a:pPr algn="ctr" rtl="1"/>
            <a:r>
              <a:rPr lang="ur-PK" sz="2800" dirty="0" smtClean="0">
                <a:solidFill>
                  <a:srgbClr val="0C2F4F"/>
                </a:solidFill>
                <a:latin typeface="Jameel Noori Nastaleeq" pitchFamily="2" charset="-78"/>
                <a:cs typeface="Jameel Noori Nastaleeq" pitchFamily="2" charset="-78"/>
              </a:rPr>
              <a:t> ایسےتکوینی احکامات کے مخاطب فرشتے ہوتے ہیں انسان نہیں </a:t>
            </a:r>
            <a:endParaRPr lang="en-US" sz="2800" dirty="0">
              <a:solidFill>
                <a:srgbClr val="0C2F4F"/>
              </a:solidFill>
            </a:endParaRPr>
          </a:p>
        </p:txBody>
      </p:sp>
      <p:sp>
        <p:nvSpPr>
          <p:cNvPr id="14" name="Rectangle 13"/>
          <p:cNvSpPr/>
          <p:nvPr/>
        </p:nvSpPr>
        <p:spPr>
          <a:xfrm>
            <a:off x="338666" y="2031544"/>
            <a:ext cx="3832241" cy="1977273"/>
          </a:xfrm>
          <a:prstGeom prst="rect">
            <a:avLst/>
          </a:prstGeom>
        </p:spPr>
        <p:txBody>
          <a:bodyPr wrap="square">
            <a:spAutoFit/>
          </a:bodyPr>
          <a:lstStyle/>
          <a:p>
            <a:pPr algn="r" rtl="1">
              <a:lnSpc>
                <a:spcPct val="150000"/>
              </a:lnSpc>
            </a:pPr>
            <a:r>
              <a:rPr lang="ur-PK" sz="2800" dirty="0">
                <a:solidFill>
                  <a:srgbClr val="0C2F4F"/>
                </a:solidFill>
                <a:latin typeface="Jameel Noori Nastaleeq" pitchFamily="2" charset="-78"/>
                <a:cs typeface="Jameel Noori Nastaleeq" pitchFamily="2" charset="-78"/>
              </a:rPr>
              <a:t>عبد کا لفظ  </a:t>
            </a:r>
            <a:r>
              <a:rPr lang="ur-PK" sz="2800" dirty="0" smtClean="0">
                <a:solidFill>
                  <a:srgbClr val="0C2F4F"/>
                </a:solidFill>
              </a:rPr>
              <a:t> </a:t>
            </a:r>
            <a:r>
              <a:rPr lang="ur-PK" sz="2800" dirty="0" smtClean="0">
                <a:solidFill>
                  <a:srgbClr val="0C2F4F"/>
                </a:solidFill>
                <a:latin typeface="Jameel Noori Nastaleeq" pitchFamily="2" charset="-78"/>
                <a:cs typeface="Jameel Noori Nastaleeq" pitchFamily="2" charset="-78"/>
              </a:rPr>
              <a:t>انسان ،فرشتہ ،جن ،سب کے  لیے استعمال ہوتا ہے ۔</a:t>
            </a:r>
          </a:p>
          <a:p>
            <a:pPr algn="r" rtl="1">
              <a:lnSpc>
                <a:spcPct val="150000"/>
              </a:lnSpc>
            </a:pPr>
            <a:r>
              <a:rPr lang="ur-PK" sz="2800" dirty="0" smtClean="0">
                <a:solidFill>
                  <a:srgbClr val="0C2F4F"/>
                </a:solidFill>
                <a:latin typeface="Jameel Noori Nastaleeq" pitchFamily="2" charset="-78"/>
                <a:cs typeface="Jameel Noori Nastaleeq" pitchFamily="2" charset="-78"/>
              </a:rPr>
              <a:t>کسی </a:t>
            </a:r>
            <a:r>
              <a:rPr lang="ur-PK" sz="2800" dirty="0">
                <a:solidFill>
                  <a:srgbClr val="0C2F4F"/>
                </a:solidFill>
                <a:latin typeface="Jameel Noori Nastaleeq" pitchFamily="2" charset="-78"/>
                <a:cs typeface="Jameel Noori Nastaleeq" pitchFamily="2" charset="-78"/>
              </a:rPr>
              <a:t>کو ناحق مار دینا ،کسی کی کشتی خراب کردینا </a:t>
            </a:r>
            <a:endParaRPr lang="en-US" sz="2800" dirty="0">
              <a:solidFill>
                <a:srgbClr val="0C2F4F"/>
              </a:solidFill>
            </a:endParaRPr>
          </a:p>
        </p:txBody>
      </p:sp>
      <p:sp>
        <p:nvSpPr>
          <p:cNvPr id="15" name="Rectangle 14"/>
          <p:cNvSpPr/>
          <p:nvPr/>
        </p:nvSpPr>
        <p:spPr>
          <a:xfrm>
            <a:off x="963386" y="5220650"/>
            <a:ext cx="7285969" cy="523220"/>
          </a:xfrm>
          <a:prstGeom prst="rect">
            <a:avLst/>
          </a:prstGeom>
        </p:spPr>
        <p:txBody>
          <a:bodyPr wrap="none">
            <a:spAutoFit/>
          </a:bodyPr>
          <a:lstStyle/>
          <a:p>
            <a:pPr algn="r" rtl="1"/>
            <a:r>
              <a:rPr lang="ur-PK" sz="2800" b="1" i="1" dirty="0" smtClean="0">
                <a:solidFill>
                  <a:srgbClr val="0C2F4F"/>
                </a:solidFill>
                <a:latin typeface="Jameel Noori Nastaleeq" pitchFamily="2" charset="-78"/>
                <a:cs typeface="Jameel Noori Nastaleeq" pitchFamily="2" charset="-78"/>
              </a:rPr>
              <a:t>ہمارا مطلوب رویہ	 دونوں آراء کا احترام کریں  بحث سے بچیں</a:t>
            </a:r>
            <a:endParaRPr lang="en-US" sz="2800" b="1" i="1" dirty="0">
              <a:solidFill>
                <a:srgbClr val="0C2F4F"/>
              </a:solidFill>
            </a:endParaRPr>
          </a:p>
        </p:txBody>
      </p:sp>
      <p:sp>
        <p:nvSpPr>
          <p:cNvPr id="16" name="Rectangle 15"/>
          <p:cNvSpPr/>
          <p:nvPr/>
        </p:nvSpPr>
        <p:spPr>
          <a:xfrm>
            <a:off x="3597349" y="717444"/>
            <a:ext cx="2113079" cy="584775"/>
          </a:xfrm>
          <a:prstGeom prst="rect">
            <a:avLst/>
          </a:prstGeom>
        </p:spPr>
        <p:txBody>
          <a:bodyPr wrap="none">
            <a:spAutoFit/>
          </a:bodyPr>
          <a:lstStyle/>
          <a:p>
            <a:pPr algn="ctr" rtl="1"/>
            <a:r>
              <a:rPr lang="ur-PK" sz="3200" dirty="0" smtClean="0">
                <a:solidFill>
                  <a:srgbClr val="C00000"/>
                </a:solidFill>
                <a:latin typeface="Jameel Noori Nastaleeq" pitchFamily="2" charset="-78"/>
                <a:cs typeface="Jameel Noori Nastaleeq" pitchFamily="2" charset="-78"/>
              </a:rPr>
              <a:t>مفسرین میں اختلاف </a:t>
            </a:r>
            <a:endParaRPr lang="en-US" sz="3200" dirty="0">
              <a:solidFill>
                <a:srgbClr val="C00000"/>
              </a:solidFill>
              <a:latin typeface="Jameel Noori Nastaleeq" pitchFamily="2" charset="-78"/>
              <a:cs typeface="Jameel Noori Nastaleeq" pitchFamily="2" charset="-78"/>
            </a:endParaRPr>
          </a:p>
        </p:txBody>
      </p:sp>
      <p:sp>
        <p:nvSpPr>
          <p:cNvPr id="17" name="Left Brace 16"/>
          <p:cNvSpPr/>
          <p:nvPr/>
        </p:nvSpPr>
        <p:spPr>
          <a:xfrm rot="5400000">
            <a:off x="4421876" y="-1090596"/>
            <a:ext cx="464024" cy="5213445"/>
          </a:xfrm>
          <a:prstGeom prst="leftBrace">
            <a:avLst>
              <a:gd name="adj1" fmla="val 128758"/>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Rectangle 1"/>
          <p:cNvSpPr/>
          <p:nvPr/>
        </p:nvSpPr>
        <p:spPr>
          <a:xfrm>
            <a:off x="2769444" y="24326"/>
            <a:ext cx="3597460" cy="646331"/>
          </a:xfrm>
          <a:prstGeom prst="rect">
            <a:avLst/>
          </a:prstGeom>
          <a:solidFill>
            <a:schemeClr val="accent4">
              <a:lumMod val="20000"/>
              <a:lumOff val="80000"/>
            </a:schemeClr>
          </a:solidFill>
        </p:spPr>
        <p:txBody>
          <a:bodyPr wrap="none">
            <a:spAutoFit/>
          </a:bodyPr>
          <a:lstStyle/>
          <a:p>
            <a:pPr algn="ctr" rtl="1"/>
            <a:r>
              <a:rPr lang="ur-PK" sz="3600" dirty="0">
                <a:solidFill>
                  <a:srgbClr val="0C2F4F"/>
                </a:solidFill>
                <a:latin typeface="Jameel Noori Nastaleeq" pitchFamily="2" charset="-78"/>
                <a:cs typeface="Jameel Noori Nastaleeq" pitchFamily="2" charset="-78"/>
              </a:rPr>
              <a:t>حضرت </a:t>
            </a:r>
            <a:r>
              <a:rPr lang="ur-PK" sz="3600" dirty="0" smtClean="0">
                <a:solidFill>
                  <a:srgbClr val="0C2F4F"/>
                </a:solidFill>
                <a:latin typeface="Jameel Noori Nastaleeq" pitchFamily="2" charset="-78"/>
                <a:cs typeface="Jameel Noori Nastaleeq" pitchFamily="2" charset="-78"/>
              </a:rPr>
              <a:t>خضرؑ </a:t>
            </a:r>
            <a:r>
              <a:rPr lang="ur-PK" sz="3600" dirty="0">
                <a:solidFill>
                  <a:srgbClr val="0C2F4F"/>
                </a:solidFill>
                <a:latin typeface="Jameel Noori Nastaleeq" pitchFamily="2" charset="-78"/>
                <a:cs typeface="Jameel Noori Nastaleeq" pitchFamily="2" charset="-78"/>
              </a:rPr>
              <a:t>انسان تھے یا فرشتہ ؟</a:t>
            </a:r>
          </a:p>
        </p:txBody>
      </p:sp>
      <p:cxnSp>
        <p:nvCxnSpPr>
          <p:cNvPr id="5" name="Straight Connector 4"/>
          <p:cNvCxnSpPr/>
          <p:nvPr/>
        </p:nvCxnSpPr>
        <p:spPr>
          <a:xfrm>
            <a:off x="3933298" y="3868969"/>
            <a:ext cx="0" cy="427333"/>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3551916" y="4296302"/>
            <a:ext cx="381382"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8676715" y="1940104"/>
            <a:ext cx="91440" cy="91440"/>
          </a:xfrm>
          <a:prstGeom prst="ellipse">
            <a:avLst/>
          </a:prstGeom>
          <a:solidFill>
            <a:srgbClr val="0C2F4F"/>
          </a:solidFill>
          <a:ln>
            <a:solidFill>
              <a:srgbClr val="0C2F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8676715" y="2710746"/>
            <a:ext cx="91440" cy="91440"/>
          </a:xfrm>
          <a:prstGeom prst="ellipse">
            <a:avLst/>
          </a:prstGeom>
          <a:solidFill>
            <a:srgbClr val="0C2F4F"/>
          </a:solidFill>
          <a:ln>
            <a:solidFill>
              <a:srgbClr val="0C2F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8676715" y="3456666"/>
            <a:ext cx="91440" cy="91440"/>
          </a:xfrm>
          <a:prstGeom prst="ellipse">
            <a:avLst/>
          </a:prstGeom>
          <a:solidFill>
            <a:srgbClr val="0C2F4F"/>
          </a:solidFill>
          <a:ln>
            <a:solidFill>
              <a:srgbClr val="0C2F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8676715" y="4135868"/>
            <a:ext cx="91440" cy="91440"/>
          </a:xfrm>
          <a:prstGeom prst="ellipse">
            <a:avLst/>
          </a:prstGeom>
          <a:solidFill>
            <a:srgbClr val="0C2F4F"/>
          </a:solidFill>
          <a:ln>
            <a:solidFill>
              <a:srgbClr val="0C2F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206879" y="2395680"/>
            <a:ext cx="91440" cy="91440"/>
          </a:xfrm>
          <a:prstGeom prst="ellipse">
            <a:avLst/>
          </a:prstGeom>
          <a:solidFill>
            <a:srgbClr val="0C2F4F"/>
          </a:solidFill>
          <a:ln>
            <a:solidFill>
              <a:srgbClr val="0C2F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206879" y="3630375"/>
            <a:ext cx="91440" cy="91440"/>
          </a:xfrm>
          <a:prstGeom prst="ellipse">
            <a:avLst/>
          </a:prstGeom>
          <a:solidFill>
            <a:srgbClr val="0C2F4F"/>
          </a:solidFill>
          <a:ln>
            <a:solidFill>
              <a:srgbClr val="0C2F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flipH="1">
            <a:off x="5411449" y="5456420"/>
            <a:ext cx="779488"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8" name="Rectangle 7"/>
          <p:cNvSpPr/>
          <p:nvPr/>
        </p:nvSpPr>
        <p:spPr>
          <a:xfrm>
            <a:off x="1361380" y="1054555"/>
            <a:ext cx="6776081" cy="2215991"/>
          </a:xfrm>
          <a:prstGeom prst="rect">
            <a:avLst/>
          </a:prstGeom>
        </p:spPr>
        <p:txBody>
          <a:bodyPr wrap="square">
            <a:spAutoFit/>
          </a:bodyPr>
          <a:lstStyle/>
          <a:p>
            <a:pPr algn="ctr" rtl="1">
              <a:lnSpc>
                <a:spcPct val="150000"/>
              </a:lnSpc>
            </a:pPr>
            <a:r>
              <a:rPr lang="ur-PK" sz="4800" dirty="0" smtClean="0">
                <a:solidFill>
                  <a:srgbClr val="0C2F4F"/>
                </a:solidFill>
                <a:latin typeface="Al_Mushaf" panose="02000000000000000000" pitchFamily="2" charset="-78"/>
                <a:cs typeface="Al_Mushaf" panose="02000000000000000000" pitchFamily="2" charset="-78"/>
              </a:rPr>
              <a:t> قَالَ لَہٗ مُوۡسٰی ہَلۡ اَتَّبِعُکَ عَلٰۤی اَنۡ تُعَلِّمَنِ مِمَّا عُلِّمۡتَ رُشۡدًا</a:t>
            </a:r>
            <a:endParaRPr lang="en-US" sz="4800" dirty="0">
              <a:solidFill>
                <a:srgbClr val="0C2F4F"/>
              </a:solidFill>
              <a:latin typeface="Al_Mushaf" panose="02000000000000000000" pitchFamily="2" charset="-78"/>
              <a:cs typeface="Al_Mushaf" panose="02000000000000000000" pitchFamily="2" charset="-78"/>
            </a:endParaRPr>
          </a:p>
        </p:txBody>
      </p:sp>
      <p:sp>
        <p:nvSpPr>
          <p:cNvPr id="9" name="Rectangle 8"/>
          <p:cNvSpPr/>
          <p:nvPr/>
        </p:nvSpPr>
        <p:spPr>
          <a:xfrm>
            <a:off x="955343" y="3495554"/>
            <a:ext cx="7588156" cy="1685077"/>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موسیٰؑ نے اُس سے کہا”کیا میں آپ کی ساتھ رہ سکتا ہوں تاکہ آپ مجھے بھی اُس دانش کی تعلیم دیں جو آپ کو سکھائی گئی ہے</a:t>
            </a:r>
            <a:endParaRPr lang="en-US" sz="3600" dirty="0">
              <a:solidFill>
                <a:srgbClr val="0C2F4F"/>
              </a:solidFill>
              <a:latin typeface="Jameel Noori Nastaleeq" pitchFamily="2" charset="-78"/>
              <a:cs typeface="Jameel Noori Nastaleeq" pitchFamily="2" charset="-78"/>
            </a:endParaRPr>
          </a:p>
        </p:txBody>
      </p:sp>
      <p:sp>
        <p:nvSpPr>
          <p:cNvPr id="10" name="Rounded Rectangle 9"/>
          <p:cNvSpPr/>
          <p:nvPr/>
        </p:nvSpPr>
        <p:spPr>
          <a:xfrm>
            <a:off x="7447666" y="216779"/>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1" name="TextBox 10"/>
          <p:cNvSpPr txBox="1"/>
          <p:nvPr/>
        </p:nvSpPr>
        <p:spPr>
          <a:xfrm>
            <a:off x="7497128" y="228730"/>
            <a:ext cx="1593706"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 66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0" name="TextBox 9"/>
          <p:cNvSpPr txBox="1"/>
          <p:nvPr/>
        </p:nvSpPr>
        <p:spPr>
          <a:xfrm>
            <a:off x="890235" y="926999"/>
            <a:ext cx="7336233" cy="3539430"/>
          </a:xfrm>
          <a:prstGeom prst="rect">
            <a:avLst/>
          </a:prstGeom>
          <a:noFill/>
        </p:spPr>
        <p:txBody>
          <a:bodyPr wrap="square" rtlCol="0">
            <a:spAutoFit/>
          </a:bodyPr>
          <a:lstStyle/>
          <a:p>
            <a:pPr algn="ctr" rtl="1">
              <a:lnSpc>
                <a:spcPct val="150000"/>
              </a:lnSpc>
            </a:pPr>
            <a:r>
              <a:rPr lang="ur-PK" sz="4000" dirty="0" smtClean="0">
                <a:solidFill>
                  <a:srgbClr val="0C2F4F"/>
                </a:solidFill>
                <a:latin typeface="Jameel Noori Nastaleeq" pitchFamily="2" charset="-78"/>
                <a:cs typeface="Jameel Noori Nastaleeq" pitchFamily="2" charset="-78"/>
              </a:rPr>
              <a:t>حضرت موسٰیؑ کا اپنی عظیم شان کے باوجودانتہائی ادب و احترام سے علم کے حصول کی درخواست کرنا </a:t>
            </a:r>
          </a:p>
          <a:p>
            <a:pPr algn="ctr" rtl="1"/>
            <a:endParaRPr lang="ur-PK" sz="6000" dirty="0" smtClean="0">
              <a:solidFill>
                <a:srgbClr val="0C2F4F"/>
              </a:solidFill>
              <a:latin typeface="Jameel Noori Nastaleeq" pitchFamily="2" charset="-78"/>
              <a:cs typeface="Jameel Noori Nastaleeq" pitchFamily="2" charset="-78"/>
            </a:endParaRPr>
          </a:p>
          <a:p>
            <a:pPr algn="ctr" rtl="1"/>
            <a:r>
              <a:rPr lang="ur-PK" sz="4400" i="1" dirty="0" smtClean="0">
                <a:solidFill>
                  <a:srgbClr val="C00000"/>
                </a:solidFill>
                <a:latin typeface="Jameel Noori Nastaleeq" pitchFamily="2" charset="-78"/>
                <a:cs typeface="Jameel Noori Nastaleeq" pitchFamily="2" charset="-78"/>
              </a:rPr>
              <a:t>سوال: ہمارے لیے کیا سبق ہے؟</a:t>
            </a:r>
            <a:endParaRPr lang="en-US" sz="4400" i="1" dirty="0">
              <a:solidFill>
                <a:srgbClr val="C00000"/>
              </a:solidFill>
              <a:latin typeface="Jameel Noori Nastaleeq" pitchFamily="2" charset="-78"/>
              <a:cs typeface="Jameel Noori Nastaleeq" pitchFamily="2" charset="-78"/>
            </a:endParaRPr>
          </a:p>
        </p:txBody>
      </p:sp>
      <p:cxnSp>
        <p:nvCxnSpPr>
          <p:cNvPr id="3" name="Straight Arrow Connector 2"/>
          <p:cNvCxnSpPr/>
          <p:nvPr/>
        </p:nvCxnSpPr>
        <p:spPr>
          <a:xfrm>
            <a:off x="4558352" y="2725615"/>
            <a:ext cx="0" cy="826477"/>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1" name="TextBox 10"/>
          <p:cNvSpPr txBox="1"/>
          <p:nvPr/>
        </p:nvSpPr>
        <p:spPr>
          <a:xfrm>
            <a:off x="621120" y="1572177"/>
            <a:ext cx="7944804" cy="769441"/>
          </a:xfrm>
          <a:prstGeom prst="rect">
            <a:avLst/>
          </a:prstGeom>
          <a:noFill/>
        </p:spPr>
        <p:txBody>
          <a:bodyPr wrap="none" rtlCol="0">
            <a:spAutoFit/>
          </a:bodyPr>
          <a:lstStyle/>
          <a:p>
            <a:pPr algn="r" rtl="1"/>
            <a:r>
              <a:rPr lang="ur-PK" sz="4400" b="1" u="sng" dirty="0" smtClean="0">
                <a:solidFill>
                  <a:srgbClr val="0C2F4F"/>
                </a:solidFill>
                <a:latin typeface="Jameel Noori Nastaleeq" pitchFamily="2" charset="-78"/>
                <a:cs typeface="Jameel Noori Nastaleeq" pitchFamily="2" charset="-78"/>
              </a:rPr>
              <a:t>سبق</a:t>
            </a:r>
            <a:r>
              <a:rPr lang="ur-PK" sz="4400" b="1" dirty="0" smtClean="0">
                <a:solidFill>
                  <a:srgbClr val="0C2F4F"/>
                </a:solidFill>
                <a:latin typeface="Jameel Noori Nastaleeq" pitchFamily="2" charset="-78"/>
                <a:cs typeface="Jameel Noori Nastaleeq" pitchFamily="2" charset="-78"/>
              </a:rPr>
              <a:t>		</a:t>
            </a:r>
            <a:r>
              <a:rPr lang="ur-PK" sz="4400" dirty="0" smtClean="0">
                <a:solidFill>
                  <a:srgbClr val="0C2F4F"/>
                </a:solidFill>
                <a:latin typeface="Jameel Noori Nastaleeq" pitchFamily="2" charset="-78"/>
                <a:cs typeface="Jameel Noori Nastaleeq" pitchFamily="2" charset="-78"/>
              </a:rPr>
              <a:t>حصول علم کے لئے ادب اور احترام لازمی ہے۔</a:t>
            </a:r>
            <a:endParaRPr lang="en-US" sz="4400" dirty="0">
              <a:solidFill>
                <a:srgbClr val="0C2F4F"/>
              </a:solidFill>
              <a:latin typeface="Jameel Noori Nastaleeq" pitchFamily="2" charset="-78"/>
              <a:cs typeface="Jameel Noori Nastaleeq" pitchFamily="2" charset="-78"/>
            </a:endParaRPr>
          </a:p>
        </p:txBody>
      </p:sp>
      <p:sp>
        <p:nvSpPr>
          <p:cNvPr id="13" name="TextBox 12"/>
          <p:cNvSpPr txBox="1"/>
          <p:nvPr/>
        </p:nvSpPr>
        <p:spPr>
          <a:xfrm>
            <a:off x="4593522" y="3084681"/>
            <a:ext cx="769763" cy="1015663"/>
          </a:xfrm>
          <a:prstGeom prst="rect">
            <a:avLst/>
          </a:prstGeom>
          <a:noFill/>
        </p:spPr>
        <p:txBody>
          <a:bodyPr wrap="none" rtlCol="0">
            <a:spAutoFit/>
          </a:bodyPr>
          <a:lstStyle/>
          <a:p>
            <a:pPr algn="r" rtl="1"/>
            <a:r>
              <a:rPr lang="ur-PK" sz="6000" b="1" dirty="0" smtClean="0">
                <a:solidFill>
                  <a:srgbClr val="0C2F4F"/>
                </a:solidFill>
                <a:latin typeface="Jameel Noori Nastaleeq" pitchFamily="2" charset="-78"/>
                <a:cs typeface="Jameel Noori Nastaleeq" pitchFamily="2" charset="-78"/>
              </a:rPr>
              <a:t>علم</a:t>
            </a:r>
            <a:endParaRPr lang="en-US" sz="6000" b="1" dirty="0">
              <a:solidFill>
                <a:srgbClr val="0C2F4F"/>
              </a:solidFill>
              <a:latin typeface="Jameel Noori Nastaleeq" pitchFamily="2" charset="-78"/>
              <a:cs typeface="Jameel Noori Nastaleeq" pitchFamily="2" charset="-78"/>
            </a:endParaRPr>
          </a:p>
        </p:txBody>
      </p:sp>
      <p:sp>
        <p:nvSpPr>
          <p:cNvPr id="16" name="TextBox 15"/>
          <p:cNvSpPr txBox="1"/>
          <p:nvPr/>
        </p:nvSpPr>
        <p:spPr>
          <a:xfrm>
            <a:off x="1201869" y="3084680"/>
            <a:ext cx="1063112" cy="1015663"/>
          </a:xfrm>
          <a:prstGeom prst="rect">
            <a:avLst/>
          </a:prstGeom>
          <a:noFill/>
        </p:spPr>
        <p:txBody>
          <a:bodyPr wrap="none" rtlCol="0">
            <a:spAutoFit/>
          </a:bodyPr>
          <a:lstStyle/>
          <a:p>
            <a:pPr algn="r" rtl="1"/>
            <a:r>
              <a:rPr lang="ur-PK" sz="6000" b="1" dirty="0" smtClean="0">
                <a:solidFill>
                  <a:srgbClr val="0C2F4F"/>
                </a:solidFill>
                <a:latin typeface="Jameel Noori Nastaleeq" pitchFamily="2" charset="-78"/>
                <a:cs typeface="Jameel Noori Nastaleeq" pitchFamily="2" charset="-78"/>
              </a:rPr>
              <a:t>معلم</a:t>
            </a:r>
            <a:endParaRPr lang="en-US" sz="6000" b="1" dirty="0">
              <a:solidFill>
                <a:srgbClr val="0C2F4F"/>
              </a:solidFill>
              <a:latin typeface="Jameel Noori Nastaleeq" pitchFamily="2" charset="-78"/>
              <a:cs typeface="Jameel Noori Nastaleeq" pitchFamily="2" charset="-78"/>
            </a:endParaRPr>
          </a:p>
        </p:txBody>
      </p:sp>
      <p:sp>
        <p:nvSpPr>
          <p:cNvPr id="2" name="Left Brace 1"/>
          <p:cNvSpPr/>
          <p:nvPr/>
        </p:nvSpPr>
        <p:spPr>
          <a:xfrm rot="5400000">
            <a:off x="3076730" y="901428"/>
            <a:ext cx="451484" cy="3443723"/>
          </a:xfrm>
          <a:prstGeom prst="leftBrace">
            <a:avLst>
              <a:gd name="adj1" fmla="val 80615"/>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 name="Straight Arrow Connector 4"/>
          <p:cNvCxnSpPr/>
          <p:nvPr/>
        </p:nvCxnSpPr>
        <p:spPr>
          <a:xfrm flipH="1">
            <a:off x="6805246" y="1956897"/>
            <a:ext cx="91440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Rectangle 4"/>
          <p:cNvSpPr/>
          <p:nvPr/>
        </p:nvSpPr>
        <p:spPr>
          <a:xfrm>
            <a:off x="1009934" y="1142620"/>
            <a:ext cx="7096836" cy="2039020"/>
          </a:xfrm>
          <a:prstGeom prst="rect">
            <a:avLst/>
          </a:prstGeom>
        </p:spPr>
        <p:txBody>
          <a:bodyPr wrap="square">
            <a:spAutoFit/>
          </a:bodyPr>
          <a:lstStyle/>
          <a:p>
            <a:pPr algn="ctr" rtl="1">
              <a:lnSpc>
                <a:spcPct val="150000"/>
              </a:lnSpc>
            </a:pPr>
            <a:r>
              <a:rPr lang="ur-PK" sz="4400" dirty="0" smtClean="0">
                <a:solidFill>
                  <a:srgbClr val="0C2F4F"/>
                </a:solidFill>
                <a:latin typeface="Al_Mushaf" panose="02000000000000000000" pitchFamily="2" charset="-78"/>
                <a:cs typeface="Al_Mushaf" panose="02000000000000000000" pitchFamily="2" charset="-78"/>
              </a:rPr>
              <a:t>قَالَ اِنَّکَ لَنۡ تَسۡتَطِیۡعَ مَعِیَ صَبۡرًا ﴿۶۷﴾ وَ کَیۡفَ تَصۡبِرُ عَلٰی مَا لَمۡ تُحِطۡ بِہٖ خُبۡرًا </a:t>
            </a:r>
            <a:endParaRPr lang="en-US" sz="4400" dirty="0">
              <a:solidFill>
                <a:srgbClr val="0C2F4F"/>
              </a:solidFill>
              <a:latin typeface="Al_Mushaf" panose="02000000000000000000" pitchFamily="2" charset="-78"/>
              <a:cs typeface="Al_Mushaf" panose="02000000000000000000" pitchFamily="2" charset="-78"/>
            </a:endParaRPr>
          </a:p>
        </p:txBody>
      </p:sp>
      <p:sp>
        <p:nvSpPr>
          <p:cNvPr id="6" name="Rectangle 5"/>
          <p:cNvSpPr/>
          <p:nvPr/>
        </p:nvSpPr>
        <p:spPr>
          <a:xfrm>
            <a:off x="684618" y="3353400"/>
            <a:ext cx="7747467" cy="1754326"/>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 اُس نے جواب دیا”آپ میرے ساتھ صبر نہیں کر سکتے، اور جس چیز کی آپ کو خبر نہ ہو آخر آپ اُس پر صبر کر بھی کیسے سکتے ہیں۔</a:t>
            </a:r>
            <a:endParaRPr lang="en-US" sz="3600" dirty="0">
              <a:solidFill>
                <a:srgbClr val="0C2F4F"/>
              </a:solidFill>
              <a:latin typeface="Jameel Noori Nastaleeq" pitchFamily="2" charset="-78"/>
              <a:cs typeface="Jameel Noori Nastaleeq" pitchFamily="2" charset="-78"/>
            </a:endParaRPr>
          </a:p>
        </p:txBody>
      </p:sp>
      <p:sp>
        <p:nvSpPr>
          <p:cNvPr id="7" name="Rounded Rectangle 6"/>
          <p:cNvSpPr/>
          <p:nvPr/>
        </p:nvSpPr>
        <p:spPr>
          <a:xfrm>
            <a:off x="6899260" y="366568"/>
            <a:ext cx="2715268"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8" name="TextBox 7"/>
          <p:cNvSpPr txBox="1"/>
          <p:nvPr/>
        </p:nvSpPr>
        <p:spPr>
          <a:xfrm>
            <a:off x="6899260" y="386085"/>
            <a:ext cx="2173993"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 68 - 67</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TextBox 4"/>
          <p:cNvSpPr txBox="1"/>
          <p:nvPr/>
        </p:nvSpPr>
        <p:spPr>
          <a:xfrm>
            <a:off x="487514" y="1489934"/>
            <a:ext cx="8141676" cy="3693319"/>
          </a:xfrm>
          <a:prstGeom prst="rect">
            <a:avLst/>
          </a:prstGeom>
          <a:noFill/>
        </p:spPr>
        <p:txBody>
          <a:bodyPr wrap="square" rtlCol="0">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مجھے کوئی اعتراض  نہیں لیکن آپ ساتھ رہ نہیں سکیں گے</a:t>
            </a:r>
          </a:p>
          <a:p>
            <a:pPr algn="r" rtl="1">
              <a:lnSpc>
                <a:spcPct val="150000"/>
              </a:lnSpc>
            </a:pPr>
            <a:r>
              <a:rPr lang="ur-PK" sz="3600" dirty="0" smtClean="0">
                <a:solidFill>
                  <a:srgbClr val="0C2F4F"/>
                </a:solidFill>
                <a:latin typeface="Jameel Noori Nastaleeq" pitchFamily="2" charset="-78"/>
                <a:cs typeface="Jameel Noori Nastaleeq" pitchFamily="2" charset="-78"/>
              </a:rPr>
              <a:t>وجہ                                                                                                                   </a:t>
            </a:r>
            <a:r>
              <a:rPr lang="ur-PK" sz="3600" u="sng" dirty="0" smtClean="0">
                <a:solidFill>
                  <a:srgbClr val="0C2F4F"/>
                </a:solidFill>
                <a:latin typeface="Jameel Noori Nastaleeq" pitchFamily="2" charset="-78"/>
                <a:cs typeface="Jameel Noori Nastaleeq" pitchFamily="2" charset="-78"/>
              </a:rPr>
              <a:t>جن باتوں کا علم نہیں ان پر صبر کیسے۔</a:t>
            </a:r>
          </a:p>
          <a:p>
            <a:pPr algn="r" rtl="1">
              <a:lnSpc>
                <a:spcPct val="150000"/>
              </a:lnSpc>
            </a:pPr>
            <a:endParaRPr lang="ur-PK" sz="1200" dirty="0" smtClean="0">
              <a:solidFill>
                <a:srgbClr val="0C2F4F"/>
              </a:solidFill>
              <a:latin typeface="Jameel Noori Nastaleeq" pitchFamily="2" charset="-78"/>
              <a:cs typeface="Jameel Noori Nastaleeq" pitchFamily="2" charset="-78"/>
            </a:endParaRPr>
          </a:p>
          <a:p>
            <a:pPr algn="ctr" rtl="1">
              <a:lnSpc>
                <a:spcPct val="150000"/>
              </a:lnSpc>
            </a:pPr>
            <a:r>
              <a:rPr lang="ur-PK" sz="3600" dirty="0" smtClean="0">
                <a:solidFill>
                  <a:srgbClr val="0C2F4F"/>
                </a:solidFill>
                <a:latin typeface="Jameel Noori Nastaleeq" pitchFamily="2" charset="-78"/>
                <a:cs typeface="Jameel Noori Nastaleeq" pitchFamily="2" charset="-78"/>
              </a:rPr>
              <a:t>حضرت موسٰیؑ صاحب شریعت رسول </a:t>
            </a:r>
          </a:p>
          <a:p>
            <a:pPr algn="ctr" rtl="1">
              <a:lnSpc>
                <a:spcPct val="150000"/>
              </a:lnSpc>
            </a:pPr>
            <a:r>
              <a:rPr lang="ur-PK" sz="3600" dirty="0" smtClean="0">
                <a:solidFill>
                  <a:srgbClr val="0C2F4F"/>
                </a:solidFill>
                <a:latin typeface="Jameel Noori Nastaleeq" pitchFamily="2" charset="-78"/>
                <a:cs typeface="Jameel Noori Nastaleeq" pitchFamily="2" charset="-78"/>
              </a:rPr>
              <a:t>		شریعت کے خلاف کام کو دیکھ کر کیسے برداشت کرتے</a:t>
            </a:r>
            <a:endParaRPr lang="en-US" sz="3600" dirty="0">
              <a:solidFill>
                <a:srgbClr val="0C2F4F"/>
              </a:solidFill>
              <a:latin typeface="Jameel Noori Nastaleeq" pitchFamily="2" charset="-78"/>
              <a:cs typeface="Jameel Noori Nastaleeq" pitchFamily="2" charset="-78"/>
            </a:endParaRPr>
          </a:p>
        </p:txBody>
      </p:sp>
      <p:sp>
        <p:nvSpPr>
          <p:cNvPr id="2" name="Rectangle 1"/>
          <p:cNvSpPr/>
          <p:nvPr/>
        </p:nvSpPr>
        <p:spPr>
          <a:xfrm>
            <a:off x="4558352" y="482596"/>
            <a:ext cx="4464684" cy="707886"/>
          </a:xfrm>
          <a:prstGeom prst="rect">
            <a:avLst/>
          </a:prstGeom>
        </p:spPr>
        <p:txBody>
          <a:bodyPr wrap="none">
            <a:spAutoFit/>
          </a:bodyPr>
          <a:lstStyle/>
          <a:p>
            <a:pPr algn="ctr" rtl="1"/>
            <a:r>
              <a:rPr lang="ur-PK" sz="4000" b="1" dirty="0">
                <a:solidFill>
                  <a:srgbClr val="0C2F4F"/>
                </a:solidFill>
                <a:latin typeface="Jameel Noori Nastaleeq" pitchFamily="2" charset="-78"/>
                <a:cs typeface="Jameel Noori Nastaleeq" pitchFamily="2" charset="-78"/>
              </a:rPr>
              <a:t>حضرت </a:t>
            </a:r>
            <a:r>
              <a:rPr lang="ur-PK" sz="4000" b="1" dirty="0" smtClean="0">
                <a:solidFill>
                  <a:srgbClr val="0C2F4F"/>
                </a:solidFill>
                <a:latin typeface="Jameel Noori Nastaleeq" pitchFamily="2" charset="-78"/>
                <a:cs typeface="Jameel Noori Nastaleeq" pitchFamily="2" charset="-78"/>
              </a:rPr>
              <a:t>خضرؑ </a:t>
            </a:r>
            <a:r>
              <a:rPr lang="ur-PK" sz="4000" b="1" dirty="0">
                <a:solidFill>
                  <a:srgbClr val="0C2F4F"/>
                </a:solidFill>
                <a:latin typeface="Jameel Noori Nastaleeq" pitchFamily="2" charset="-78"/>
                <a:cs typeface="Jameel Noori Nastaleeq" pitchFamily="2" charset="-78"/>
              </a:rPr>
              <a:t>کا حضرت </a:t>
            </a:r>
            <a:r>
              <a:rPr lang="ur-PK" sz="4000" b="1" dirty="0" smtClean="0">
                <a:solidFill>
                  <a:srgbClr val="0C2F4F"/>
                </a:solidFill>
                <a:latin typeface="Jameel Noori Nastaleeq" pitchFamily="2" charset="-78"/>
                <a:cs typeface="Jameel Noori Nastaleeq" pitchFamily="2" charset="-78"/>
              </a:rPr>
              <a:t>موسٰیؑ </a:t>
            </a:r>
            <a:r>
              <a:rPr lang="ur-PK" sz="4000" b="1" dirty="0">
                <a:solidFill>
                  <a:srgbClr val="0C2F4F"/>
                </a:solidFill>
                <a:latin typeface="Jameel Noori Nastaleeq" pitchFamily="2" charset="-78"/>
                <a:cs typeface="Jameel Noori Nastaleeq" pitchFamily="2" charset="-78"/>
              </a:rPr>
              <a:t>کو جواب </a:t>
            </a:r>
          </a:p>
        </p:txBody>
      </p:sp>
      <p:cxnSp>
        <p:nvCxnSpPr>
          <p:cNvPr id="6" name="Straight Arrow Connector 5"/>
          <p:cNvCxnSpPr/>
          <p:nvPr/>
        </p:nvCxnSpPr>
        <p:spPr>
          <a:xfrm>
            <a:off x="5169877" y="1120142"/>
            <a:ext cx="0" cy="45720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7614140" y="2831122"/>
            <a:ext cx="492369"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790694" y="3106995"/>
            <a:ext cx="0" cy="82296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862806" y="3106991"/>
            <a:ext cx="0" cy="164592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6485549" y="3929955"/>
            <a:ext cx="305145"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6498927" y="4752911"/>
            <a:ext cx="36576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5" name="Rectangle 14"/>
          <p:cNvSpPr/>
          <p:nvPr/>
        </p:nvSpPr>
        <p:spPr>
          <a:xfrm>
            <a:off x="682269" y="2867757"/>
            <a:ext cx="7752166" cy="2308324"/>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موسیٰؑ نے کہا”اِن شاء اللّٰہ آپ مجھے صابر پائیں گے اور میں کسی معاملہ میں آپ کی نافرمانی نہ کروں گا۔“ اس نےکہا”اچھا، اگر آپ میرے ساتھ چلتے ہیں تو مجھ سے کوئی بات نہ پوچھیں جب تک کہ میں خود اس کا آپ سے ذکر نہ کروں۔“ ؏</a:t>
            </a:r>
            <a:endParaRPr lang="en-US" sz="3200" dirty="0">
              <a:solidFill>
                <a:srgbClr val="0C2F4F"/>
              </a:solidFill>
              <a:latin typeface="Jameel Noori Nastaleeq" pitchFamily="2" charset="-78"/>
              <a:cs typeface="Jameel Noori Nastaleeq" pitchFamily="2" charset="-78"/>
            </a:endParaRPr>
          </a:p>
        </p:txBody>
      </p:sp>
      <p:sp>
        <p:nvSpPr>
          <p:cNvPr id="17" name="Rectangle 16"/>
          <p:cNvSpPr/>
          <p:nvPr/>
        </p:nvSpPr>
        <p:spPr>
          <a:xfrm>
            <a:off x="921224" y="1182680"/>
            <a:ext cx="7274256" cy="1685077"/>
          </a:xfrm>
          <a:prstGeom prst="rect">
            <a:avLst/>
          </a:prstGeom>
        </p:spPr>
        <p:txBody>
          <a:bodyPr wrap="square">
            <a:spAutoFit/>
          </a:bodyPr>
          <a:lstStyle/>
          <a:p>
            <a:pPr algn="ctr" rtl="1">
              <a:lnSpc>
                <a:spcPct val="150000"/>
              </a:lnSpc>
            </a:pPr>
            <a:r>
              <a:rPr lang="ur-PK" sz="3600" dirty="0" smtClean="0">
                <a:solidFill>
                  <a:srgbClr val="0C2F4F"/>
                </a:solidFill>
                <a:latin typeface="Al_Mushaf" panose="02000000000000000000" pitchFamily="2" charset="-78"/>
                <a:cs typeface="Al_Mushaf" panose="02000000000000000000" pitchFamily="2" charset="-78"/>
              </a:rPr>
              <a:t>قَالَ سَتَجِدُنِیۡۤ اِنۡ شَآءَ اللّٰہُ صَابِرًا وَّ لَاۤ اَعۡصِیۡ لَکَ اَمۡرًا ﴿۶۹﴾ قَالَ فَاِنِ اتَّبَعۡتَنِیۡ فَلَا تَسۡـَٔلۡنِیۡ عَنۡ شَیۡءٍ حَتّٰۤی اُحۡدِثَ لَکَ مِنۡہُ ذِکۡرًا ﴿٪۷۰﴾</a:t>
            </a:r>
            <a:endParaRPr lang="en-US" sz="3600" dirty="0">
              <a:solidFill>
                <a:srgbClr val="0C2F4F"/>
              </a:solidFill>
              <a:latin typeface="Al_Mushaf" panose="02000000000000000000" pitchFamily="2" charset="-78"/>
              <a:cs typeface="Al_Mushaf" panose="02000000000000000000" pitchFamily="2" charset="-78"/>
            </a:endParaRPr>
          </a:p>
        </p:txBody>
      </p:sp>
      <p:sp>
        <p:nvSpPr>
          <p:cNvPr id="19" name="Rounded Rectangle 18"/>
          <p:cNvSpPr/>
          <p:nvPr/>
        </p:nvSpPr>
        <p:spPr>
          <a:xfrm>
            <a:off x="6807954" y="294123"/>
            <a:ext cx="2624803"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22" name="TextBox 21"/>
          <p:cNvSpPr txBox="1"/>
          <p:nvPr/>
        </p:nvSpPr>
        <p:spPr>
          <a:xfrm>
            <a:off x="6766892" y="294123"/>
            <a:ext cx="21723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 70 - 69</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9" name="TextBox 18"/>
          <p:cNvSpPr txBox="1"/>
          <p:nvPr/>
        </p:nvSpPr>
        <p:spPr>
          <a:xfrm>
            <a:off x="4360885" y="3297442"/>
            <a:ext cx="4530406" cy="646331"/>
          </a:xfrm>
          <a:prstGeom prst="rect">
            <a:avLst/>
          </a:prstGeom>
          <a:noFill/>
        </p:spPr>
        <p:txBody>
          <a:bodyPr wrap="none" rtlCol="0">
            <a:spAutoFit/>
          </a:bodyPr>
          <a:lstStyle/>
          <a:p>
            <a:pPr algn="r" rtl="1"/>
            <a:r>
              <a:rPr lang="ur-PK" sz="3600" u="sng" dirty="0" smtClean="0">
                <a:solidFill>
                  <a:srgbClr val="C00000"/>
                </a:solidFill>
                <a:latin typeface="Jameel Noori Nastaleeq" pitchFamily="2" charset="-78"/>
                <a:cs typeface="Jameel Noori Nastaleeq" pitchFamily="2" charset="-78"/>
              </a:rPr>
              <a:t>حضرت خضرؑ کی طرف سے مزید ایک شرط</a:t>
            </a:r>
          </a:p>
        </p:txBody>
      </p:sp>
      <p:sp>
        <p:nvSpPr>
          <p:cNvPr id="20" name="Rectangle 19"/>
          <p:cNvSpPr/>
          <p:nvPr/>
        </p:nvSpPr>
        <p:spPr>
          <a:xfrm>
            <a:off x="5541497" y="1647674"/>
            <a:ext cx="1800493" cy="707886"/>
          </a:xfrm>
          <a:prstGeom prst="rect">
            <a:avLst/>
          </a:prstGeom>
        </p:spPr>
        <p:txBody>
          <a:bodyPr wrap="none">
            <a:spAutoFit/>
          </a:bodyPr>
          <a:lstStyle/>
          <a:p>
            <a:pPr algn="r" rtl="1"/>
            <a:r>
              <a:rPr lang="ur-PK" sz="4000" dirty="0" smtClean="0">
                <a:solidFill>
                  <a:srgbClr val="0C2F4F"/>
                </a:solidFill>
                <a:latin typeface="Jameel Noori Nastaleeq" pitchFamily="2" charset="-78"/>
                <a:cs typeface="Jameel Noori Nastaleeq" pitchFamily="2" charset="-78"/>
              </a:rPr>
              <a:t>حضرت  موسیٰؑ </a:t>
            </a:r>
            <a:endParaRPr lang="en-US" sz="4000" dirty="0">
              <a:solidFill>
                <a:srgbClr val="0C2F4F"/>
              </a:solidFill>
            </a:endParaRPr>
          </a:p>
        </p:txBody>
      </p:sp>
      <p:sp>
        <p:nvSpPr>
          <p:cNvPr id="21" name="Rectangle 20"/>
          <p:cNvSpPr/>
          <p:nvPr/>
        </p:nvSpPr>
        <p:spPr>
          <a:xfrm>
            <a:off x="332497" y="1070593"/>
            <a:ext cx="4572000" cy="1862048"/>
          </a:xfrm>
          <a:prstGeom prst="rect">
            <a:avLst/>
          </a:prstGeom>
        </p:spPr>
        <p:txBody>
          <a:bodyPr>
            <a:spAutoFit/>
          </a:bodyPr>
          <a:lstStyle/>
          <a:p>
            <a:pPr algn="r" rtl="1">
              <a:lnSpc>
                <a:spcPct val="150000"/>
              </a:lnSpc>
            </a:pPr>
            <a:r>
              <a:rPr lang="ur-PK" sz="4000" dirty="0" smtClean="0">
                <a:solidFill>
                  <a:srgbClr val="0C2F4F"/>
                </a:solidFill>
                <a:latin typeface="Jameel Noori Nastaleeq" pitchFamily="2" charset="-78"/>
                <a:cs typeface="Jameel Noori Nastaleeq" pitchFamily="2" charset="-78"/>
              </a:rPr>
              <a:t>صابر رہوں گا</a:t>
            </a:r>
          </a:p>
          <a:p>
            <a:pPr algn="r" rtl="1">
              <a:lnSpc>
                <a:spcPct val="150000"/>
              </a:lnSpc>
            </a:pPr>
            <a:r>
              <a:rPr lang="ur-PK" sz="4000" dirty="0" smtClean="0">
                <a:solidFill>
                  <a:srgbClr val="0C2F4F"/>
                </a:solidFill>
                <a:latin typeface="Jameel Noori Nastaleeq" pitchFamily="2" charset="-78"/>
                <a:cs typeface="Jameel Noori Nastaleeq" pitchFamily="2" charset="-78"/>
              </a:rPr>
              <a:t>خلاف ورزی نہیں کروں گا</a:t>
            </a:r>
          </a:p>
        </p:txBody>
      </p:sp>
      <p:sp>
        <p:nvSpPr>
          <p:cNvPr id="2" name="Rectangle 1"/>
          <p:cNvSpPr/>
          <p:nvPr/>
        </p:nvSpPr>
        <p:spPr>
          <a:xfrm>
            <a:off x="4360885" y="487452"/>
            <a:ext cx="4161717" cy="646331"/>
          </a:xfrm>
          <a:prstGeom prst="rect">
            <a:avLst/>
          </a:prstGeom>
        </p:spPr>
        <p:txBody>
          <a:bodyPr wrap="none">
            <a:spAutoFit/>
          </a:bodyPr>
          <a:lstStyle/>
          <a:p>
            <a:pPr algn="ctr" rtl="1"/>
            <a:r>
              <a:rPr lang="ur-PK" sz="3600" u="sng" dirty="0">
                <a:solidFill>
                  <a:srgbClr val="C00000"/>
                </a:solidFill>
                <a:latin typeface="Jameel Noori Nastaleeq" pitchFamily="2" charset="-78"/>
                <a:cs typeface="Jameel Noori Nastaleeq" pitchFamily="2" charset="-78"/>
              </a:rPr>
              <a:t>حضرت </a:t>
            </a:r>
            <a:r>
              <a:rPr lang="ur-PK" sz="3600" u="sng" dirty="0" smtClean="0">
                <a:solidFill>
                  <a:srgbClr val="C00000"/>
                </a:solidFill>
                <a:latin typeface="Jameel Noori Nastaleeq" pitchFamily="2" charset="-78"/>
                <a:cs typeface="Jameel Noori Nastaleeq" pitchFamily="2" charset="-78"/>
              </a:rPr>
              <a:t>موسٰیؑ </a:t>
            </a:r>
            <a:r>
              <a:rPr lang="ur-PK" sz="3600" u="sng" dirty="0">
                <a:solidFill>
                  <a:srgbClr val="C00000"/>
                </a:solidFill>
                <a:latin typeface="Jameel Noori Nastaleeq" pitchFamily="2" charset="-78"/>
                <a:cs typeface="Jameel Noori Nastaleeq" pitchFamily="2" charset="-78"/>
              </a:rPr>
              <a:t>اور حضرت </a:t>
            </a:r>
            <a:r>
              <a:rPr lang="ur-PK" sz="3600" u="sng" dirty="0" smtClean="0">
                <a:solidFill>
                  <a:srgbClr val="C00000"/>
                </a:solidFill>
                <a:latin typeface="Jameel Noori Nastaleeq" pitchFamily="2" charset="-78"/>
                <a:cs typeface="Jameel Noori Nastaleeq" pitchFamily="2" charset="-78"/>
              </a:rPr>
              <a:t>خضرؑ </a:t>
            </a:r>
            <a:r>
              <a:rPr lang="ur-PK" sz="3600" u="sng" dirty="0">
                <a:solidFill>
                  <a:srgbClr val="C00000"/>
                </a:solidFill>
                <a:latin typeface="Jameel Noori Nastaleeq" pitchFamily="2" charset="-78"/>
                <a:cs typeface="Jameel Noori Nastaleeq" pitchFamily="2" charset="-78"/>
              </a:rPr>
              <a:t>کا معاہدہ</a:t>
            </a:r>
          </a:p>
        </p:txBody>
      </p:sp>
      <p:sp>
        <p:nvSpPr>
          <p:cNvPr id="4" name="Right Brace 3"/>
          <p:cNvSpPr/>
          <p:nvPr/>
        </p:nvSpPr>
        <p:spPr>
          <a:xfrm>
            <a:off x="5097789" y="1402122"/>
            <a:ext cx="302215" cy="1327607"/>
          </a:xfrm>
          <a:prstGeom prst="rightBrace">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ectangle 4"/>
          <p:cNvSpPr/>
          <p:nvPr/>
        </p:nvSpPr>
        <p:spPr>
          <a:xfrm>
            <a:off x="971222" y="4219137"/>
            <a:ext cx="4428782" cy="1754326"/>
          </a:xfrm>
          <a:prstGeom prst="rect">
            <a:avLst/>
          </a:prstGeom>
        </p:spPr>
        <p:txBody>
          <a:bodyPr wrap="square">
            <a:spAutoFit/>
          </a:bodyPr>
          <a:lstStyle/>
          <a:p>
            <a:pPr algn="r" rtl="1">
              <a:lnSpc>
                <a:spcPct val="150000"/>
              </a:lnSpc>
            </a:pPr>
            <a:r>
              <a:rPr lang="ur-PK" sz="3600" dirty="0">
                <a:solidFill>
                  <a:srgbClr val="0C2F4F"/>
                </a:solidFill>
                <a:latin typeface="Jameel Noori Nastaleeq" pitchFamily="2" charset="-78"/>
                <a:cs typeface="Jameel Noori Nastaleeq" pitchFamily="2" charset="-78"/>
              </a:rPr>
              <a:t>میں جو کچھ کروں غلط یا ٹھیک اس بارے میں کوئی سوال نہیں کریں گے۔</a:t>
            </a:r>
            <a:endParaRPr lang="en-US" sz="3600" dirty="0">
              <a:solidFill>
                <a:srgbClr val="0C2F4F"/>
              </a:solidFill>
              <a:latin typeface="Jameel Noori Nastaleeq" pitchFamily="2" charset="-78"/>
              <a:cs typeface="Jameel Noori Nastaleeq" pitchFamily="2" charset="-78"/>
            </a:endParaRPr>
          </a:p>
        </p:txBody>
      </p:sp>
      <p:cxnSp>
        <p:nvCxnSpPr>
          <p:cNvPr id="7" name="Straight Arrow Connector 6"/>
          <p:cNvCxnSpPr/>
          <p:nvPr/>
        </p:nvCxnSpPr>
        <p:spPr>
          <a:xfrm>
            <a:off x="4716379" y="3863563"/>
            <a:ext cx="0" cy="56405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1146200" y="1637627"/>
            <a:ext cx="6873997" cy="2862322"/>
          </a:xfrm>
          <a:prstGeom prst="rect">
            <a:avLst/>
          </a:prstGeom>
          <a:noFill/>
        </p:spPr>
        <p:txBody>
          <a:bodyPr wrap="none" rtlCol="0">
            <a:spAutoFit/>
          </a:bodyPr>
          <a:lstStyle/>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کسی تفسیر سے قصہ موسٰیؑ و خضرؑ کا تفصیلی مطالعہ کریں۔</a:t>
            </a:r>
          </a:p>
          <a:p>
            <a:pPr marL="571500" indent="-5715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اس ہفتے  کے اسباق کو دوہرا لیں ۔</a:t>
            </a:r>
          </a:p>
          <a:p>
            <a:pPr marL="571500" indent="-571500" algn="r" rtl="1">
              <a:lnSpc>
                <a:spcPct val="150000"/>
              </a:lnSpc>
              <a:buFont typeface="Arial" panose="020B0604020202020204" pitchFamily="34" charset="0"/>
              <a:buChar char="•"/>
            </a:pPr>
            <a:r>
              <a:rPr lang="ur-PK" sz="4000" smtClean="0">
                <a:solidFill>
                  <a:srgbClr val="0C2F4F"/>
                </a:solidFill>
                <a:latin typeface="Jameel Noori Nastaleeq" pitchFamily="2" charset="-78"/>
                <a:cs typeface="Jameel Noori Nastaleeq" pitchFamily="2" charset="-78"/>
              </a:rPr>
              <a:t>بازار میں داخل ہونے کی دعا یاد کریں۔</a:t>
            </a:r>
            <a:endParaRPr lang="ur-PK" sz="4000" dirty="0" smtClean="0">
              <a:solidFill>
                <a:srgbClr val="0C2F4F"/>
              </a:solidFill>
              <a:latin typeface="Jameel Noori Nastaleeq" pitchFamily="2" charset="-78"/>
              <a:cs typeface="Jameel Noori Nastaleeq" pitchFamily="2" charset="-78"/>
            </a:endParaRPr>
          </a:p>
        </p:txBody>
      </p:sp>
      <p:sp>
        <p:nvSpPr>
          <p:cNvPr id="4" name="Rectangle 3"/>
          <p:cNvSpPr/>
          <p:nvPr/>
        </p:nvSpPr>
        <p:spPr>
          <a:xfrm>
            <a:off x="2583292" y="545621"/>
            <a:ext cx="3950120" cy="707886"/>
          </a:xfrm>
          <a:prstGeom prst="rect">
            <a:avLst/>
          </a:prstGeom>
        </p:spPr>
        <p:txBody>
          <a:bodyPr wrap="none">
            <a:spAutoFit/>
          </a:bodyPr>
          <a:lstStyle/>
          <a:p>
            <a:pPr algn="ctr" rtl="1"/>
            <a:r>
              <a:rPr lang="ur-PK" sz="4000" b="1" u="sng" dirty="0" smtClean="0">
                <a:solidFill>
                  <a:srgbClr val="C00000"/>
                </a:solidFill>
                <a:latin typeface="Jameel Noori Nastaleeq" pitchFamily="2" charset="-78"/>
                <a:cs typeface="Jameel Noori Nastaleeq" pitchFamily="2" charset="-78"/>
              </a:rPr>
              <a:t>اگلے ہفتے تک کے لیے ہوم ورک</a:t>
            </a:r>
            <a:endParaRPr lang="ur-PK" sz="4000" b="1" u="sng" dirty="0">
              <a:solidFill>
                <a:srgbClr val="C00000"/>
              </a:solidFill>
              <a:latin typeface="Jameel Noori Nastaleeq" pitchFamily="2" charset="-78"/>
              <a:cs typeface="Jameel Noori Nastaleeq" pitchFamily="2" charset="-7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1551</TotalTime>
  <Words>1711</Words>
  <Application>Microsoft Office PowerPoint</Application>
  <PresentationFormat>On-screen Show (4:3)</PresentationFormat>
  <Paragraphs>217</Paragraphs>
  <Slides>51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_PDMS_Bukhari</vt:lpstr>
      <vt:lpstr>Al_Mushaf</vt:lpstr>
      <vt:lpstr>Arial</vt:lpstr>
      <vt:lpstr>Calibri</vt:lpstr>
      <vt:lpstr>Calibri Light</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166</cp:revision>
  <dcterms:created xsi:type="dcterms:W3CDTF">2021-09-29T07:22:50Z</dcterms:created>
  <dcterms:modified xsi:type="dcterms:W3CDTF">2021-10-28T12:41:29Z</dcterms:modified>
</cp:coreProperties>
</file>