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348" r:id="rId3"/>
    <p:sldId id="345"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256" r:id="rId36"/>
    <p:sldId id="328" r:id="rId37"/>
    <p:sldId id="329" r:id="rId38"/>
    <p:sldId id="330" r:id="rId39"/>
    <p:sldId id="331" r:id="rId40"/>
    <p:sldId id="332" r:id="rId41"/>
    <p:sldId id="333" r:id="rId42"/>
    <p:sldId id="334" r:id="rId43"/>
    <p:sldId id="335" r:id="rId44"/>
    <p:sldId id="336" r:id="rId45"/>
    <p:sldId id="337" r:id="rId46"/>
    <p:sldId id="338" r:id="rId47"/>
    <p:sldId id="339" r:id="rId48"/>
    <p:sldId id="340" r:id="rId49"/>
    <p:sldId id="341" r:id="rId50"/>
    <p:sldId id="342" r:id="rId51"/>
    <p:sldId id="343" r:id="rId52"/>
    <p:sldId id="34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9096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9591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33482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49374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3008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3536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15944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96309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4156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3693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11803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4E45DA-74BD-4E99-B864-2A440A13FEBD}" type="datetimeFigureOut">
              <a:rPr lang="ur-PK" smtClean="0"/>
              <a:pPr/>
              <a:t>21/03/1443</a:t>
            </a:fld>
            <a:endParaRPr lang="ur-PK"/>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r-PK"/>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20281254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tafheemonline.com/tafseer.asp?s=018&amp;h=42"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tafheemonline.com/tafseer.asp?s=018&amp;h=43"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tafheemonline.com/tafseer.asp?s=018&amp;h=45"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tafheemonline.com/tafseer.asp?s=018&amp;h=46"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tafheemonline.com/tafseer.asp?s=018&amp;h=47"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tafheemonline.com/tafseer.asp?s=018&amp;h=48"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tafheemonline.com/tafseer.asp?s=018&amp;h=49"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tafheemonline.com/tafseer.asp?s=018&amp;h=50"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tafheemonline.com/tafseer.asp?s=018&amp;h=5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tafheemonline.com/tafseer.asp?s=018&amp;h=53"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pic>
        <p:nvPicPr>
          <p:cNvPr id="11" name="Picture 10"/>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306321" y="1140950"/>
            <a:ext cx="4509423" cy="1729518"/>
          </a:xfrm>
          <a:prstGeom prst="rect">
            <a:avLst/>
          </a:prstGeom>
        </p:spPr>
      </p:pic>
      <p:sp>
        <p:nvSpPr>
          <p:cNvPr id="8" name="TextBox 7"/>
          <p:cNvSpPr txBox="1"/>
          <p:nvPr/>
        </p:nvSpPr>
        <p:spPr>
          <a:xfrm>
            <a:off x="3278866" y="3357276"/>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sp>
        <p:nvSpPr>
          <p:cNvPr id="15" name="TextBox 14"/>
          <p:cNvSpPr txBox="1"/>
          <p:nvPr/>
        </p:nvSpPr>
        <p:spPr>
          <a:xfrm>
            <a:off x="3243598" y="4241783"/>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16" name="Straight Connector 15"/>
          <p:cNvCxnSpPr/>
          <p:nvPr/>
        </p:nvCxnSpPr>
        <p:spPr>
          <a:xfrm flipH="1">
            <a:off x="3466140" y="4129239"/>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0" y="750819"/>
            <a:ext cx="9144000"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پچھلے ہفتے کاہوم ورک</a:t>
            </a:r>
          </a:p>
        </p:txBody>
      </p:sp>
      <p:sp>
        <p:nvSpPr>
          <p:cNvPr id="8" name="Rectangle 7"/>
          <p:cNvSpPr/>
          <p:nvPr/>
        </p:nvSpPr>
        <p:spPr>
          <a:xfrm>
            <a:off x="622287" y="2035303"/>
            <a:ext cx="7835705" cy="2516073"/>
          </a:xfrm>
          <a:prstGeom prst="rect">
            <a:avLst/>
          </a:prstGeom>
        </p:spPr>
        <p:txBody>
          <a:bodyPr wrap="square">
            <a:spAutoFit/>
          </a:bodyPr>
          <a:lstStyle/>
          <a:p>
            <a:pPr marL="514350"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دونوں اسباق دہرائیں۔اگلی کلاس میں پہلے ان سے سوال ہوں گے۔</a:t>
            </a:r>
          </a:p>
          <a:p>
            <a:pPr marL="514350"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معاملات کی اصلاح کی دعا ترجمہ سے یاد کریں۔</a:t>
            </a:r>
          </a:p>
          <a:p>
            <a:pPr marL="514350"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کم از کم ایک فرد سے اس ہفتہ کے دو اسباق کے اہم نکات ڈسکس کریں</a:t>
            </a:r>
          </a:p>
        </p:txBody>
      </p:sp>
    </p:spTree>
    <p:extLst>
      <p:ext uri="{BB962C8B-B14F-4D97-AF65-F5344CB8AC3E}">
        <p14:creationId xmlns:p14="http://schemas.microsoft.com/office/powerpoint/2010/main" val="1320900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2394" y="2078849"/>
            <a:ext cx="6731915" cy="2039020"/>
          </a:xfrm>
          <a:prstGeom prst="rect">
            <a:avLst/>
          </a:prstGeom>
          <a:noFill/>
        </p:spPr>
        <p:txBody>
          <a:bodyPr wrap="square" rtlCol="0">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اللہ تعالیٰ کا نبیﷺ کو حکم  "آپ کی نگاہیں ان سے ہٹنے نہ  پائیں "کن سے نہ  ہٹنے پائیں؟ </a:t>
            </a:r>
            <a:endParaRPr lang="en-US" sz="44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TextBox 3"/>
          <p:cNvSpPr txBox="1"/>
          <p:nvPr/>
        </p:nvSpPr>
        <p:spPr>
          <a:xfrm>
            <a:off x="4937761" y="605219"/>
            <a:ext cx="3046180"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 نمبر 1:</a:t>
            </a:r>
            <a:endParaRPr lang="en-US" sz="7200" b="1" dirty="0">
              <a:solidFill>
                <a:srgbClr val="C00000"/>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938832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9699" y="2104275"/>
            <a:ext cx="6077305" cy="1862048"/>
          </a:xfrm>
          <a:prstGeom prst="rect">
            <a:avLst/>
          </a:prstGeom>
          <a:noFill/>
        </p:spPr>
        <p:txBody>
          <a:bodyPr wrap="none" rtlCol="0">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2۔اللہ تعالیٰ کی نعمتیں پانے پر مطلوب رویہ  کیا ہے ؟</a:t>
            </a:r>
          </a:p>
          <a:p>
            <a:pPr algn="ctr" rtl="1">
              <a:lnSpc>
                <a:spcPct val="150000"/>
              </a:lnSpc>
            </a:pPr>
            <a:r>
              <a:rPr lang="ur-PK" sz="4000" dirty="0" smtClean="0">
                <a:solidFill>
                  <a:srgbClr val="0C2F4F"/>
                </a:solidFill>
                <a:latin typeface="Jameel Noori Nastaleeq" pitchFamily="2" charset="-78"/>
                <a:cs typeface="Jameel Noori Nastaleeq" pitchFamily="2" charset="-78"/>
              </a:rPr>
              <a:t>کوئی سے دو نکات لکھیں ۔</a:t>
            </a:r>
            <a:endParaRPr lang="en-US" sz="40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TextBox 3"/>
          <p:cNvSpPr txBox="1"/>
          <p:nvPr/>
        </p:nvSpPr>
        <p:spPr>
          <a:xfrm>
            <a:off x="4937761" y="816235"/>
            <a:ext cx="3046180"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 نمبر 2:</a:t>
            </a:r>
            <a:endParaRPr lang="en-US" sz="7200" b="1"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8270" y="2207158"/>
            <a:ext cx="6040163" cy="2039020"/>
          </a:xfrm>
          <a:prstGeom prst="rect">
            <a:avLst/>
          </a:prstGeom>
          <a:noFill/>
        </p:spPr>
        <p:txBody>
          <a:bodyPr wrap="square" rtlCol="0">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دوسروں کی نعمتوں پر ہمارا مطلوب رویہ </a:t>
            </a:r>
          </a:p>
          <a:p>
            <a:pPr algn="ctr" rtl="1">
              <a:lnSpc>
                <a:spcPct val="150000"/>
              </a:lnSpc>
            </a:pPr>
            <a:r>
              <a:rPr lang="ur-PK" sz="4400" dirty="0" smtClean="0">
                <a:solidFill>
                  <a:srgbClr val="0C2F4F"/>
                </a:solidFill>
                <a:latin typeface="Jameel Noori Nastaleeq" pitchFamily="2" charset="-78"/>
                <a:cs typeface="Jameel Noori Nastaleeq" pitchFamily="2" charset="-78"/>
              </a:rPr>
              <a:t>کوئی سا ایک نکتہ تحریر کریں؟</a:t>
            </a:r>
            <a:endParaRPr lang="en-US" sz="44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TextBox 3"/>
          <p:cNvSpPr txBox="1"/>
          <p:nvPr/>
        </p:nvSpPr>
        <p:spPr>
          <a:xfrm>
            <a:off x="4937761" y="816235"/>
            <a:ext cx="3046180"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 نمبر3:</a:t>
            </a:r>
            <a:endParaRPr lang="en-US" sz="7200" b="1"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0029" y="1247380"/>
            <a:ext cx="7956645" cy="1685077"/>
          </a:xfrm>
          <a:prstGeom prst="rect">
            <a:avLst/>
          </a:prstGeom>
        </p:spPr>
        <p:txBody>
          <a:bodyPr wrap="square">
            <a:spAutoFit/>
          </a:bodyPr>
          <a:lstStyle/>
          <a:p>
            <a:pPr algn="ctr" rtl="1">
              <a:lnSpc>
                <a:spcPct val="150000"/>
              </a:lnSpc>
            </a:pPr>
            <a:r>
              <a:rPr lang="ur-PK" sz="3600" b="1" dirty="0" smtClean="0">
                <a:solidFill>
                  <a:srgbClr val="0C2F4F"/>
                </a:solidFill>
                <a:latin typeface="Al_Mushaf" pitchFamily="2" charset="-78"/>
                <a:cs typeface="Al_Mushaf" pitchFamily="2" charset="-78"/>
              </a:rPr>
              <a:t>وَ اضۡرِبۡ لَہُمۡ مَّثَلَ الۡحَیٰوۃِ الدُّنۡیَا کَمَآءٍ اَنۡزَلۡنٰہُ مِنَ السَّمَآءِ فَاخۡتَلَطَ بِہٖ نَبَاتُ الۡاَرۡضِ فَاَصۡبَحَ ہَشِیۡمًا تَذۡرُوۡہُ الرِّیٰحُ ؕ وَ کَانَ اللّٰہُ عَلٰی کُلِّ شَیۡءٍ مُّقۡتَدِرًا</a:t>
            </a:r>
            <a:endParaRPr lang="en-US" sz="3600" b="1" dirty="0">
              <a:solidFill>
                <a:srgbClr val="0C2F4F"/>
              </a:solidFill>
              <a:latin typeface="Al_Mushaf" pitchFamily="2" charset="-78"/>
              <a:cs typeface="Al_Mushaf" pitchFamily="2" charset="-78"/>
            </a:endParaRPr>
          </a:p>
        </p:txBody>
      </p:sp>
      <p:sp>
        <p:nvSpPr>
          <p:cNvPr id="4" name="Rectangle 3"/>
          <p:cNvSpPr/>
          <p:nvPr/>
        </p:nvSpPr>
        <p:spPr>
          <a:xfrm>
            <a:off x="1009933" y="3273246"/>
            <a:ext cx="7096835" cy="2062103"/>
          </a:xfrm>
          <a:prstGeom prst="rect">
            <a:avLst/>
          </a:prstGeom>
        </p:spPr>
        <p:txBody>
          <a:bodyPr wrap="square">
            <a:spAutoFit/>
          </a:bodyPr>
          <a:lstStyle/>
          <a:p>
            <a:pPr algn="ctr" rtl="1"/>
            <a:r>
              <a:rPr lang="kk-KZ" sz="3200" dirty="0" smtClean="0">
                <a:solidFill>
                  <a:srgbClr val="0C2F4F"/>
                </a:solidFill>
                <a:cs typeface="Jameel Noori Nastaleeq" pitchFamily="2" charset="-78"/>
              </a:rPr>
              <a:t>اور اے نبی ؐ ، اِنہیں حیاتِ دُنیا کی حقیقت اِس مثال سے سمجھاوٴ کہ آج ہم نے آسمان سے پانی برسا دیا تو زمین کی پَود خُوب گھنی ہو گئی، اور کل وہی نباتات بھُس بن کر رہ گئی جسے ہوائیں اُڑائے لیے پھرتی ہیں۔ اللہ ہر چیز پر قدرت رکھتا ہے۔</a:t>
            </a:r>
            <a:endParaRPr lang="en-US" sz="32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9315" y="597825"/>
            <a:ext cx="7868789" cy="5401479"/>
          </a:xfrm>
          <a:prstGeom prst="rect">
            <a:avLst/>
          </a:prstGeom>
          <a:noFill/>
        </p:spPr>
        <p:txBody>
          <a:bodyPr wrap="square" rtlCol="0">
            <a:spAutoFit/>
          </a:bodyPr>
          <a:lstStyle/>
          <a:p>
            <a:pPr algn="ctr" rtl="1">
              <a:lnSpc>
                <a:spcPct val="150000"/>
              </a:lnSpc>
            </a:pPr>
            <a:r>
              <a:rPr lang="ur-PK" sz="3600" b="1" dirty="0" smtClean="0">
                <a:solidFill>
                  <a:srgbClr val="0C2F4F"/>
                </a:solidFill>
                <a:latin typeface="Al_Mushaf" panose="02000000000000000000" pitchFamily="2" charset="-78"/>
                <a:cs typeface="Al_Mushaf" panose="02000000000000000000" pitchFamily="2" charset="-78"/>
              </a:rPr>
              <a:t>واضرب لھم </a:t>
            </a:r>
            <a:r>
              <a:rPr lang="en-US" sz="3600" b="1" dirty="0" smtClean="0">
                <a:solidFill>
                  <a:srgbClr val="0C2F4F"/>
                </a:solidFill>
                <a:latin typeface="Al_Mushaf" panose="02000000000000000000" pitchFamily="2" charset="-78"/>
                <a:cs typeface="Al_Mushaf" panose="02000000000000000000" pitchFamily="2" charset="-78"/>
              </a:rPr>
              <a:t>  	          </a:t>
            </a:r>
            <a:r>
              <a:rPr lang="ur-PK" sz="3600" b="1" dirty="0" smtClean="0">
                <a:solidFill>
                  <a:srgbClr val="0C2F4F"/>
                </a:solidFill>
                <a:latin typeface="Jameel Noori Nastaleeq" pitchFamily="2" charset="-78"/>
                <a:cs typeface="Jameel Noori Nastaleeq" pitchFamily="2" charset="-78"/>
              </a:rPr>
              <a:t>اور بیان کیجئے </a:t>
            </a:r>
            <a:r>
              <a:rPr lang="ur-PK" sz="3600" b="1" u="sng" dirty="0" smtClean="0">
                <a:solidFill>
                  <a:srgbClr val="0C2F4F"/>
                </a:solidFill>
                <a:latin typeface="Jameel Noori Nastaleeq" pitchFamily="2" charset="-78"/>
                <a:cs typeface="Jameel Noori Nastaleeq" pitchFamily="2" charset="-78"/>
              </a:rPr>
              <a:t>ان کے سامنے </a:t>
            </a:r>
          </a:p>
          <a:p>
            <a:pPr algn="r" rtl="1">
              <a:lnSpc>
                <a:spcPct val="150000"/>
              </a:lnSpc>
            </a:pPr>
            <a:r>
              <a:rPr lang="ur-PK" sz="3600" dirty="0" smtClean="0">
                <a:solidFill>
                  <a:srgbClr val="0C2F4F"/>
                </a:solidFill>
                <a:latin typeface="Jameel Noori Nastaleeq" pitchFamily="2" charset="-78"/>
                <a:cs typeface="Jameel Noori Nastaleeq" pitchFamily="2" charset="-78"/>
              </a:rPr>
              <a:t>کن کے سامنے </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قریش کے امراء اور سردار  جو نبیﷺ سے مطا لبہ  کرتے تھے کہ مفلس اور غر یب لوگوں کو اپنے پاس سے ہٹائیں تو آپ کی دعوت پر غور کریں گے۔</a:t>
            </a:r>
            <a:endParaRPr lang="en-US" sz="3600" dirty="0" smtClean="0">
              <a:solidFill>
                <a:srgbClr val="0C2F4F"/>
              </a:solidFill>
              <a:latin typeface="Jameel Noori Nastaleeq" pitchFamily="2" charset="-78"/>
              <a:cs typeface="Jameel Noori Nastaleeq" pitchFamily="2" charset="-78"/>
            </a:endParaRPr>
          </a:p>
          <a:p>
            <a:pPr algn="r" rtl="1">
              <a:lnSpc>
                <a:spcPct val="150000"/>
              </a:lnSpc>
            </a:pPr>
            <a:endParaRPr lang="ur-PK" sz="1200" dirty="0" smtClean="0">
              <a:solidFill>
                <a:srgbClr val="0C2F4F"/>
              </a:solidFill>
              <a:latin typeface="Jameel Noori Nastaleeq" pitchFamily="2" charset="-78"/>
              <a:cs typeface="Jameel Noori Nastaleeq" pitchFamily="2" charset="-78"/>
            </a:endParaRPr>
          </a:p>
          <a:p>
            <a:pPr algn="ctr" rtl="1">
              <a:lnSpc>
                <a:spcPct val="150000"/>
              </a:lnSpc>
            </a:pPr>
            <a:r>
              <a:rPr lang="ur-PK" sz="3600" b="1" dirty="0" smtClean="0">
                <a:solidFill>
                  <a:srgbClr val="0C2F4F"/>
                </a:solidFill>
                <a:latin typeface="Jameel Noori Nastaleeq" pitchFamily="2" charset="-78"/>
                <a:cs typeface="Jameel Noori Nastaleeq" pitchFamily="2" charset="-78"/>
              </a:rPr>
              <a:t>دنیا کے مال و دولت کو سب کچھ سمجھنے والوں کو دینا کی حقیقت بتائی </a:t>
            </a:r>
          </a:p>
          <a:p>
            <a:pPr algn="ctr" rtl="1">
              <a:lnSpc>
                <a:spcPct val="150000"/>
              </a:lnSpc>
            </a:pPr>
            <a:r>
              <a:rPr lang="ur-PK" sz="3600" b="1" dirty="0" smtClean="0">
                <a:solidFill>
                  <a:srgbClr val="0C2F4F"/>
                </a:solidFill>
                <a:latin typeface="Jameel Noori Nastaleeq" pitchFamily="2" charset="-78"/>
                <a:cs typeface="Jameel Noori Nastaleeq" pitchFamily="2" charset="-78"/>
              </a:rPr>
              <a:t>جا رہی ہے۔</a:t>
            </a:r>
            <a:endParaRPr lang="en-US" sz="3600" b="1"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4" name="Straight Arrow Connector 3"/>
          <p:cNvCxnSpPr/>
          <p:nvPr/>
        </p:nvCxnSpPr>
        <p:spPr>
          <a:xfrm flipH="1">
            <a:off x="5024280" y="1160217"/>
            <a:ext cx="82296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6117740" y="1975275"/>
            <a:ext cx="82296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1742" y="723331"/>
            <a:ext cx="6303329"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مثل الحیوۃ الدینا		دنیا کی زندگی کی  مثال</a:t>
            </a:r>
            <a:endParaRPr lang="en-US" sz="4000" dirty="0" smtClean="0">
              <a:solidFill>
                <a:srgbClr val="0C2F4F"/>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3686158" y="1750228"/>
            <a:ext cx="1744388" cy="646331"/>
          </a:xfrm>
          <a:prstGeom prst="rect">
            <a:avLst/>
          </a:prstGeom>
        </p:spPr>
        <p:txBody>
          <a:bodyPr wrap="none">
            <a:spAutoFit/>
          </a:bodyPr>
          <a:lstStyle/>
          <a:p>
            <a:pPr algn="r" rtl="1"/>
            <a:r>
              <a:rPr lang="ur-PK" sz="3600" dirty="0" smtClean="0">
                <a:solidFill>
                  <a:srgbClr val="0C2F4F"/>
                </a:solidFill>
                <a:latin typeface="Jameel Noori Nastaleeq" pitchFamily="2" charset="-78"/>
                <a:cs typeface="Jameel Noori Nastaleeq" pitchFamily="2" charset="-78"/>
              </a:rPr>
              <a:t>عربی کا اسلوب</a:t>
            </a:r>
            <a:endParaRPr lang="en-US" sz="3600" dirty="0">
              <a:solidFill>
                <a:srgbClr val="0C2F4F"/>
              </a:solidFill>
            </a:endParaRPr>
          </a:p>
        </p:txBody>
      </p:sp>
      <p:cxnSp>
        <p:nvCxnSpPr>
          <p:cNvPr id="5" name="Straight Arrow Connector 4"/>
          <p:cNvCxnSpPr/>
          <p:nvPr/>
        </p:nvCxnSpPr>
        <p:spPr>
          <a:xfrm flipH="1">
            <a:off x="4035028" y="1112135"/>
            <a:ext cx="137160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76171" y="2715570"/>
            <a:ext cx="8489313" cy="854080"/>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اصغر سے صغری</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اکبر سے کبری </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ادنی سے دنیا </a:t>
            </a:r>
          </a:p>
        </p:txBody>
      </p:sp>
      <p:sp>
        <p:nvSpPr>
          <p:cNvPr id="8" name="Rectangle 7"/>
          <p:cNvSpPr/>
          <p:nvPr/>
        </p:nvSpPr>
        <p:spPr>
          <a:xfrm>
            <a:off x="1055077" y="3934123"/>
            <a:ext cx="6469994" cy="1754326"/>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دنیا		</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کم </a:t>
            </a:r>
            <a:r>
              <a:rPr lang="ur-PK" sz="3600" dirty="0">
                <a:solidFill>
                  <a:srgbClr val="0C2F4F"/>
                </a:solidFill>
                <a:latin typeface="Jameel Noori Nastaleeq" pitchFamily="2" charset="-78"/>
                <a:cs typeface="Jameel Noori Nastaleeq" pitchFamily="2" charset="-78"/>
              </a:rPr>
              <a:t>تر زندگی ،حقیر ، گھٹیا </a:t>
            </a:r>
          </a:p>
          <a:p>
            <a:pPr algn="r" rtl="1">
              <a:lnSpc>
                <a:spcPct val="150000"/>
              </a:lnSpc>
            </a:pPr>
            <a:r>
              <a:rPr lang="ur-PK" sz="3600" dirty="0">
                <a:solidFill>
                  <a:srgbClr val="0C2F4F"/>
                </a:solidFill>
                <a:latin typeface="Jameel Noori Nastaleeq" pitchFamily="2" charset="-78"/>
                <a:cs typeface="Jameel Noori Nastaleeq" pitchFamily="2" charset="-78"/>
              </a:rPr>
              <a:t>دنیا کے مقابلے میں </a:t>
            </a:r>
            <a:r>
              <a:rPr lang="ur-PK" sz="3600" dirty="0" smtClean="0">
                <a:solidFill>
                  <a:srgbClr val="0C2F4F"/>
                </a:solidFill>
                <a:latin typeface="Jameel Noori Nastaleeq" pitchFamily="2" charset="-78"/>
                <a:cs typeface="Jameel Noori Nastaleeq" pitchFamily="2" charset="-78"/>
              </a:rPr>
              <a:t>آخرت	اعلیٰ  </a:t>
            </a:r>
            <a:r>
              <a:rPr lang="ur-PK" sz="3600" dirty="0">
                <a:solidFill>
                  <a:srgbClr val="0C2F4F"/>
                </a:solidFill>
                <a:latin typeface="Jameel Noori Nastaleeq" pitchFamily="2" charset="-78"/>
                <a:cs typeface="Jameel Noori Nastaleeq" pitchFamily="2" charset="-78"/>
              </a:rPr>
              <a:t>تر زندگی </a:t>
            </a:r>
            <a:endParaRPr lang="en-US" sz="3600" dirty="0">
              <a:solidFill>
                <a:srgbClr val="0C2F4F"/>
              </a:solidFill>
              <a:latin typeface="Jameel Noori Nastaleeq" pitchFamily="2" charset="-78"/>
              <a:cs typeface="Jameel Noori Nastaleeq" pitchFamily="2" charset="-78"/>
            </a:endParaRPr>
          </a:p>
        </p:txBody>
      </p:sp>
      <p:cxnSp>
        <p:nvCxnSpPr>
          <p:cNvPr id="12" name="Straight Arrow Connector 11"/>
          <p:cNvCxnSpPr/>
          <p:nvPr/>
        </p:nvCxnSpPr>
        <p:spPr>
          <a:xfrm flipH="1">
            <a:off x="3831172" y="4441759"/>
            <a:ext cx="310896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807600" y="5257686"/>
            <a:ext cx="73152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558352" y="2312150"/>
            <a:ext cx="0" cy="54864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800669" y="2504550"/>
            <a:ext cx="557784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378509" y="2504550"/>
            <a:ext cx="0" cy="36576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800669" y="2504550"/>
            <a:ext cx="0" cy="36576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0879" y="2406973"/>
            <a:ext cx="3137699" cy="2862322"/>
          </a:xfrm>
          <a:prstGeom prst="rect">
            <a:avLst/>
          </a:prstGeom>
          <a:noFill/>
        </p:spPr>
        <p:txBody>
          <a:bodyPr wrap="square" rtlCol="0">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مال و دولت کی فراوانی   دل عیش وعشرت میں اپنے رب کو بھلا دیا</a:t>
            </a:r>
          </a:p>
        </p:txBody>
      </p:sp>
      <p:sp>
        <p:nvSpPr>
          <p:cNvPr id="3" name="TextBox 2"/>
          <p:cNvSpPr txBox="1"/>
          <p:nvPr/>
        </p:nvSpPr>
        <p:spPr>
          <a:xfrm>
            <a:off x="528773" y="2320118"/>
            <a:ext cx="4564070" cy="2862322"/>
          </a:xfrm>
          <a:prstGeom prst="rect">
            <a:avLst/>
          </a:prstGeom>
          <a:noFill/>
        </p:spPr>
        <p:txBody>
          <a:bodyPr wrap="none" rtlCol="0">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آسمان سے نازل پانی                                                                                                                  زندگی مل گئی</a:t>
            </a:r>
          </a:p>
          <a:p>
            <a:pPr algn="r" rtl="1">
              <a:lnSpc>
                <a:spcPct val="150000"/>
              </a:lnSpc>
            </a:pPr>
            <a:r>
              <a:rPr lang="ur-PK" sz="4000" dirty="0" smtClean="0">
                <a:solidFill>
                  <a:srgbClr val="0C2F4F"/>
                </a:solidFill>
                <a:latin typeface="Jameel Noori Nastaleeq" pitchFamily="2" charset="-78"/>
                <a:cs typeface="Jameel Noori Nastaleeq" pitchFamily="2" charset="-78"/>
              </a:rPr>
              <a:t>پیداوار خوب گھنی ہو گئی             </a:t>
            </a:r>
            <a:r>
              <a:rPr lang="en-US" sz="4000" dirty="0" smtClean="0">
                <a:solidFill>
                  <a:srgbClr val="0C2F4F"/>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عروج</a:t>
            </a:r>
          </a:p>
          <a:p>
            <a:pPr algn="r" rtl="1">
              <a:lnSpc>
                <a:spcPct val="150000"/>
              </a:lnSpc>
            </a:pPr>
            <a:r>
              <a:rPr lang="ur-PK" sz="4000" dirty="0" smtClean="0">
                <a:solidFill>
                  <a:srgbClr val="0C2F4F"/>
                </a:solidFill>
                <a:latin typeface="Jameel Noori Nastaleeq" pitchFamily="2" charset="-78"/>
                <a:cs typeface="Jameel Noori Nastaleeq" pitchFamily="2" charset="-78"/>
              </a:rPr>
              <a:t>فصلیں لہلہانے لگیں                                                                                                           بہار</a:t>
            </a:r>
            <a:endParaRPr lang="en-US" sz="40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6076640" y="907829"/>
            <a:ext cx="2008788" cy="923330"/>
          </a:xfrm>
          <a:prstGeom prst="rect">
            <a:avLst/>
          </a:prstGeom>
          <a:solidFill>
            <a:schemeClr val="accent4">
              <a:lumMod val="40000"/>
              <a:lumOff val="60000"/>
            </a:schemeClr>
          </a:solidFill>
        </p:spPr>
        <p:txBody>
          <a:bodyPr wrap="square">
            <a:spAutoFit/>
          </a:bodyPr>
          <a:lstStyle/>
          <a:p>
            <a:pPr algn="r" rtl="1"/>
            <a:endParaRPr lang="ur-PK" sz="5400" dirty="0" smtClean="0">
              <a:latin typeface="Jameel Noori Nastaleeq" pitchFamily="2" charset="-78"/>
              <a:cs typeface="Jameel Noori Nastaleeq" pitchFamily="2" charset="-78"/>
            </a:endParaRPr>
          </a:p>
        </p:txBody>
      </p:sp>
      <p:cxnSp>
        <p:nvCxnSpPr>
          <p:cNvPr id="9" name="Straight Arrow Connector 8"/>
          <p:cNvCxnSpPr/>
          <p:nvPr/>
        </p:nvCxnSpPr>
        <p:spPr>
          <a:xfrm rot="10800000" flipV="1">
            <a:off x="2240521" y="2953374"/>
            <a:ext cx="420801" cy="2274"/>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182031" y="1015252"/>
            <a:ext cx="1826142" cy="769441"/>
          </a:xfrm>
          <a:prstGeom prst="rect">
            <a:avLst/>
          </a:prstGeom>
        </p:spPr>
        <p:txBody>
          <a:bodyPr wrap="none">
            <a:spAutoFit/>
          </a:bodyPr>
          <a:lstStyle/>
          <a:p>
            <a:pPr algn="ctr" rtl="1"/>
            <a:r>
              <a:rPr lang="ur-PK" sz="4400" dirty="0">
                <a:latin typeface="Jameel Noori Nastaleeq" pitchFamily="2" charset="-78"/>
                <a:cs typeface="Jameel Noori Nastaleeq" pitchFamily="2" charset="-78"/>
              </a:rPr>
              <a:t>دنیا  کی زندگی </a:t>
            </a:r>
          </a:p>
        </p:txBody>
      </p:sp>
      <p:sp>
        <p:nvSpPr>
          <p:cNvPr id="12" name="Rectangle 11"/>
          <p:cNvSpPr/>
          <p:nvPr/>
        </p:nvSpPr>
        <p:spPr>
          <a:xfrm>
            <a:off x="1991956" y="907829"/>
            <a:ext cx="2008788" cy="923330"/>
          </a:xfrm>
          <a:prstGeom prst="rect">
            <a:avLst/>
          </a:prstGeom>
          <a:solidFill>
            <a:schemeClr val="accent4">
              <a:lumMod val="40000"/>
              <a:lumOff val="60000"/>
            </a:schemeClr>
          </a:solidFill>
        </p:spPr>
        <p:txBody>
          <a:bodyPr wrap="square">
            <a:spAutoFit/>
          </a:bodyPr>
          <a:lstStyle/>
          <a:p>
            <a:pPr algn="r" rtl="1"/>
            <a:endParaRPr lang="ur-PK" sz="5400" dirty="0" smtClean="0">
              <a:latin typeface="Jameel Noori Nastaleeq" pitchFamily="2" charset="-78"/>
              <a:cs typeface="Jameel Noori Nastaleeq" pitchFamily="2" charset="-78"/>
            </a:endParaRPr>
          </a:p>
        </p:txBody>
      </p:sp>
      <p:sp>
        <p:nvSpPr>
          <p:cNvPr id="13" name="Rectangle 12"/>
          <p:cNvSpPr/>
          <p:nvPr/>
        </p:nvSpPr>
        <p:spPr>
          <a:xfrm>
            <a:off x="2568631" y="1015252"/>
            <a:ext cx="883575" cy="769441"/>
          </a:xfrm>
          <a:prstGeom prst="rect">
            <a:avLst/>
          </a:prstGeom>
        </p:spPr>
        <p:txBody>
          <a:bodyPr wrap="none">
            <a:spAutoFit/>
          </a:bodyPr>
          <a:lstStyle/>
          <a:p>
            <a:pPr algn="ctr" rtl="1"/>
            <a:r>
              <a:rPr lang="ur-PK" sz="4400" dirty="0" smtClean="0">
                <a:latin typeface="Jameel Noori Nastaleeq" pitchFamily="2" charset="-78"/>
                <a:cs typeface="Jameel Noori Nastaleeq" pitchFamily="2" charset="-78"/>
              </a:rPr>
              <a:t>زمین</a:t>
            </a:r>
            <a:endParaRPr lang="ur-PK" sz="4400" dirty="0">
              <a:latin typeface="Jameel Noori Nastaleeq" pitchFamily="2" charset="-78"/>
              <a:cs typeface="Jameel Noori Nastaleeq" pitchFamily="2" charset="-78"/>
            </a:endParaRPr>
          </a:p>
        </p:txBody>
      </p:sp>
      <p:cxnSp>
        <p:nvCxnSpPr>
          <p:cNvPr id="14" name="Straight Arrow Connector 13"/>
          <p:cNvCxnSpPr/>
          <p:nvPr/>
        </p:nvCxnSpPr>
        <p:spPr>
          <a:xfrm flipH="1">
            <a:off x="2115404" y="4754880"/>
            <a:ext cx="45322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389944" y="3838134"/>
            <a:ext cx="8229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6" idx="2"/>
          </p:cNvCxnSpPr>
          <p:nvPr/>
        </p:nvCxnSpPr>
        <p:spPr>
          <a:xfrm>
            <a:off x="7081034" y="1831159"/>
            <a:ext cx="0" cy="686958"/>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998990" y="1831159"/>
            <a:ext cx="0" cy="686958"/>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64702" y="1818560"/>
            <a:ext cx="2879530" cy="2677656"/>
          </a:xfrm>
          <a:prstGeom prst="rect">
            <a:avLst/>
          </a:prstGeom>
          <a:noFill/>
        </p:spPr>
        <p:txBody>
          <a:bodyPr wrap="square" rtlCol="0">
            <a:spAutoFit/>
          </a:bodyPr>
          <a:lstStyle/>
          <a:p>
            <a:pPr algn="r" rtl="1">
              <a:lnSpc>
                <a:spcPct val="150000"/>
              </a:lnSpc>
            </a:pPr>
            <a:r>
              <a:rPr lang="ur-PK" sz="2800" dirty="0" smtClean="0">
                <a:solidFill>
                  <a:srgbClr val="0C2F4F"/>
                </a:solidFill>
                <a:latin typeface="Jameel Noori Nastaleeq" pitchFamily="2" charset="-78"/>
                <a:cs typeface="Jameel Noori Nastaleeq" pitchFamily="2" charset="-78"/>
              </a:rPr>
              <a:t>مال ودولت کسی آفت کی نذر ہو گئے  یا خود  بڑھاپے ،</a:t>
            </a:r>
          </a:p>
          <a:p>
            <a:pPr algn="r" rtl="1">
              <a:lnSpc>
                <a:spcPct val="150000"/>
              </a:lnSpc>
            </a:pPr>
            <a:r>
              <a:rPr lang="ur-PK" sz="2800" dirty="0" smtClean="0">
                <a:solidFill>
                  <a:srgbClr val="0C2F4F"/>
                </a:solidFill>
                <a:latin typeface="Jameel Noori Nastaleeq" pitchFamily="2" charset="-78"/>
                <a:cs typeface="Jameel Noori Nastaleeq" pitchFamily="2" charset="-78"/>
              </a:rPr>
              <a:t>بیماری  اور معذوری  کا شکار ہوگئے اور آخر کار موت آگئی۔</a:t>
            </a:r>
            <a:endParaRPr lang="en-US" sz="2800" dirty="0">
              <a:solidFill>
                <a:srgbClr val="0C2F4F"/>
              </a:solidFill>
              <a:latin typeface="Jameel Noori Nastaleeq" pitchFamily="2" charset="-78"/>
              <a:cs typeface="Jameel Noori Nastaleeq" pitchFamily="2" charset="-78"/>
            </a:endParaRPr>
          </a:p>
        </p:txBody>
      </p:sp>
      <p:sp>
        <p:nvSpPr>
          <p:cNvPr id="3" name="TextBox 2"/>
          <p:cNvSpPr txBox="1"/>
          <p:nvPr/>
        </p:nvSpPr>
        <p:spPr>
          <a:xfrm>
            <a:off x="2888795" y="1824717"/>
            <a:ext cx="2730542" cy="2031325"/>
          </a:xfrm>
          <a:prstGeom prst="rect">
            <a:avLst/>
          </a:prstGeom>
          <a:noFill/>
        </p:spPr>
        <p:txBody>
          <a:bodyPr wrap="square" rtlCol="0">
            <a:spAutoFit/>
          </a:bodyPr>
          <a:lstStyle/>
          <a:p>
            <a:pPr algn="r" rtl="1">
              <a:lnSpc>
                <a:spcPct val="150000"/>
              </a:lnSpc>
            </a:pPr>
            <a:r>
              <a:rPr lang="ur-PK" sz="2800" dirty="0" smtClean="0">
                <a:solidFill>
                  <a:srgbClr val="0C2F4F"/>
                </a:solidFill>
                <a:latin typeface="Jameel Noori Nastaleeq" pitchFamily="2" charset="-78"/>
                <a:cs typeface="Jameel Noori Nastaleeq" pitchFamily="2" charset="-78"/>
              </a:rPr>
              <a:t>زمین خشک  بوسیدہ گھاس بن گئی </a:t>
            </a:r>
          </a:p>
          <a:p>
            <a:pPr algn="r" rtl="1">
              <a:lnSpc>
                <a:spcPct val="150000"/>
              </a:lnSpc>
            </a:pPr>
            <a:r>
              <a:rPr lang="ur-PK" sz="2800" dirty="0" smtClean="0">
                <a:solidFill>
                  <a:srgbClr val="0C2F4F"/>
                </a:solidFill>
                <a:latin typeface="Jameel Noori Nastaleeq" pitchFamily="2" charset="-78"/>
                <a:cs typeface="Jameel Noori Nastaleeq" pitchFamily="2" charset="-78"/>
              </a:rPr>
              <a:t>ہوائیں ایسی گھاس کو اڑائے پھرتی ہیں۔</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55502" y="1818560"/>
            <a:ext cx="2615590" cy="2623795"/>
          </a:xfrm>
          <a:prstGeom prst="rect">
            <a:avLst/>
          </a:prstGeom>
        </p:spPr>
        <p:txBody>
          <a:bodyPr wrap="square">
            <a:spAutoFit/>
          </a:bodyPr>
          <a:lstStyle/>
          <a:p>
            <a:pPr algn="r" rtl="1">
              <a:lnSpc>
                <a:spcPct val="150000"/>
              </a:lnSpc>
            </a:pPr>
            <a:r>
              <a:rPr lang="ur-PK" sz="2800" dirty="0">
                <a:solidFill>
                  <a:srgbClr val="0C2F4F"/>
                </a:solidFill>
                <a:latin typeface="Jameel Noori Nastaleeq" pitchFamily="2" charset="-78"/>
                <a:cs typeface="Jameel Noori Nastaleeq" pitchFamily="2" charset="-78"/>
              </a:rPr>
              <a:t>زندگی کے بعد موت </a:t>
            </a:r>
          </a:p>
          <a:p>
            <a:pPr algn="r" rtl="1">
              <a:lnSpc>
                <a:spcPct val="150000"/>
              </a:lnSpc>
            </a:pPr>
            <a:r>
              <a:rPr lang="ur-PK" sz="2800" dirty="0">
                <a:solidFill>
                  <a:srgbClr val="0C2F4F"/>
                </a:solidFill>
                <a:latin typeface="Jameel Noori Nastaleeq" pitchFamily="2" charset="-78"/>
                <a:cs typeface="Jameel Noori Nastaleeq" pitchFamily="2" charset="-78"/>
              </a:rPr>
              <a:t>عروج کے بعد زوال </a:t>
            </a:r>
          </a:p>
          <a:p>
            <a:pPr algn="r" rtl="1">
              <a:lnSpc>
                <a:spcPct val="150000"/>
              </a:lnSpc>
            </a:pPr>
            <a:r>
              <a:rPr lang="ur-PK" sz="2800" dirty="0">
                <a:solidFill>
                  <a:srgbClr val="0C2F4F"/>
                </a:solidFill>
                <a:latin typeface="Jameel Noori Nastaleeq" pitchFamily="2" charset="-78"/>
                <a:cs typeface="Jameel Noori Nastaleeq" pitchFamily="2" charset="-78"/>
              </a:rPr>
              <a:t>بہار کے بعد خزاں </a:t>
            </a:r>
          </a:p>
          <a:p>
            <a:pPr algn="r" rtl="1">
              <a:lnSpc>
                <a:spcPct val="150000"/>
              </a:lnSpc>
            </a:pPr>
            <a:r>
              <a:rPr lang="ur-PK" sz="2800" dirty="0">
                <a:solidFill>
                  <a:srgbClr val="0C2F4F"/>
                </a:solidFill>
                <a:latin typeface="Jameel Noori Nastaleeq" pitchFamily="2" charset="-78"/>
                <a:cs typeface="Jameel Noori Nastaleeq" pitchFamily="2" charset="-78"/>
              </a:rPr>
              <a:t>عیش و خوشحالی کے بعد </a:t>
            </a:r>
            <a:r>
              <a:rPr lang="ur-PK" sz="2800" dirty="0" smtClean="0">
                <a:solidFill>
                  <a:srgbClr val="0C2F4F"/>
                </a:solidFill>
                <a:latin typeface="Jameel Noori Nastaleeq" pitchFamily="2" charset="-78"/>
                <a:cs typeface="Jameel Noori Nastaleeq" pitchFamily="2" charset="-78"/>
              </a:rPr>
              <a:t>محتاجی</a:t>
            </a:r>
            <a:endParaRPr lang="en-US" sz="2800" dirty="0">
              <a:solidFill>
                <a:srgbClr val="0C2F4F"/>
              </a:solidFill>
              <a:latin typeface="Jameel Noori Nastaleeq" pitchFamily="2" charset="-78"/>
              <a:cs typeface="Jameel Noori Nastaleeq" pitchFamily="2" charset="-78"/>
            </a:endParaRPr>
          </a:p>
        </p:txBody>
      </p:sp>
      <p:sp>
        <p:nvSpPr>
          <p:cNvPr id="6" name="Rectangle 5"/>
          <p:cNvSpPr/>
          <p:nvPr/>
        </p:nvSpPr>
        <p:spPr>
          <a:xfrm>
            <a:off x="6634793" y="471730"/>
            <a:ext cx="1830460" cy="815309"/>
          </a:xfrm>
          <a:prstGeom prst="rect">
            <a:avLst/>
          </a:prstGeom>
          <a:solidFill>
            <a:schemeClr val="accent4">
              <a:lumMod val="40000"/>
              <a:lumOff val="60000"/>
            </a:schemeClr>
          </a:solidFill>
        </p:spPr>
        <p:txBody>
          <a:bodyPr wrap="square">
            <a:spAutoFit/>
          </a:bodyPr>
          <a:lstStyle/>
          <a:p>
            <a:pPr algn="r" rtl="1"/>
            <a:endParaRPr lang="ur-PK" sz="5400" dirty="0" smtClean="0">
              <a:latin typeface="Jameel Noori Nastaleeq" pitchFamily="2" charset="-78"/>
              <a:cs typeface="Jameel Noori Nastaleeq" pitchFamily="2" charset="-78"/>
            </a:endParaRPr>
          </a:p>
        </p:txBody>
      </p:sp>
      <p:sp>
        <p:nvSpPr>
          <p:cNvPr id="7" name="Rectangle 6"/>
          <p:cNvSpPr/>
          <p:nvPr/>
        </p:nvSpPr>
        <p:spPr>
          <a:xfrm>
            <a:off x="6719201" y="579153"/>
            <a:ext cx="1680267" cy="707886"/>
          </a:xfrm>
          <a:prstGeom prst="rect">
            <a:avLst/>
          </a:prstGeom>
        </p:spPr>
        <p:txBody>
          <a:bodyPr wrap="none">
            <a:spAutoFit/>
          </a:bodyPr>
          <a:lstStyle/>
          <a:p>
            <a:pPr algn="ctr" rtl="1"/>
            <a:r>
              <a:rPr lang="ur-PK" sz="4000" dirty="0">
                <a:latin typeface="Jameel Noori Nastaleeq" pitchFamily="2" charset="-78"/>
                <a:cs typeface="Jameel Noori Nastaleeq" pitchFamily="2" charset="-78"/>
              </a:rPr>
              <a:t>دنیا  کی زندگی </a:t>
            </a:r>
          </a:p>
        </p:txBody>
      </p:sp>
      <p:sp>
        <p:nvSpPr>
          <p:cNvPr id="8" name="Rectangle 7"/>
          <p:cNvSpPr/>
          <p:nvPr/>
        </p:nvSpPr>
        <p:spPr>
          <a:xfrm>
            <a:off x="3712043" y="471730"/>
            <a:ext cx="1400053" cy="815309"/>
          </a:xfrm>
          <a:prstGeom prst="rect">
            <a:avLst/>
          </a:prstGeom>
          <a:solidFill>
            <a:schemeClr val="accent4">
              <a:lumMod val="40000"/>
              <a:lumOff val="60000"/>
            </a:schemeClr>
          </a:solidFill>
        </p:spPr>
        <p:txBody>
          <a:bodyPr wrap="square">
            <a:spAutoFit/>
          </a:bodyPr>
          <a:lstStyle/>
          <a:p>
            <a:pPr algn="r" rtl="1"/>
            <a:endParaRPr lang="ur-PK" sz="5400" dirty="0" smtClean="0">
              <a:latin typeface="Jameel Noori Nastaleeq" pitchFamily="2" charset="-78"/>
              <a:cs typeface="Jameel Noori Nastaleeq" pitchFamily="2" charset="-78"/>
            </a:endParaRPr>
          </a:p>
        </p:txBody>
      </p:sp>
      <p:sp>
        <p:nvSpPr>
          <p:cNvPr id="9" name="Rectangle 8"/>
          <p:cNvSpPr/>
          <p:nvPr/>
        </p:nvSpPr>
        <p:spPr>
          <a:xfrm>
            <a:off x="4002341" y="523636"/>
            <a:ext cx="819455" cy="707886"/>
          </a:xfrm>
          <a:prstGeom prst="rect">
            <a:avLst/>
          </a:prstGeom>
        </p:spPr>
        <p:txBody>
          <a:bodyPr wrap="none">
            <a:spAutoFit/>
          </a:bodyPr>
          <a:lstStyle/>
          <a:p>
            <a:pPr algn="ctr" rtl="1"/>
            <a:r>
              <a:rPr lang="ur-PK" sz="4000" dirty="0" smtClean="0">
                <a:latin typeface="Jameel Noori Nastaleeq" pitchFamily="2" charset="-78"/>
                <a:cs typeface="Jameel Noori Nastaleeq" pitchFamily="2" charset="-78"/>
              </a:rPr>
              <a:t>زمین</a:t>
            </a:r>
            <a:endParaRPr lang="ur-PK" sz="4000" dirty="0">
              <a:latin typeface="Jameel Noori Nastaleeq" pitchFamily="2" charset="-78"/>
              <a:cs typeface="Jameel Noori Nastaleeq" pitchFamily="2" charset="-78"/>
            </a:endParaRPr>
          </a:p>
        </p:txBody>
      </p:sp>
      <p:cxnSp>
        <p:nvCxnSpPr>
          <p:cNvPr id="17" name="Straight Arrow Connector 16"/>
          <p:cNvCxnSpPr/>
          <p:nvPr/>
        </p:nvCxnSpPr>
        <p:spPr>
          <a:xfrm>
            <a:off x="7554348" y="1287039"/>
            <a:ext cx="0" cy="555829"/>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412068" y="1287038"/>
            <a:ext cx="0" cy="555829"/>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
        <p:nvSpPr>
          <p:cNvPr id="19" name="Left Brace 18"/>
          <p:cNvSpPr/>
          <p:nvPr/>
        </p:nvSpPr>
        <p:spPr>
          <a:xfrm>
            <a:off x="2614169" y="1994754"/>
            <a:ext cx="389362" cy="2447601"/>
          </a:xfrm>
          <a:prstGeom prst="leftBrace">
            <a:avLst>
              <a:gd name="adj1" fmla="val 66141"/>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Oval 19"/>
          <p:cNvSpPr/>
          <p:nvPr/>
        </p:nvSpPr>
        <p:spPr>
          <a:xfrm>
            <a:off x="2534529" y="2217299"/>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534529" y="2845949"/>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542149" y="3470789"/>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553579" y="4049909"/>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58352" y="439940"/>
            <a:ext cx="4357283" cy="646331"/>
          </a:xfrm>
          <a:prstGeom prst="rect">
            <a:avLst/>
          </a:prstGeom>
          <a:noFill/>
        </p:spPr>
        <p:txBody>
          <a:bodyPr wrap="none" rtlCol="0">
            <a:spAutoFit/>
          </a:bodyPr>
          <a:lstStyle/>
          <a:p>
            <a:r>
              <a:rPr lang="ur-PK" sz="3600" b="1" dirty="0" smtClean="0">
                <a:solidFill>
                  <a:srgbClr val="0C2F4F"/>
                </a:solidFill>
                <a:latin typeface="Jameel Noori Nastaleeq" pitchFamily="2" charset="-78"/>
                <a:cs typeface="Jameel Noori Nastaleeq" pitchFamily="2" charset="-78"/>
              </a:rPr>
              <a:t>بالکل اسی ہی تمثیل سورۃ حدید آیت 20 </a:t>
            </a:r>
            <a:endParaRPr lang="en-US" sz="3600" b="1"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823984" y="1314709"/>
            <a:ext cx="7468736" cy="2031325"/>
          </a:xfrm>
          <a:prstGeom prst="rect">
            <a:avLst/>
          </a:prstGeom>
        </p:spPr>
        <p:txBody>
          <a:bodyPr wrap="square">
            <a:spAutoFit/>
          </a:bodyPr>
          <a:lstStyle/>
          <a:p>
            <a:pPr algn="ctr" rtl="1">
              <a:lnSpc>
                <a:spcPct val="150000"/>
              </a:lnSpc>
            </a:pPr>
            <a:r>
              <a:rPr lang="ur-PK" sz="2800" dirty="0" smtClean="0">
                <a:solidFill>
                  <a:srgbClr val="0C2F4F"/>
                </a:solidFill>
                <a:latin typeface="Al_Mushaf" pitchFamily="2" charset="-78"/>
                <a:cs typeface="Al_Mushaf" pitchFamily="2" charset="-78"/>
              </a:rPr>
              <a:t>اِعۡلَمُوۡۤا اَنَّمَا الۡحَیٰوۃُ الدُّنۡیَا لَعِبٌ وَّ لَہۡوٌ وَّ زِیۡنَۃٌ وَّ تَفَاخُرٌۢ بَیۡنَکُمۡ وَ تَکَاثُرٌ فِی الۡاَمۡوَالِ وَ الۡاَوۡلَادِ ؕ کَمَثَلِ غَیۡثٍ اَعۡجَبَ الۡکُفَّارَ نَبَاتُہٗ ثُمَّ یَہِیۡجُ فَتَرٰىہُ مُصۡفَرًّا ثُمَّ یَکُوۡنُ حُطَامًا ؕ وَ فِی الۡاٰخِرَۃِ عَذَابٌ شَدِیۡدٌ ۙ وَّ مَغۡفِرَۃٌ مِّنَ اللّٰہِ وَ رِضۡوَانٌ ؕ وَ مَا الۡحَیٰوۃُ الدُّنۡیَاۤ اِلَّا مَتَاعُ الۡغُرُوۡرِ</a:t>
            </a:r>
            <a:endParaRPr lang="en-US" sz="2800" dirty="0">
              <a:solidFill>
                <a:srgbClr val="0C2F4F"/>
              </a:solidFill>
              <a:latin typeface="Al_Mushaf" pitchFamily="2" charset="-78"/>
              <a:cs typeface="Al_Mushaf" pitchFamily="2" charset="-78"/>
            </a:endParaRPr>
          </a:p>
        </p:txBody>
      </p:sp>
      <p:sp>
        <p:nvSpPr>
          <p:cNvPr id="5" name="Rectangle 4"/>
          <p:cNvSpPr/>
          <p:nvPr/>
        </p:nvSpPr>
        <p:spPr>
          <a:xfrm>
            <a:off x="907575" y="3508929"/>
            <a:ext cx="7301553" cy="2308324"/>
          </a:xfrm>
          <a:prstGeom prst="rect">
            <a:avLst/>
          </a:prstGeom>
        </p:spPr>
        <p:txBody>
          <a:bodyPr wrap="square">
            <a:spAutoFit/>
          </a:bodyPr>
          <a:lstStyle/>
          <a:p>
            <a:pPr algn="ctr" rtl="1"/>
            <a:r>
              <a:rPr lang="ur-PK" sz="2400" dirty="0" smtClean="0">
                <a:solidFill>
                  <a:srgbClr val="0C2F4F"/>
                </a:solidFill>
                <a:latin typeface="Jameel Noori Nastaleeq" pitchFamily="2" charset="-78"/>
                <a:cs typeface="Jameel Noori Nastaleeq" pitchFamily="2" charset="-78"/>
              </a:rPr>
              <a:t>خوب جان لو کہ یہ دینا کی زندگی اس کے سوا کچھ نہیں کہ ایک کھیل اور دل لگی اور ظاہری ٹیپ ٹاپ اور تمہارا آپس میں ایک دوسرے پر فخر جتا نا اور مال و اولاد میں ایک دوسرے سے بڑھ جانے کی کوشش کر نا ہے ۔ اس کی مثال ایسی ہے جیسے ایک بارش ہو گئی تو اس سے پیدا ہونے والی نباتات کو دیکھ کر کاشت کار خوش ہو گۓ ۔ پھر وہی کھیتی پک جاتی ہے اور تم دیکھتے ہو کہ وہ زرد ہو گئی ۔ پھر وہ بھس بن کر رہ جاتی ہے ۔ اس کے بر عکس آخرت وہ جگہ ہے جہاں سخت عذاب ہے اور اللہ کی مغفرت اور اس کی خوشنودی ہے ۔ دنیا کی زندگی ایک دھوکے کی ٹٹی کے سوا کچھ نہیں</a:t>
            </a:r>
            <a:endParaRPr lang="en-US" sz="2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613846" y="913400"/>
            <a:ext cx="6298443"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itchFamily="2" charset="-78"/>
                <a:cs typeface="Al_Mushaf" pitchFamily="2" charset="-78"/>
              </a:rPr>
              <a:t> اَلۡمَالُ وَ الۡبَنُوۡنَ زِیۡنَۃُ الۡحَیٰوۃِ الدُّنۡیَا ۚ وَ الۡبٰقِیٰتُ الصّٰلِحٰتُ خَیۡرٌ عِنۡدَ رَبِّکَ ثَوَابًا وَّ خَیۡرٌ اَمَلًا </a:t>
            </a:r>
            <a:endParaRPr lang="en-US" sz="4000" dirty="0">
              <a:solidFill>
                <a:srgbClr val="0C2F4F"/>
              </a:solidFill>
              <a:latin typeface="Al_Mushaf" pitchFamily="2" charset="-78"/>
              <a:cs typeface="Al_Mushaf" pitchFamily="2" charset="-78"/>
            </a:endParaRPr>
          </a:p>
        </p:txBody>
      </p:sp>
      <p:sp>
        <p:nvSpPr>
          <p:cNvPr id="5" name="Rectangle 4"/>
          <p:cNvSpPr/>
          <p:nvPr/>
        </p:nvSpPr>
        <p:spPr>
          <a:xfrm>
            <a:off x="1255594" y="3026074"/>
            <a:ext cx="6605515" cy="2246769"/>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یہ مال اور یہ اولاد محض دُنیوی زندگی کی ایک ہنگامی آرائش ہے۔ اصل میں تو باقی رہ جانے والی نیکیاں ہی تیرے ربّ کے نزدیک نتیجے کے لحاظ سے بہتر ہیں اور انہی سے اچھی اُمیدیں وابستہ کی جاسکتی ہیں۔</a:t>
            </a:r>
            <a:endParaRPr lang="en-US" sz="32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46</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2434" y="902352"/>
            <a:ext cx="5306261"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عرب کی قبائلی زندگی میں تمام قوت کا انحصار </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5706036" y="2429143"/>
            <a:ext cx="1702710" cy="646331"/>
          </a:xfrm>
          <a:prstGeom prst="rect">
            <a:avLst/>
          </a:prstGeom>
        </p:spPr>
        <p:txBody>
          <a:bodyPr wrap="none">
            <a:spAutoFit/>
          </a:bodyPr>
          <a:lstStyle/>
          <a:p>
            <a:r>
              <a:rPr lang="ur-PK" sz="3600" dirty="0" smtClean="0">
                <a:solidFill>
                  <a:srgbClr val="0C2F4F"/>
                </a:solidFill>
                <a:latin typeface="Jameel Noori Nastaleeq" pitchFamily="2" charset="-78"/>
                <a:cs typeface="Jameel Noori Nastaleeq" pitchFamily="2" charset="-78"/>
              </a:rPr>
              <a:t>1۔کثرت مال </a:t>
            </a:r>
            <a:endParaRPr lang="en-US" sz="3600" dirty="0">
              <a:solidFill>
                <a:srgbClr val="0C2F4F"/>
              </a:solidFill>
            </a:endParaRPr>
          </a:p>
        </p:txBody>
      </p:sp>
      <p:sp>
        <p:nvSpPr>
          <p:cNvPr id="5" name="Rectangle 4"/>
          <p:cNvSpPr/>
          <p:nvPr/>
        </p:nvSpPr>
        <p:spPr>
          <a:xfrm>
            <a:off x="1764949" y="2388200"/>
            <a:ext cx="1842171" cy="646331"/>
          </a:xfrm>
          <a:prstGeom prst="rect">
            <a:avLst/>
          </a:prstGeom>
        </p:spPr>
        <p:txBody>
          <a:bodyPr wrap="none">
            <a:spAutoFit/>
          </a:bodyPr>
          <a:lstStyle/>
          <a:p>
            <a:r>
              <a:rPr lang="ur-PK" sz="3600" dirty="0" smtClean="0">
                <a:solidFill>
                  <a:srgbClr val="0C2F4F"/>
                </a:solidFill>
                <a:latin typeface="Jameel Noori Nastaleeq" pitchFamily="2" charset="-78"/>
                <a:cs typeface="Jameel Noori Nastaleeq" pitchFamily="2" charset="-78"/>
              </a:rPr>
              <a:t>2۔کثرت اولا د</a:t>
            </a:r>
            <a:endParaRPr lang="en-US" sz="3600" dirty="0">
              <a:solidFill>
                <a:srgbClr val="0C2F4F"/>
              </a:solidFill>
            </a:endParaRPr>
          </a:p>
        </p:txBody>
      </p:sp>
      <p:sp>
        <p:nvSpPr>
          <p:cNvPr id="6" name="Left Brace 5"/>
          <p:cNvSpPr/>
          <p:nvPr/>
        </p:nvSpPr>
        <p:spPr>
          <a:xfrm rot="16200000">
            <a:off x="4087181" y="1498230"/>
            <a:ext cx="652915" cy="3770136"/>
          </a:xfrm>
          <a:prstGeom prst="leftBrace">
            <a:avLst>
              <a:gd name="adj1" fmla="val 95175"/>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2344075" y="3662228"/>
            <a:ext cx="4139126" cy="1938992"/>
          </a:xfrm>
          <a:prstGeom prst="rect">
            <a:avLst/>
          </a:prstGeom>
        </p:spPr>
        <p:txBody>
          <a:bodyPr wrap="square">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فخر و غرور کا سبب </a:t>
            </a:r>
          </a:p>
          <a:p>
            <a:pPr algn="ctr" rtl="1">
              <a:lnSpc>
                <a:spcPct val="150000"/>
              </a:lnSpc>
            </a:pPr>
            <a:r>
              <a:rPr lang="ur-PK" sz="4000" dirty="0" smtClean="0">
                <a:solidFill>
                  <a:srgbClr val="0C2F4F"/>
                </a:solidFill>
                <a:latin typeface="Jameel Noori Nastaleeq" pitchFamily="2" charset="-78"/>
                <a:cs typeface="Jameel Noori Nastaleeq" pitchFamily="2" charset="-78"/>
              </a:rPr>
              <a:t>طاقت کے احساس کا سبب</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2742" y="1286149"/>
            <a:ext cx="5099473" cy="707886"/>
          </a:xfrm>
          <a:prstGeom prst="rect">
            <a:avLst/>
          </a:prstGeom>
          <a:noFill/>
        </p:spPr>
        <p:txBody>
          <a:bodyPr wrap="none" rtlCol="0">
            <a:spAutoFit/>
          </a:bodyPr>
          <a:lstStyle/>
          <a:p>
            <a:pPr algn="r" rtl="1"/>
            <a:r>
              <a:rPr lang="ur-PK" sz="4000" b="1" dirty="0" smtClean="0">
                <a:solidFill>
                  <a:srgbClr val="0C2F4F"/>
                </a:solidFill>
                <a:latin typeface="Jameel Noori Nastaleeq" pitchFamily="2" charset="-78"/>
                <a:cs typeface="Jameel Noori Nastaleeq" pitchFamily="2" charset="-78"/>
              </a:rPr>
              <a:t>مال و اولاد      	</a:t>
            </a:r>
            <a:r>
              <a:rPr lang="ur-PK" sz="4000" b="1" dirty="0" smtClean="0">
                <a:solidFill>
                  <a:srgbClr val="0C2F4F"/>
                </a:solidFill>
                <a:latin typeface="_PDMS_Bukhari" panose="00000400000000000000" pitchFamily="2" charset="-78"/>
                <a:cs typeface="_PDMS_Bukhari" panose="00000400000000000000" pitchFamily="2" charset="-78"/>
              </a:rPr>
              <a:t>بمقابلہ	</a:t>
            </a:r>
            <a:r>
              <a:rPr lang="ur-PK" sz="4000" b="1" dirty="0" smtClean="0">
                <a:solidFill>
                  <a:srgbClr val="0C2F4F"/>
                </a:solidFill>
                <a:latin typeface="Jameel Noori Nastaleeq" pitchFamily="2" charset="-78"/>
                <a:cs typeface="Jameel Noori Nastaleeq" pitchFamily="2" charset="-78"/>
              </a:rPr>
              <a:t>نیک اعمال</a:t>
            </a:r>
          </a:p>
        </p:txBody>
      </p:sp>
      <p:sp>
        <p:nvSpPr>
          <p:cNvPr id="3" name="TextBox 2"/>
          <p:cNvSpPr txBox="1"/>
          <p:nvPr/>
        </p:nvSpPr>
        <p:spPr>
          <a:xfrm>
            <a:off x="5443073" y="2534555"/>
            <a:ext cx="3482417" cy="258532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دنیا کی زندگی کی زنیت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ختم ہو جانے والے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فتنہ ، کبروغرور کا سبب </a:t>
            </a:r>
            <a:endParaRPr lang="en-US" sz="36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29235" y="2919160"/>
            <a:ext cx="4993505" cy="2308324"/>
          </a:xfrm>
          <a:prstGeom prst="rect">
            <a:avLst/>
          </a:prstGeom>
          <a:noFill/>
        </p:spPr>
        <p:txBody>
          <a:bodyPr wrap="square" rtlCol="0">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آخرت کا سرمایہ </a:t>
            </a:r>
          </a:p>
          <a:p>
            <a:pPr algn="r" rtl="1">
              <a:lnSpc>
                <a:spcPct val="150000"/>
              </a:lnSpc>
            </a:pPr>
            <a:r>
              <a:rPr lang="ur-PK" sz="3200" dirty="0" smtClean="0">
                <a:solidFill>
                  <a:srgbClr val="0C2F4F"/>
                </a:solidFill>
                <a:latin typeface="Jameel Noori Nastaleeq" pitchFamily="2" charset="-78"/>
                <a:cs typeface="Jameel Noori Nastaleeq" pitchFamily="2" charset="-78"/>
              </a:rPr>
              <a:t>ہمیشہ کے لیے اثرات دنیا میں بھی</a:t>
            </a:r>
          </a:p>
          <a:p>
            <a:pPr algn="r" rtl="1">
              <a:lnSpc>
                <a:spcPct val="150000"/>
              </a:lnSpc>
            </a:pPr>
            <a:r>
              <a:rPr lang="ur-PK" sz="3200" dirty="0" smtClean="0">
                <a:solidFill>
                  <a:srgbClr val="0C2F4F"/>
                </a:solidFill>
                <a:latin typeface="Jameel Noori Nastaleeq" pitchFamily="2" charset="-78"/>
                <a:cs typeface="Jameel Noori Nastaleeq" pitchFamily="2" charset="-78"/>
              </a:rPr>
              <a:t> آخرت میں بھی رب سے بہترین اجر پانے کا باعث</a:t>
            </a:r>
            <a:endParaRPr lang="en-US" sz="32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Rectangle 7"/>
          <p:cNvSpPr/>
          <p:nvPr/>
        </p:nvSpPr>
        <p:spPr>
          <a:xfrm>
            <a:off x="164200" y="2231201"/>
            <a:ext cx="4394152" cy="646331"/>
          </a:xfrm>
          <a:prstGeom prst="rect">
            <a:avLst/>
          </a:prstGeom>
        </p:spPr>
        <p:txBody>
          <a:bodyPr wrap="none">
            <a:spAutoFit/>
          </a:bodyPr>
          <a:lstStyle/>
          <a:p>
            <a:r>
              <a:rPr lang="ur-PK" sz="3600" dirty="0" smtClean="0">
                <a:solidFill>
                  <a:srgbClr val="0C2F4F"/>
                </a:solidFill>
                <a:latin typeface="Jameel Noori Nastaleeq" pitchFamily="2" charset="-78"/>
                <a:cs typeface="Jameel Noori Nastaleeq" pitchFamily="2" charset="-78"/>
              </a:rPr>
              <a:t>نیت ٹھیک ہو ، قرآن سنت کے مطابق  ہو</a:t>
            </a:r>
            <a:endParaRPr lang="en-US" sz="3600" dirty="0">
              <a:solidFill>
                <a:srgbClr val="0C2F4F"/>
              </a:solidFill>
            </a:endParaRPr>
          </a:p>
        </p:txBody>
      </p:sp>
      <p:cxnSp>
        <p:nvCxnSpPr>
          <p:cNvPr id="10" name="Straight Arrow Connector 9"/>
          <p:cNvCxnSpPr/>
          <p:nvPr/>
        </p:nvCxnSpPr>
        <p:spPr>
          <a:xfrm rot="5400000">
            <a:off x="7709793" y="2321583"/>
            <a:ext cx="655097" cy="1"/>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529192" y="1987747"/>
            <a:ext cx="140845" cy="96551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001114" y="178945"/>
            <a:ext cx="3889206" cy="707886"/>
          </a:xfrm>
          <a:prstGeom prst="rect">
            <a:avLst/>
          </a:prstGeom>
        </p:spPr>
        <p:txBody>
          <a:bodyPr wrap="none">
            <a:spAutoFit/>
          </a:bodyPr>
          <a:lstStyle/>
          <a:p>
            <a:pPr algn="r" rtl="1"/>
            <a:r>
              <a:rPr lang="ur-PK" sz="4000" u="sng" dirty="0">
                <a:solidFill>
                  <a:srgbClr val="C00000"/>
                </a:solidFill>
                <a:latin typeface="Jameel Noori Nastaleeq" pitchFamily="2" charset="-78"/>
                <a:cs typeface="Jameel Noori Nastaleeq" pitchFamily="2" charset="-78"/>
              </a:rPr>
              <a:t>مال و اولاد اور نیک اعمال کا تقابل </a:t>
            </a:r>
          </a:p>
        </p:txBody>
      </p:sp>
      <p:cxnSp>
        <p:nvCxnSpPr>
          <p:cNvPr id="13" name="Straight Arrow Connector 12"/>
          <p:cNvCxnSpPr/>
          <p:nvPr/>
        </p:nvCxnSpPr>
        <p:spPr>
          <a:xfrm flipH="1">
            <a:off x="3892058" y="1994035"/>
            <a:ext cx="388086" cy="279373"/>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692769" y="1987747"/>
            <a:ext cx="977268"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397261" y="1982571"/>
            <a:ext cx="128016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851961" y="919370"/>
            <a:ext cx="5812765" cy="2039020"/>
          </a:xfrm>
          <a:prstGeom prst="rect">
            <a:avLst/>
          </a:prstGeom>
        </p:spPr>
        <p:txBody>
          <a:bodyPr wrap="square">
            <a:spAutoFit/>
          </a:bodyPr>
          <a:lstStyle/>
          <a:p>
            <a:pPr algn="ctr" rtl="1">
              <a:lnSpc>
                <a:spcPct val="150000"/>
              </a:lnSpc>
            </a:pPr>
            <a:r>
              <a:rPr lang="ur-PK" sz="4400" b="1" dirty="0" smtClean="0">
                <a:solidFill>
                  <a:srgbClr val="0C2F4F"/>
                </a:solidFill>
                <a:latin typeface="Al_Mushaf" pitchFamily="2" charset="-78"/>
                <a:cs typeface="Al_Mushaf" pitchFamily="2" charset="-78"/>
              </a:rPr>
              <a:t>وَ یَوۡمَ نُسَیِّرُ الۡجِبَالَ وَ تَرَی الۡاَرۡضَ بَارِزَۃً ۙ وَّ حَشَرۡنٰہُمۡ فَلَمۡ نُغَادِرۡ مِنۡہُمۡ اَحَدًا </a:t>
            </a:r>
            <a:endParaRPr lang="en-US" sz="4400" b="1" dirty="0">
              <a:solidFill>
                <a:srgbClr val="0C2F4F"/>
              </a:solidFill>
              <a:latin typeface="Al_Mushaf" pitchFamily="2" charset="-78"/>
              <a:cs typeface="Al_Mushaf" pitchFamily="2" charset="-78"/>
            </a:endParaRPr>
          </a:p>
        </p:txBody>
      </p:sp>
      <p:sp>
        <p:nvSpPr>
          <p:cNvPr id="5" name="Rectangle 4"/>
          <p:cNvSpPr/>
          <p:nvPr/>
        </p:nvSpPr>
        <p:spPr>
          <a:xfrm>
            <a:off x="1418711" y="3214986"/>
            <a:ext cx="6679264" cy="2062103"/>
          </a:xfrm>
          <a:prstGeom prst="rect">
            <a:avLst/>
          </a:prstGeom>
        </p:spPr>
        <p:txBody>
          <a:bodyPr wrap="square">
            <a:spAutoFit/>
          </a:bodyPr>
          <a:lstStyle/>
          <a:p>
            <a:pPr algn="ctr" rtl="1"/>
            <a:r>
              <a:rPr lang="kk-KZ" sz="3200" dirty="0" smtClean="0">
                <a:solidFill>
                  <a:srgbClr val="0C2F4F"/>
                </a:solidFill>
                <a:cs typeface="Jameel Noori Nastaleeq" pitchFamily="2" charset="-78"/>
              </a:rPr>
              <a:t>کر اُس دن کی ہونی چاہیے جب کہ ہم پہاڑوں کو چلائیں گے، </a:t>
            </a:r>
            <a:r>
              <a:rPr lang="kk-KZ" sz="3200" b="1" baseline="30000" dirty="0" smtClean="0">
                <a:solidFill>
                  <a:srgbClr val="0C2F4F"/>
                </a:solidFill>
                <a:cs typeface="Jameel Noori Nastaleeq" pitchFamily="2" charset="-78"/>
                <a:hlinkClick r:id="rId3"/>
              </a:rPr>
              <a:t>42</a:t>
            </a:r>
            <a:r>
              <a:rPr lang="kk-KZ" sz="3200" dirty="0" smtClean="0">
                <a:solidFill>
                  <a:srgbClr val="0C2F4F"/>
                </a:solidFill>
                <a:cs typeface="Jameel Noori Nastaleeq" pitchFamily="2" charset="-78"/>
              </a:rPr>
              <a:t> اور تم زمین کو بالکل برہنہ پاوٴ گے، </a:t>
            </a:r>
            <a:r>
              <a:rPr lang="kk-KZ" sz="3200" b="1" baseline="30000" dirty="0" smtClean="0">
                <a:solidFill>
                  <a:srgbClr val="0C2F4F"/>
                </a:solidFill>
                <a:cs typeface="Jameel Noori Nastaleeq" pitchFamily="2" charset="-78"/>
                <a:hlinkClick r:id="rId4"/>
              </a:rPr>
              <a:t>43</a:t>
            </a:r>
            <a:r>
              <a:rPr lang="kk-KZ" sz="3200" dirty="0" smtClean="0">
                <a:solidFill>
                  <a:srgbClr val="0C2F4F"/>
                </a:solidFill>
                <a:cs typeface="Jameel Noori Nastaleeq" pitchFamily="2" charset="-78"/>
              </a:rPr>
              <a:t> اور ہم تمام انسانوں کو اس طرح گھیر کر جمع کریں گے کہ ﴿اگلوں پچھلوں میں سے﴾ ایک بھی نہ چھُوٹے گا، </a:t>
            </a:r>
            <a:endParaRPr lang="en-US" sz="32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178" y="2979509"/>
            <a:ext cx="5632300" cy="2585323"/>
          </a:xfrm>
          <a:prstGeom prst="rect">
            <a:avLst/>
          </a:prstGeom>
          <a:noFill/>
        </p:spPr>
        <p:txBody>
          <a:bodyPr wrap="squar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زمین کی گرفت ڈھیلی پڑ جا ئے گی</a:t>
            </a:r>
          </a:p>
          <a:p>
            <a:pPr algn="r" rtl="1">
              <a:lnSpc>
                <a:spcPct val="150000"/>
              </a:lnSpc>
            </a:pPr>
            <a:r>
              <a:rPr lang="ur-PK" sz="3600" dirty="0" smtClean="0">
                <a:solidFill>
                  <a:srgbClr val="0C2F4F"/>
                </a:solidFill>
                <a:latin typeface="Jameel Noori Nastaleeq" pitchFamily="2" charset="-78"/>
                <a:cs typeface="Jameel Noori Nastaleeq" pitchFamily="2" charset="-78"/>
              </a:rPr>
              <a:t>اس طرح چلیں گے جیسے بادل چلتے ہیں ( النمل )</a:t>
            </a:r>
          </a:p>
          <a:p>
            <a:pPr algn="r" rtl="1">
              <a:lnSpc>
                <a:spcPct val="150000"/>
              </a:lnSpc>
            </a:pPr>
            <a:r>
              <a:rPr lang="ur-PK" sz="3600" dirty="0" smtClean="0">
                <a:solidFill>
                  <a:srgbClr val="0C2F4F"/>
                </a:solidFill>
                <a:latin typeface="Jameel Noori Nastaleeq" pitchFamily="2" charset="-78"/>
                <a:cs typeface="Jameel Noori Nastaleeq" pitchFamily="2" charset="-78"/>
              </a:rPr>
              <a:t>روئی کے گالوں کی طرح اڑتے پھریں گے(القارعہ)</a:t>
            </a:r>
            <a:endParaRPr lang="en-US" sz="36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ounded Rectangle 6"/>
          <p:cNvSpPr/>
          <p:nvPr/>
        </p:nvSpPr>
        <p:spPr>
          <a:xfrm>
            <a:off x="6910754" y="120345"/>
            <a:ext cx="2763599" cy="807043"/>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8" name="Rectangle 7"/>
          <p:cNvSpPr/>
          <p:nvPr/>
        </p:nvSpPr>
        <p:spPr>
          <a:xfrm>
            <a:off x="7132689" y="157948"/>
            <a:ext cx="1997663" cy="769441"/>
          </a:xfrm>
          <a:prstGeom prst="rect">
            <a:avLst/>
          </a:prstGeom>
        </p:spPr>
        <p:txBody>
          <a:bodyPr wrap="none">
            <a:spAutoFit/>
          </a:bodyPr>
          <a:lstStyle/>
          <a:p>
            <a:pPr algn="r" rtl="1"/>
            <a:r>
              <a:rPr lang="ur-PK" sz="4400" b="1" dirty="0">
                <a:solidFill>
                  <a:schemeClr val="bg1"/>
                </a:solidFill>
                <a:latin typeface="Jameel Noori Nastaleeq" pitchFamily="2" charset="-78"/>
                <a:cs typeface="Jameel Noori Nastaleeq" pitchFamily="2" charset="-78"/>
              </a:rPr>
              <a:t>قیا مت </a:t>
            </a:r>
            <a:r>
              <a:rPr lang="ur-PK" sz="4400" b="1" dirty="0" smtClean="0">
                <a:solidFill>
                  <a:schemeClr val="bg1"/>
                </a:solidFill>
                <a:latin typeface="Jameel Noori Nastaleeq" pitchFamily="2" charset="-78"/>
                <a:cs typeface="Jameel Noori Nastaleeq" pitchFamily="2" charset="-78"/>
              </a:rPr>
              <a:t>کا </a:t>
            </a:r>
            <a:r>
              <a:rPr lang="ur-PK" sz="4400" b="1" dirty="0">
                <a:solidFill>
                  <a:schemeClr val="bg1"/>
                </a:solidFill>
                <a:latin typeface="Jameel Noori Nastaleeq" pitchFamily="2" charset="-78"/>
                <a:cs typeface="Jameel Noori Nastaleeq" pitchFamily="2" charset="-78"/>
              </a:rPr>
              <a:t>منظر </a:t>
            </a:r>
          </a:p>
        </p:txBody>
      </p:sp>
      <p:sp>
        <p:nvSpPr>
          <p:cNvPr id="9" name="Rectangle 8"/>
          <p:cNvSpPr/>
          <p:nvPr/>
        </p:nvSpPr>
        <p:spPr>
          <a:xfrm>
            <a:off x="3624442" y="999823"/>
            <a:ext cx="1867819" cy="923330"/>
          </a:xfrm>
          <a:prstGeom prst="rect">
            <a:avLst/>
          </a:prstGeom>
        </p:spPr>
        <p:txBody>
          <a:bodyPr wrap="none">
            <a:spAutoFit/>
          </a:bodyPr>
          <a:lstStyle/>
          <a:p>
            <a:pPr algn="r" rtl="1"/>
            <a:r>
              <a:rPr lang="ur-PK" sz="5400" dirty="0">
                <a:solidFill>
                  <a:srgbClr val="C00000"/>
                </a:solidFill>
                <a:latin typeface="Jameel Noori Nastaleeq" pitchFamily="2" charset="-78"/>
                <a:cs typeface="Jameel Noori Nastaleeq" pitchFamily="2" charset="-78"/>
              </a:rPr>
              <a:t>پہلا مرحلہ </a:t>
            </a:r>
          </a:p>
        </p:txBody>
      </p:sp>
      <p:sp>
        <p:nvSpPr>
          <p:cNvPr id="10" name="Rectangle 9"/>
          <p:cNvSpPr/>
          <p:nvPr/>
        </p:nvSpPr>
        <p:spPr>
          <a:xfrm>
            <a:off x="5894478" y="2227653"/>
            <a:ext cx="2863284" cy="769441"/>
          </a:xfrm>
          <a:prstGeom prst="rect">
            <a:avLst/>
          </a:prstGeom>
        </p:spPr>
        <p:txBody>
          <a:bodyPr wrap="none">
            <a:spAutoFit/>
          </a:bodyPr>
          <a:lstStyle/>
          <a:p>
            <a:pPr algn="r" rtl="1"/>
            <a:r>
              <a:rPr lang="ur-PK" sz="4400" u="sng" dirty="0">
                <a:solidFill>
                  <a:srgbClr val="0C2F4F"/>
                </a:solidFill>
                <a:latin typeface="Jameel Noori Nastaleeq" pitchFamily="2" charset="-78"/>
                <a:cs typeface="Jameel Noori Nastaleeq" pitchFamily="2" charset="-78"/>
              </a:rPr>
              <a:t>پہاڑوں  کو چلائیں گے </a:t>
            </a:r>
          </a:p>
        </p:txBody>
      </p:sp>
      <p:cxnSp>
        <p:nvCxnSpPr>
          <p:cNvPr id="12" name="Straight Connector 11"/>
          <p:cNvCxnSpPr/>
          <p:nvPr/>
        </p:nvCxnSpPr>
        <p:spPr>
          <a:xfrm>
            <a:off x="6224954" y="2909169"/>
            <a:ext cx="0" cy="54864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394939" y="2909169"/>
            <a:ext cx="0" cy="146304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600093" y="2909169"/>
            <a:ext cx="0" cy="219456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894478" y="3457809"/>
            <a:ext cx="330476"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843359" y="4372209"/>
            <a:ext cx="54864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868573" y="5103729"/>
            <a:ext cx="73152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7656" y="2111863"/>
            <a:ext cx="3527837" cy="3170099"/>
          </a:xfrm>
          <a:prstGeom prst="rect">
            <a:avLst/>
          </a:prstGeom>
          <a:noFill/>
        </p:spPr>
        <p:txBody>
          <a:bodyPr wrap="square" rtlCol="0">
            <a:spAutoFit/>
          </a:bodyPr>
          <a:lstStyle/>
          <a:p>
            <a:pPr algn="r" rtl="1"/>
            <a:r>
              <a:rPr lang="ur-PK" sz="4000" dirty="0" smtClean="0">
                <a:solidFill>
                  <a:srgbClr val="0C2F4F"/>
                </a:solidFill>
                <a:latin typeface="Jameel Noori Nastaleeq" pitchFamily="2" charset="-78"/>
                <a:cs typeface="Jameel Noori Nastaleeq" pitchFamily="2" charset="-78"/>
              </a:rPr>
              <a:t>آج زمین جن چیزوں سے آراستہ ہےپہاڑ ،باغ ، پانی سب ختم ہو جائے گا ۔</a:t>
            </a:r>
          </a:p>
          <a:p>
            <a:pPr algn="r" rtl="1"/>
            <a:endParaRPr lang="ur-PK" sz="4000" dirty="0" smtClean="0">
              <a:solidFill>
                <a:srgbClr val="0C2F4F"/>
              </a:solidFill>
              <a:latin typeface="Jameel Noori Nastaleeq" pitchFamily="2" charset="-78"/>
              <a:cs typeface="Jameel Noori Nastaleeq" pitchFamily="2" charset="-78"/>
            </a:endParaRPr>
          </a:p>
          <a:p>
            <a:pPr algn="ctr" rtl="1"/>
            <a:r>
              <a:rPr lang="ur-PK" sz="4000" dirty="0" smtClean="0">
                <a:solidFill>
                  <a:srgbClr val="0C2F4F"/>
                </a:solidFill>
                <a:latin typeface="Jameel Noori Nastaleeq" pitchFamily="2" charset="-78"/>
                <a:cs typeface="Jameel Noori Nastaleeq" pitchFamily="2" charset="-78"/>
              </a:rPr>
              <a:t>ایسی زمین کو برہنہ کہا گیا ہے </a:t>
            </a:r>
            <a:endParaRPr lang="en-US" sz="40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ounded Rectangle 6"/>
          <p:cNvSpPr/>
          <p:nvPr/>
        </p:nvSpPr>
        <p:spPr>
          <a:xfrm>
            <a:off x="6910754" y="120345"/>
            <a:ext cx="2763599" cy="807043"/>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8" name="Rectangle 7"/>
          <p:cNvSpPr/>
          <p:nvPr/>
        </p:nvSpPr>
        <p:spPr>
          <a:xfrm>
            <a:off x="7089147" y="157948"/>
            <a:ext cx="1997663" cy="769441"/>
          </a:xfrm>
          <a:prstGeom prst="rect">
            <a:avLst/>
          </a:prstGeom>
        </p:spPr>
        <p:txBody>
          <a:bodyPr wrap="none">
            <a:spAutoFit/>
          </a:bodyPr>
          <a:lstStyle/>
          <a:p>
            <a:pPr algn="r" rtl="1"/>
            <a:r>
              <a:rPr lang="ur-PK" sz="4400" b="1" dirty="0">
                <a:solidFill>
                  <a:schemeClr val="bg1"/>
                </a:solidFill>
                <a:latin typeface="Jameel Noori Nastaleeq" pitchFamily="2" charset="-78"/>
                <a:cs typeface="Jameel Noori Nastaleeq" pitchFamily="2" charset="-78"/>
              </a:rPr>
              <a:t>قیا مت </a:t>
            </a:r>
            <a:r>
              <a:rPr lang="ur-PK" sz="4400" b="1" dirty="0" smtClean="0">
                <a:solidFill>
                  <a:schemeClr val="bg1"/>
                </a:solidFill>
                <a:latin typeface="Jameel Noori Nastaleeq" pitchFamily="2" charset="-78"/>
                <a:cs typeface="Jameel Noori Nastaleeq" pitchFamily="2" charset="-78"/>
              </a:rPr>
              <a:t>کا </a:t>
            </a:r>
            <a:r>
              <a:rPr lang="ur-PK" sz="4400" b="1" dirty="0">
                <a:solidFill>
                  <a:schemeClr val="bg1"/>
                </a:solidFill>
                <a:latin typeface="Jameel Noori Nastaleeq" pitchFamily="2" charset="-78"/>
                <a:cs typeface="Jameel Noori Nastaleeq" pitchFamily="2" charset="-78"/>
              </a:rPr>
              <a:t>منظر </a:t>
            </a:r>
          </a:p>
        </p:txBody>
      </p:sp>
      <p:sp>
        <p:nvSpPr>
          <p:cNvPr id="9" name="Rectangle 8"/>
          <p:cNvSpPr/>
          <p:nvPr/>
        </p:nvSpPr>
        <p:spPr>
          <a:xfrm>
            <a:off x="3044155" y="927388"/>
            <a:ext cx="3028393" cy="769441"/>
          </a:xfrm>
          <a:prstGeom prst="rect">
            <a:avLst/>
          </a:prstGeom>
        </p:spPr>
        <p:txBody>
          <a:bodyPr wrap="none">
            <a:spAutoFit/>
          </a:bodyPr>
          <a:lstStyle/>
          <a:p>
            <a:pPr algn="l" rtl="1"/>
            <a:r>
              <a:rPr lang="ur-PK" sz="4400" dirty="0">
                <a:solidFill>
                  <a:srgbClr val="C00000"/>
                </a:solidFill>
                <a:latin typeface="Jameel Noori Nastaleeq" pitchFamily="2" charset="-78"/>
                <a:cs typeface="Jameel Noori Nastaleeq" pitchFamily="2" charset="-78"/>
              </a:rPr>
              <a:t>قیامت کا دوسرا مرحلہ </a:t>
            </a:r>
          </a:p>
        </p:txBody>
      </p:sp>
      <p:sp>
        <p:nvSpPr>
          <p:cNvPr id="10" name="Rectangle 9"/>
          <p:cNvSpPr/>
          <p:nvPr/>
        </p:nvSpPr>
        <p:spPr>
          <a:xfrm>
            <a:off x="5152901" y="2111863"/>
            <a:ext cx="3515706" cy="646331"/>
          </a:xfrm>
          <a:prstGeom prst="rect">
            <a:avLst/>
          </a:prstGeom>
        </p:spPr>
        <p:txBody>
          <a:bodyPr wrap="none">
            <a:spAutoFit/>
          </a:bodyPr>
          <a:lstStyle/>
          <a:p>
            <a:pPr rtl="1"/>
            <a:r>
              <a:rPr lang="ur-PK" sz="3600" b="1" u="sng" dirty="0">
                <a:solidFill>
                  <a:srgbClr val="0C2F4F"/>
                </a:solidFill>
                <a:latin typeface="Jameel Noori Nastaleeq" pitchFamily="2" charset="-78"/>
                <a:cs typeface="Jameel Noori Nastaleeq" pitchFamily="2" charset="-78"/>
              </a:rPr>
              <a:t>زمین صاف  میدان بن جائے گی </a:t>
            </a:r>
            <a:endParaRPr lang="ur-PK" sz="3600" b="1" dirty="0">
              <a:solidFill>
                <a:srgbClr val="0C2F4F"/>
              </a:solidFill>
              <a:latin typeface="Jameel Noori Nastaleeq" pitchFamily="2" charset="-78"/>
              <a:cs typeface="Jameel Noori Nastaleeq" pitchFamily="2" charset="-78"/>
            </a:endParaRPr>
          </a:p>
        </p:txBody>
      </p:sp>
      <p:cxnSp>
        <p:nvCxnSpPr>
          <p:cNvPr id="12" name="Straight Arrow Connector 11"/>
          <p:cNvCxnSpPr/>
          <p:nvPr/>
        </p:nvCxnSpPr>
        <p:spPr>
          <a:xfrm flipH="1">
            <a:off x="4195493" y="2510973"/>
            <a:ext cx="840964"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5436" y="2197458"/>
            <a:ext cx="6145830" cy="2516073"/>
          </a:xfrm>
          <a:prstGeom prst="rect">
            <a:avLst/>
          </a:prstGeom>
          <a:noFill/>
        </p:spPr>
        <p:txBody>
          <a:bodyPr wrap="square" rtlCol="0">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حضرت آدمؑ سے لے کر قیامت کی آخری گھڑی تک پیدا ہونے والا  ہر انسان دوبارہ پیدا کیا جائے گا اور سب کو ایک جگہ جمع کیا جائے گا ۔</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ounded Rectangle 3"/>
          <p:cNvSpPr/>
          <p:nvPr/>
        </p:nvSpPr>
        <p:spPr>
          <a:xfrm>
            <a:off x="6910754" y="120345"/>
            <a:ext cx="2763599" cy="807043"/>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5" name="Rectangle 4"/>
          <p:cNvSpPr/>
          <p:nvPr/>
        </p:nvSpPr>
        <p:spPr>
          <a:xfrm>
            <a:off x="7089147" y="157948"/>
            <a:ext cx="1997663" cy="769441"/>
          </a:xfrm>
          <a:prstGeom prst="rect">
            <a:avLst/>
          </a:prstGeom>
        </p:spPr>
        <p:txBody>
          <a:bodyPr wrap="none">
            <a:spAutoFit/>
          </a:bodyPr>
          <a:lstStyle/>
          <a:p>
            <a:pPr algn="r" rtl="1"/>
            <a:r>
              <a:rPr lang="ur-PK" sz="4400" b="1" dirty="0">
                <a:solidFill>
                  <a:schemeClr val="bg1"/>
                </a:solidFill>
                <a:latin typeface="Jameel Noori Nastaleeq" pitchFamily="2" charset="-78"/>
                <a:cs typeface="Jameel Noori Nastaleeq" pitchFamily="2" charset="-78"/>
              </a:rPr>
              <a:t>قیا مت </a:t>
            </a:r>
            <a:r>
              <a:rPr lang="ur-PK" sz="4400" b="1" dirty="0" smtClean="0">
                <a:solidFill>
                  <a:schemeClr val="bg1"/>
                </a:solidFill>
                <a:latin typeface="Jameel Noori Nastaleeq" pitchFamily="2" charset="-78"/>
                <a:cs typeface="Jameel Noori Nastaleeq" pitchFamily="2" charset="-78"/>
              </a:rPr>
              <a:t>کا </a:t>
            </a:r>
            <a:r>
              <a:rPr lang="ur-PK" sz="4400" b="1" dirty="0">
                <a:solidFill>
                  <a:schemeClr val="bg1"/>
                </a:solidFill>
                <a:latin typeface="Jameel Noori Nastaleeq" pitchFamily="2" charset="-78"/>
                <a:cs typeface="Jameel Noori Nastaleeq" pitchFamily="2" charset="-78"/>
              </a:rPr>
              <a:t>منظر </a:t>
            </a:r>
          </a:p>
        </p:txBody>
      </p:sp>
      <p:sp>
        <p:nvSpPr>
          <p:cNvPr id="6" name="Rectangle 5"/>
          <p:cNvSpPr/>
          <p:nvPr/>
        </p:nvSpPr>
        <p:spPr>
          <a:xfrm>
            <a:off x="3041750" y="1307600"/>
            <a:ext cx="3033203" cy="769441"/>
          </a:xfrm>
          <a:prstGeom prst="rect">
            <a:avLst/>
          </a:prstGeom>
        </p:spPr>
        <p:txBody>
          <a:bodyPr wrap="none">
            <a:spAutoFit/>
          </a:bodyPr>
          <a:lstStyle/>
          <a:p>
            <a:pPr algn="ctr" rtl="1"/>
            <a:r>
              <a:rPr lang="en-US" sz="4400" dirty="0">
                <a:solidFill>
                  <a:srgbClr val="C00000"/>
                </a:solidFill>
                <a:latin typeface="Jameel Noori Nastaleeq" pitchFamily="2" charset="-78"/>
                <a:cs typeface="Jameel Noori Nastaleeq" pitchFamily="2" charset="-78"/>
              </a:rPr>
              <a:t> </a:t>
            </a:r>
            <a:r>
              <a:rPr lang="ur-PK" sz="4400" dirty="0">
                <a:solidFill>
                  <a:srgbClr val="C00000"/>
                </a:solidFill>
                <a:latin typeface="Jameel Noori Nastaleeq" pitchFamily="2" charset="-78"/>
                <a:cs typeface="Jameel Noori Nastaleeq" pitchFamily="2" charset="-78"/>
              </a:rPr>
              <a:t>قیا مت  کا  تیسرا مرحلہ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0896" y="2540124"/>
            <a:ext cx="6934912" cy="830997"/>
          </a:xfrm>
          <a:prstGeom prst="rect">
            <a:avLst/>
          </a:prstGeom>
          <a:noFill/>
        </p:spPr>
        <p:txBody>
          <a:bodyPr wrap="none" rtlCol="0">
            <a:spAutoFit/>
          </a:bodyPr>
          <a:lstStyle/>
          <a:p>
            <a:pPr algn="ctr" rtl="1"/>
            <a:r>
              <a:rPr lang="ur-PK" sz="4800" dirty="0" smtClean="0">
                <a:solidFill>
                  <a:srgbClr val="0C2F4F"/>
                </a:solidFill>
                <a:latin typeface="Jameel Noori Nastaleeq" pitchFamily="2" charset="-78"/>
                <a:cs typeface="Jameel Noori Nastaleeq" pitchFamily="2" charset="-78"/>
              </a:rPr>
              <a:t>روز قیامت سب انسانوں کو کہاں جمع کیا جائے گا؟</a:t>
            </a:r>
            <a:endParaRPr lang="en-US" sz="48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6656183" y="973772"/>
            <a:ext cx="1290739" cy="923330"/>
          </a:xfrm>
          <a:prstGeom prst="rect">
            <a:avLst/>
          </a:prstGeom>
        </p:spPr>
        <p:txBody>
          <a:bodyPr wrap="none">
            <a:spAutoFit/>
          </a:bodyPr>
          <a:lstStyle/>
          <a:p>
            <a:pPr algn="ctr" rtl="1"/>
            <a:r>
              <a:rPr lang="ur-PK" sz="5400" b="1" dirty="0" smtClean="0">
                <a:solidFill>
                  <a:srgbClr val="C00000"/>
                </a:solidFill>
                <a:latin typeface="Jameel Noori Nastaleeq" pitchFamily="2" charset="-78"/>
                <a:cs typeface="Jameel Noori Nastaleeq" pitchFamily="2" charset="-78"/>
              </a:rPr>
              <a:t>سوال:</a:t>
            </a:r>
            <a:endParaRPr lang="ur-PK" sz="5400" b="1"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982746" y="761107"/>
            <a:ext cx="7383440" cy="2039020"/>
          </a:xfrm>
          <a:prstGeom prst="rect">
            <a:avLst/>
          </a:prstGeom>
        </p:spPr>
        <p:txBody>
          <a:bodyPr wrap="square">
            <a:spAutoFit/>
          </a:bodyPr>
          <a:lstStyle/>
          <a:p>
            <a:pPr algn="ctr" rtl="1">
              <a:lnSpc>
                <a:spcPct val="150000"/>
              </a:lnSpc>
            </a:pPr>
            <a:r>
              <a:rPr lang="ur-PK" sz="4400" dirty="0" smtClean="0">
                <a:solidFill>
                  <a:srgbClr val="0C2F4F"/>
                </a:solidFill>
                <a:latin typeface="Al_Mushaf" pitchFamily="2" charset="-78"/>
                <a:cs typeface="Al_Mushaf" pitchFamily="2" charset="-78"/>
              </a:rPr>
              <a:t> وَ عُرِضُوۡا عَلٰی رَبِّکَ صَفًّا ؕ لَقَدۡ جِئۡتُمُوۡنَا کَمَا خَلَقۡنٰکُمۡ اَوَّلَ مَرَّۃٍۭ ۫ بَلۡ زَعَمۡتُمۡ اَلَّنۡ نَّجۡعَلَ لَکُمۡ مَّوۡعِدًا</a:t>
            </a:r>
            <a:endParaRPr lang="en-US" sz="4400" dirty="0">
              <a:solidFill>
                <a:srgbClr val="0C2F4F"/>
              </a:solidFill>
              <a:latin typeface="Al_Mushaf" pitchFamily="2" charset="-78"/>
              <a:cs typeface="Al_Mushaf" pitchFamily="2" charset="-78"/>
            </a:endParaRPr>
          </a:p>
        </p:txBody>
      </p:sp>
      <p:sp>
        <p:nvSpPr>
          <p:cNvPr id="5" name="Rectangle 4"/>
          <p:cNvSpPr/>
          <p:nvPr/>
        </p:nvSpPr>
        <p:spPr>
          <a:xfrm>
            <a:off x="914617" y="2800127"/>
            <a:ext cx="7519698" cy="2985433"/>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اور سب کے سب تمہارے ربّ کے حضُور صف در صف پیش کیے جائیں گے۔۔۔۔ لو دیکھ لو، آگئے نا تم ہمارے پاس اُسی طرح جیسا ہم نے تم کو پہلی بار پیدا کیا تھا۔ </a:t>
            </a:r>
            <a:r>
              <a:rPr lang="ur-PK" sz="3200" b="1" baseline="30000" dirty="0" smtClean="0">
                <a:solidFill>
                  <a:srgbClr val="0C2F4F"/>
                </a:solidFill>
                <a:latin typeface="Jameel Noori Nastaleeq" pitchFamily="2" charset="-78"/>
                <a:cs typeface="Jameel Noori Nastaleeq" pitchFamily="2" charset="-78"/>
                <a:hlinkClick r:id="rId3"/>
              </a:rPr>
              <a:t>45</a:t>
            </a:r>
            <a:r>
              <a:rPr lang="ur-PK" sz="3200" dirty="0" smtClean="0">
                <a:solidFill>
                  <a:srgbClr val="0C2F4F"/>
                </a:solidFill>
                <a:latin typeface="Jameel Noori Nastaleeq" pitchFamily="2" charset="-78"/>
                <a:cs typeface="Jameel Noori Nastaleeq" pitchFamily="2" charset="-78"/>
              </a:rPr>
              <a:t> تم نے تو یہ سمجھا تھا کہ ہم نے تمہارے لیے کوئی وعدے کا وقت مقرر ہی نہیں کیا ہے۔</a:t>
            </a:r>
            <a:endParaRPr lang="en-US" sz="32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48</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318" y="2139883"/>
            <a:ext cx="7298794" cy="2785378"/>
          </a:xfrm>
          <a:prstGeom prst="rect">
            <a:avLst/>
          </a:prstGeom>
          <a:noFill/>
        </p:spPr>
        <p:txBody>
          <a:bodyPr wrap="none" rtlCol="0">
            <a:spAutoFit/>
          </a:bodyPr>
          <a:lstStyle/>
          <a:p>
            <a:pPr marL="571500" indent="-571500" algn="r" rtl="1">
              <a:lnSpc>
                <a:spcPct val="150000"/>
              </a:lnSpc>
              <a:buFont typeface="Wingdings" panose="05000000000000000000" pitchFamily="2" charset="2"/>
              <a:buChar char="ü"/>
            </a:pPr>
            <a:r>
              <a:rPr lang="ur-PK" sz="4000" dirty="0" smtClean="0">
                <a:solidFill>
                  <a:srgbClr val="0C2F4F"/>
                </a:solidFill>
                <a:latin typeface="Jameel Noori Nastaleeq" pitchFamily="2" charset="-78"/>
                <a:cs typeface="Jameel Noori Nastaleeq" pitchFamily="2" charset="-78"/>
              </a:rPr>
              <a:t>سب لوگ اللہ تعالیٰ کے سامنے قطار میں پیش ہوں گے۔ </a:t>
            </a:r>
          </a:p>
          <a:p>
            <a:pPr marL="571500" indent="-571500" algn="r" rtl="1">
              <a:lnSpc>
                <a:spcPct val="150000"/>
              </a:lnSpc>
              <a:buFont typeface="Wingdings" panose="05000000000000000000" pitchFamily="2" charset="2"/>
              <a:buChar char="ü"/>
            </a:pPr>
            <a:r>
              <a:rPr lang="ur-PK" sz="4000" dirty="0" smtClean="0">
                <a:solidFill>
                  <a:srgbClr val="0C2F4F"/>
                </a:solidFill>
                <a:latin typeface="Jameel Noori Nastaleeq" pitchFamily="2" charset="-78"/>
                <a:cs typeface="Jameel Noori Nastaleeq" pitchFamily="2" charset="-78"/>
              </a:rPr>
              <a:t>اللہ تعالیٰ فرمائے گا جس طرح دنیا میں خالی  ہاتھ گئے تھے۔</a:t>
            </a:r>
          </a:p>
          <a:p>
            <a:pPr algn="ctr" rtl="1">
              <a:lnSpc>
                <a:spcPct val="150000"/>
              </a:lnSpc>
            </a:pPr>
            <a:r>
              <a:rPr lang="ur-PK" sz="4000" b="1" dirty="0" smtClean="0">
                <a:solidFill>
                  <a:srgbClr val="0C2F4F"/>
                </a:solidFill>
                <a:latin typeface="Jameel Noori Nastaleeq" pitchFamily="2" charset="-78"/>
                <a:cs typeface="Jameel Noori Nastaleeq" pitchFamily="2" charset="-78"/>
              </a:rPr>
              <a:t>اسی طرح آج ہمارے پاس خالی  ہاتھ آئے ہو۔</a:t>
            </a:r>
            <a:endParaRPr lang="en-US" sz="4000" b="1"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3105871" y="980105"/>
            <a:ext cx="2904962" cy="769441"/>
          </a:xfrm>
          <a:prstGeom prst="rect">
            <a:avLst/>
          </a:prstGeom>
        </p:spPr>
        <p:txBody>
          <a:bodyPr wrap="none">
            <a:spAutoFit/>
          </a:bodyPr>
          <a:lstStyle/>
          <a:p>
            <a:pPr algn="r" rtl="1"/>
            <a:r>
              <a:rPr lang="ur-PK" sz="4400" dirty="0">
                <a:solidFill>
                  <a:srgbClr val="C00000"/>
                </a:solidFill>
                <a:latin typeface="Jameel Noori Nastaleeq" pitchFamily="2" charset="-78"/>
                <a:cs typeface="Jameel Noori Nastaleeq" pitchFamily="2" charset="-78"/>
              </a:rPr>
              <a:t>قیامت کا چوتھا مرحلہ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842695" y="709046"/>
            <a:ext cx="7431313" cy="2585323"/>
          </a:xfrm>
          <a:prstGeom prst="rect">
            <a:avLst/>
          </a:prstGeom>
        </p:spPr>
        <p:txBody>
          <a:bodyPr wrap="square">
            <a:spAutoFit/>
          </a:bodyPr>
          <a:lstStyle/>
          <a:p>
            <a:pPr algn="ctr">
              <a:lnSpc>
                <a:spcPct val="150000"/>
              </a:lnSpc>
            </a:pPr>
            <a:r>
              <a:rPr lang="ur-PK" sz="3600" dirty="0" smtClean="0">
                <a:solidFill>
                  <a:srgbClr val="0C2F4F"/>
                </a:solidFill>
                <a:latin typeface="Al_Mushaf" pitchFamily="2" charset="-78"/>
                <a:cs typeface="Al_Mushaf" pitchFamily="2" charset="-78"/>
              </a:rPr>
              <a:t>وَ وُضِعَ الۡکِتٰبُ فَتَرَی الۡمُجۡرِمِیۡنَ مُشۡفِقِیۡنَ مِمَّا فِیۡہِ وَ یَقُوۡلُوۡنَ یٰوَیۡلَتَنَا مَالِ ہٰذَا الۡکِتٰبِ لَا یُغَادِرُ صَغِیۡرَۃً وَّ لَا کَبِیۡرَۃً اِلَّاۤ اَحۡصٰہَا ۚ وَ وَجَدُوۡا مَا عَمِلُوۡا حَاضِرًا ؕ وَ لَا یَظۡلِمُ رَبُّکَ اَحَدًا </a:t>
            </a:r>
            <a:endParaRPr lang="en-US" sz="3600" dirty="0">
              <a:solidFill>
                <a:srgbClr val="0C2F4F"/>
              </a:solidFill>
              <a:latin typeface="Al_Mushaf" pitchFamily="2" charset="-78"/>
              <a:cs typeface="Al_Mushaf" pitchFamily="2" charset="-78"/>
            </a:endParaRPr>
          </a:p>
        </p:txBody>
      </p:sp>
      <p:sp>
        <p:nvSpPr>
          <p:cNvPr id="6" name="Rectangle 5"/>
          <p:cNvSpPr/>
          <p:nvPr/>
        </p:nvSpPr>
        <p:spPr>
          <a:xfrm>
            <a:off x="1161358" y="3294369"/>
            <a:ext cx="6793986" cy="2677656"/>
          </a:xfrm>
          <a:prstGeom prst="rect">
            <a:avLst/>
          </a:prstGeom>
        </p:spPr>
        <p:txBody>
          <a:bodyPr wrap="square">
            <a:spAutoFit/>
          </a:bodyPr>
          <a:lstStyle/>
          <a:p>
            <a:pPr algn="ctr" rtl="1"/>
            <a:r>
              <a:rPr lang="kk-KZ" sz="2800" dirty="0" smtClean="0">
                <a:solidFill>
                  <a:srgbClr val="0C2F4F"/>
                </a:solidFill>
                <a:cs typeface="Jameel Noori Nastaleeq" pitchFamily="2" charset="-78"/>
              </a:rPr>
              <a:t>ور نامہٴ اعمال سامنے رکھ دیا جائے گا۔ اُس وقت تم دیکھو گے کہ مجرم لوگ اپنی کتابِ زندگی کے اندراجات سے ڈر رہے ہوں گے اور کہہ رہے ہوں گے کہ ہائے ہماری کم بختی، یہ کیسی کتاب ہے کہ ہماری کوئی چھوٹی بڑی حرکت ایسی نہیں رہی جو اس میں درج نہ کی گئی ہو۔ جو جو کچھ اُنہوں نے کیا تھا وہ سب اپنے سامنے حاضر پائیں گے اور تیرا ربّ کسی پر ذرا ظلم نہ کرے گا۔ </a:t>
            </a:r>
            <a:r>
              <a:rPr lang="kk-KZ" sz="2800" b="1" baseline="30000" dirty="0" smtClean="0">
                <a:solidFill>
                  <a:srgbClr val="0C2F4F"/>
                </a:solidFill>
                <a:cs typeface="Jameel Noori Nastaleeq" pitchFamily="2" charset="-78"/>
                <a:hlinkClick r:id="rId3"/>
              </a:rPr>
              <a:t>46</a:t>
            </a:r>
            <a:r>
              <a:rPr lang="kk-KZ" sz="2800" dirty="0" smtClean="0">
                <a:solidFill>
                  <a:srgbClr val="0C2F4F"/>
                </a:solidFill>
                <a:cs typeface="Jameel Noori Nastaleeq" pitchFamily="2" charset="-78"/>
              </a:rPr>
              <a:t> ؏</a:t>
            </a:r>
            <a:endParaRPr lang="en-US" sz="2800" dirty="0">
              <a:solidFill>
                <a:srgbClr val="0C2F4F"/>
              </a:solidFill>
              <a:latin typeface="Jameel Noori Nastaleeq" pitchFamily="2" charset="-78"/>
              <a:cs typeface="Jameel Noori Nastaleeq" pitchFamily="2" charset="-78"/>
            </a:endParaRPr>
          </a:p>
        </p:txBody>
      </p:sp>
      <p:sp>
        <p:nvSpPr>
          <p:cNvPr id="7" name="Rounded Rectangle 6"/>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8" name="TextBox 7"/>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49</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01" y="1857352"/>
            <a:ext cx="7759882" cy="1754326"/>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نامہء اعمال سامنے رکھ دیا جائے گا 	</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ہمارا زندگی بھر کا روز  نامچہ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ہر عمل تفصیل سے درج ہو گا		نیتوں کی اصلیت کے ساتھ </a:t>
            </a:r>
            <a:endParaRPr lang="en-US" sz="36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3203654" y="762391"/>
            <a:ext cx="2709396" cy="646331"/>
          </a:xfrm>
          <a:prstGeom prst="rect">
            <a:avLst/>
          </a:prstGeom>
        </p:spPr>
        <p:txBody>
          <a:bodyPr wrap="none">
            <a:spAutoFit/>
          </a:bodyPr>
          <a:lstStyle/>
          <a:p>
            <a:pPr algn="r" rtl="1"/>
            <a:r>
              <a:rPr lang="ur-PK" sz="3600" dirty="0">
                <a:solidFill>
                  <a:srgbClr val="C00000"/>
                </a:solidFill>
                <a:latin typeface="Jameel Noori Nastaleeq" pitchFamily="2" charset="-78"/>
                <a:cs typeface="Jameel Noori Nastaleeq" pitchFamily="2" charset="-78"/>
              </a:rPr>
              <a:t>قیامت کا پانچواں مرحلہ </a:t>
            </a:r>
          </a:p>
        </p:txBody>
      </p:sp>
      <p:cxnSp>
        <p:nvCxnSpPr>
          <p:cNvPr id="6" name="Straight Arrow Connector 5"/>
          <p:cNvCxnSpPr/>
          <p:nvPr/>
        </p:nvCxnSpPr>
        <p:spPr>
          <a:xfrm flipH="1">
            <a:off x="3773716" y="2394857"/>
            <a:ext cx="595086"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860800" y="3200399"/>
            <a:ext cx="9144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3359" y="761257"/>
            <a:ext cx="5272597" cy="769441"/>
          </a:xfrm>
          <a:prstGeom prst="rect">
            <a:avLst/>
          </a:prstGeom>
          <a:noFill/>
        </p:spPr>
        <p:txBody>
          <a:bodyPr wrap="none" rtlCol="0">
            <a:spAutoFit/>
          </a:bodyPr>
          <a:lstStyle/>
          <a:p>
            <a:pPr algn="r" rtl="1"/>
            <a:r>
              <a:rPr lang="ur-PK" sz="4400" b="1" u="sng" dirty="0" smtClean="0">
                <a:solidFill>
                  <a:srgbClr val="0C2F4F"/>
                </a:solidFill>
                <a:latin typeface="Jameel Noori Nastaleeq" pitchFamily="2" charset="-78"/>
                <a:cs typeface="Jameel Noori Nastaleeq" pitchFamily="2" charset="-78"/>
              </a:rPr>
              <a:t>نامہ اعمال سامنے آنے پر مجرموں کا حال</a:t>
            </a:r>
          </a:p>
        </p:txBody>
      </p:sp>
      <p:sp>
        <p:nvSpPr>
          <p:cNvPr id="3" name="Rectangle 2"/>
          <p:cNvSpPr/>
          <p:nvPr/>
        </p:nvSpPr>
        <p:spPr>
          <a:xfrm>
            <a:off x="1950185" y="1752712"/>
            <a:ext cx="1523174" cy="830997"/>
          </a:xfrm>
          <a:prstGeom prst="rect">
            <a:avLst/>
          </a:prstGeom>
        </p:spPr>
        <p:txBody>
          <a:bodyPr wrap="none">
            <a:spAutoFit/>
          </a:bodyPr>
          <a:lstStyle/>
          <a:p>
            <a:pPr algn="r" rtl="1"/>
            <a:r>
              <a:rPr lang="ur-PK" sz="4800" dirty="0" smtClean="0">
                <a:solidFill>
                  <a:srgbClr val="0C2F4F"/>
                </a:solidFill>
                <a:latin typeface="Jameel Noori Nastaleeq" pitchFamily="2" charset="-78"/>
                <a:cs typeface="Jameel Noori Nastaleeq" pitchFamily="2" charset="-78"/>
              </a:rPr>
              <a:t> خوف زدہ </a:t>
            </a:r>
            <a:endParaRPr lang="en-US" sz="4800" dirty="0">
              <a:solidFill>
                <a:srgbClr val="0C2F4F"/>
              </a:solidFill>
              <a:latin typeface="Jameel Noori Nastaleeq" pitchFamily="2" charset="-78"/>
              <a:cs typeface="Jameel Noori Nastaleeq" pitchFamily="2" charset="-78"/>
            </a:endParaRPr>
          </a:p>
        </p:txBody>
      </p:sp>
      <p:sp>
        <p:nvSpPr>
          <p:cNvPr id="4" name="Rectangle 3"/>
          <p:cNvSpPr/>
          <p:nvPr/>
        </p:nvSpPr>
        <p:spPr>
          <a:xfrm>
            <a:off x="990221" y="3096665"/>
            <a:ext cx="7424381" cy="1862048"/>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انتہائی تنہائی اور تاریکی میں کیے گئے اعمال بھی تفصیل سے درج دیکھ کر چیخ وپکار		ہائے ہماری بدنصیبی</a:t>
            </a:r>
            <a:endParaRPr lang="en-US" sz="40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8" name="Straight Arrow Connector 7"/>
          <p:cNvCxnSpPr/>
          <p:nvPr/>
        </p:nvCxnSpPr>
        <p:spPr>
          <a:xfrm flipH="1">
            <a:off x="3817259" y="4594287"/>
            <a:ext cx="140788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99863" y="867839"/>
            <a:ext cx="4182555" cy="707886"/>
          </a:xfrm>
          <a:prstGeom prst="rect">
            <a:avLst/>
          </a:prstGeom>
        </p:spPr>
        <p:txBody>
          <a:bodyPr wrap="none">
            <a:spAutoFit/>
          </a:bodyPr>
          <a:lstStyle/>
          <a:p>
            <a:pPr algn="r" rtl="1"/>
            <a:r>
              <a:rPr lang="ur-PK" sz="4000" b="1" dirty="0" smtClean="0">
                <a:solidFill>
                  <a:srgbClr val="0C2F4F"/>
                </a:solidFill>
                <a:latin typeface="Jameel Noori Nastaleeq" pitchFamily="2" charset="-78"/>
                <a:cs typeface="Jameel Noori Nastaleeq" pitchFamily="2" charset="-78"/>
              </a:rPr>
              <a:t>تمہارا رب کسی پر ظلم نہیں کرےگا</a:t>
            </a:r>
            <a:endParaRPr lang="en-US" sz="4000" b="1" dirty="0">
              <a:solidFill>
                <a:srgbClr val="0C2F4F"/>
              </a:solidFill>
              <a:latin typeface="Jameel Noori Nastaleeq" pitchFamily="2" charset="-78"/>
              <a:cs typeface="Jameel Noori Nastaleeq" pitchFamily="2" charset="-78"/>
            </a:endParaRPr>
          </a:p>
        </p:txBody>
      </p:sp>
      <p:sp>
        <p:nvSpPr>
          <p:cNvPr id="3" name="Rectangle 2"/>
          <p:cNvSpPr/>
          <p:nvPr/>
        </p:nvSpPr>
        <p:spPr>
          <a:xfrm>
            <a:off x="1596571" y="1997117"/>
            <a:ext cx="5347866" cy="1862048"/>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4000" dirty="0" smtClean="0">
                <a:solidFill>
                  <a:srgbClr val="0C2F4F"/>
                </a:solidFill>
                <a:latin typeface="Jameel Noori Nastaleeq" pitchFamily="2" charset="-78"/>
                <a:cs typeface="Jameel Noori Nastaleeq" pitchFamily="2" charset="-78"/>
              </a:rPr>
              <a:t>کسی بے گناہ کو سزا نہیں</a:t>
            </a:r>
          </a:p>
          <a:p>
            <a:pPr marL="571500" indent="-571500" algn="r" rtl="1">
              <a:lnSpc>
                <a:spcPct val="150000"/>
              </a:lnSpc>
              <a:buFont typeface="Wingdings" panose="05000000000000000000" pitchFamily="2" charset="2"/>
              <a:buChar char="ü"/>
            </a:pPr>
            <a:r>
              <a:rPr lang="ur-PK" sz="4000" dirty="0" smtClean="0">
                <a:solidFill>
                  <a:srgbClr val="0C2F4F"/>
                </a:solidFill>
                <a:latin typeface="Jameel Noori Nastaleeq" pitchFamily="2" charset="-78"/>
                <a:cs typeface="Jameel Noori Nastaleeq" pitchFamily="2" charset="-78"/>
              </a:rPr>
              <a:t> کسی جرم کو بڑھا کر سزا کا فیصلہ نہیں</a:t>
            </a:r>
            <a:endParaRPr lang="en-US" sz="40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306286" y="811535"/>
            <a:ext cx="6732803" cy="2308324"/>
          </a:xfrm>
          <a:prstGeom prst="rect">
            <a:avLst/>
          </a:prstGeom>
        </p:spPr>
        <p:txBody>
          <a:bodyPr wrap="square">
            <a:spAutoFit/>
          </a:bodyPr>
          <a:lstStyle/>
          <a:p>
            <a:pPr algn="ctr" rtl="1">
              <a:lnSpc>
                <a:spcPct val="150000"/>
              </a:lnSpc>
            </a:pPr>
            <a:r>
              <a:rPr lang="ur-PK" sz="3200" dirty="0" smtClean="0">
                <a:solidFill>
                  <a:srgbClr val="0C2F4F"/>
                </a:solidFill>
                <a:latin typeface="Al_Mushaf" pitchFamily="2" charset="-78"/>
                <a:cs typeface="Al_Mushaf" pitchFamily="2" charset="-78"/>
              </a:rPr>
              <a:t>وَ اِذۡ قُلۡنَا لِلۡمَلٰٓئِکَۃِ اسۡجُدُوۡا لِاٰدَمَ فَسَجَدُوۡۤا اِلَّاۤ اِبۡلِیۡسَ ؕ کَانَ مِنَ الۡجِنِّ فَفَسَقَ عَنۡ اَمۡرِ رَبِّہٖ ؕ اَفَتَتَّخِذُوۡنَہٗ وَ ذُرِّیَّتَہٗۤ اَوۡلِیَآءَ مِنۡ دُوۡنِیۡ وَ ہُمۡ لَکُمۡ عَدُوٌّ ؕ بِئۡسَ لِلظّٰلِمِیۡنَ بَدَلًا</a:t>
            </a:r>
            <a:endParaRPr lang="en-US" sz="3200" dirty="0">
              <a:solidFill>
                <a:srgbClr val="0C2F4F"/>
              </a:solidFill>
              <a:latin typeface="Al_Mushaf" pitchFamily="2" charset="-78"/>
              <a:cs typeface="Al_Mushaf" pitchFamily="2" charset="-78"/>
            </a:endParaRPr>
          </a:p>
        </p:txBody>
      </p:sp>
      <p:sp>
        <p:nvSpPr>
          <p:cNvPr id="5" name="Rectangle 4"/>
          <p:cNvSpPr/>
          <p:nvPr/>
        </p:nvSpPr>
        <p:spPr>
          <a:xfrm>
            <a:off x="1129352" y="2989285"/>
            <a:ext cx="6858000" cy="2623795"/>
          </a:xfrm>
          <a:prstGeom prst="rect">
            <a:avLst/>
          </a:prstGeom>
        </p:spPr>
        <p:txBody>
          <a:bodyPr wrap="square">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اد کرو، جب ہم نے فرشتوں سے کہا کہ آدم کو سجدہ کرو تو انہوں نے سجدہ کیا مگر ابلیس نے نہ کیا۔ </a:t>
            </a:r>
            <a:r>
              <a:rPr lang="ur-PK" sz="2800" b="1" baseline="30000" dirty="0" smtClean="0">
                <a:solidFill>
                  <a:srgbClr val="0C2F4F"/>
                </a:solidFill>
                <a:latin typeface="Jameel Noori Nastaleeq" pitchFamily="2" charset="-78"/>
                <a:cs typeface="Jameel Noori Nastaleeq" pitchFamily="2" charset="-78"/>
                <a:hlinkClick r:id="rId3"/>
              </a:rPr>
              <a:t>47</a:t>
            </a:r>
            <a:r>
              <a:rPr lang="ur-PK" sz="2800" dirty="0" smtClean="0">
                <a:solidFill>
                  <a:srgbClr val="0C2F4F"/>
                </a:solidFill>
                <a:latin typeface="Jameel Noori Nastaleeq" pitchFamily="2" charset="-78"/>
                <a:cs typeface="Jameel Noori Nastaleeq" pitchFamily="2" charset="-78"/>
              </a:rPr>
              <a:t> وہ جِنّوں میں سے تھا اس لیے اپنے ربّ کے حکم کی اطاعت سے نِکل گیا۔ </a:t>
            </a:r>
            <a:r>
              <a:rPr lang="ur-PK" sz="2800" b="1" baseline="30000" dirty="0" smtClean="0">
                <a:solidFill>
                  <a:srgbClr val="0C2F4F"/>
                </a:solidFill>
                <a:latin typeface="Jameel Noori Nastaleeq" pitchFamily="2" charset="-78"/>
                <a:cs typeface="Jameel Noori Nastaleeq" pitchFamily="2" charset="-78"/>
                <a:hlinkClick r:id="rId4"/>
              </a:rPr>
              <a:t>48</a:t>
            </a:r>
            <a:r>
              <a:rPr lang="ur-PK" sz="2800" dirty="0" smtClean="0">
                <a:solidFill>
                  <a:srgbClr val="0C2F4F"/>
                </a:solidFill>
                <a:latin typeface="Jameel Noori Nastaleeq" pitchFamily="2" charset="-78"/>
                <a:cs typeface="Jameel Noori Nastaleeq" pitchFamily="2" charset="-78"/>
              </a:rPr>
              <a:t> اب کیا تم مجھے چھوڑ کو اُس کو اور اُس کی ذُرّیّت کو اپنا سرپرست بناتے ہو حالانکہ وہ تمہارے دُشمن ہیں؟ بڑا ہی بُرا بدل ہے جسے ظالم لوگ اختیار کر رہے ہیں۔</a:t>
            </a:r>
            <a:endParaRPr lang="en-US" sz="28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50</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40679" y="1246345"/>
            <a:ext cx="2342308" cy="707886"/>
          </a:xfrm>
          <a:prstGeom prst="rect">
            <a:avLst/>
          </a:prstGeom>
          <a:noFill/>
        </p:spPr>
        <p:txBody>
          <a:bodyPr wrap="none">
            <a:spAutoFit/>
          </a:bodyPr>
          <a:lstStyle/>
          <a:p>
            <a:pPr algn="r" rtl="1"/>
            <a:r>
              <a:rPr lang="ur-PK" sz="4000" dirty="0" smtClean="0">
                <a:solidFill>
                  <a:srgbClr val="C00000"/>
                </a:solidFill>
                <a:latin typeface="Jameel Noori Nastaleeq" pitchFamily="2" charset="-78"/>
                <a:cs typeface="Jameel Noori Nastaleeq" pitchFamily="2" charset="-78"/>
              </a:rPr>
              <a:t>گمراہ انسان کو تنبیہ</a:t>
            </a:r>
            <a:endParaRPr lang="en-US" sz="4000" dirty="0">
              <a:solidFill>
                <a:srgbClr val="C00000"/>
              </a:solidFill>
              <a:latin typeface="Jameel Noori Nastaleeq" pitchFamily="2" charset="-78"/>
              <a:cs typeface="Jameel Noori Nastaleeq" pitchFamily="2" charset="-78"/>
            </a:endParaRPr>
          </a:p>
        </p:txBody>
      </p:sp>
      <p:sp>
        <p:nvSpPr>
          <p:cNvPr id="4" name="Rectangle 3"/>
          <p:cNvSpPr/>
          <p:nvPr/>
        </p:nvSpPr>
        <p:spPr>
          <a:xfrm>
            <a:off x="232230" y="2336836"/>
            <a:ext cx="8084456" cy="2585323"/>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3600" dirty="0" smtClean="0">
                <a:solidFill>
                  <a:srgbClr val="0C2F4F"/>
                </a:solidFill>
                <a:latin typeface="Jameel Noori Nastaleeq" pitchFamily="2" charset="-78"/>
                <a:cs typeface="Jameel Noori Nastaleeq" pitchFamily="2" charset="-78"/>
              </a:rPr>
              <a:t>اللّٰہ رب العالمین کو چھوڑ کر	ابلیس کے راستے پر</a:t>
            </a:r>
          </a:p>
          <a:p>
            <a:pPr marL="571500" indent="-571500" algn="r" rtl="1">
              <a:lnSpc>
                <a:spcPct val="150000"/>
              </a:lnSpc>
              <a:buFont typeface="Wingdings" panose="05000000000000000000" pitchFamily="2" charset="2"/>
              <a:buChar char="ü"/>
            </a:pPr>
            <a:r>
              <a:rPr lang="ur-PK" sz="3600" dirty="0" smtClean="0">
                <a:solidFill>
                  <a:srgbClr val="0C2F4F"/>
                </a:solidFill>
                <a:latin typeface="Jameel Noori Nastaleeq" pitchFamily="2" charset="-78"/>
                <a:cs typeface="Jameel Noori Nastaleeq" pitchFamily="2" charset="-78"/>
              </a:rPr>
              <a:t>خیراخواہ پیغمبر کو چھوڑ کر	ازلی دشمن کے پھندے میں </a:t>
            </a:r>
          </a:p>
          <a:p>
            <a:pPr marL="571500" indent="-571500" algn="r" rtl="1">
              <a:lnSpc>
                <a:spcPct val="150000"/>
              </a:lnSpc>
              <a:buFont typeface="Wingdings" panose="05000000000000000000" pitchFamily="2" charset="2"/>
              <a:buChar char="ü"/>
            </a:pPr>
            <a:r>
              <a:rPr lang="ur-PK" sz="3600" dirty="0" smtClean="0">
                <a:solidFill>
                  <a:srgbClr val="0C2F4F"/>
                </a:solidFill>
                <a:latin typeface="Jameel Noori Nastaleeq" pitchFamily="2" charset="-78"/>
                <a:cs typeface="Jameel Noori Nastaleeq" pitchFamily="2" charset="-78"/>
              </a:rPr>
              <a:t>اللّٰہ کے مقابلے میں		ابلیس اور اس کی ذریت کو اپنا کارساز بنالیا</a:t>
            </a:r>
            <a:endParaRPr lang="en-US" sz="36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ounded Rectangle 5"/>
          <p:cNvSpPr/>
          <p:nvPr/>
        </p:nvSpPr>
        <p:spPr>
          <a:xfrm>
            <a:off x="6611833" y="130626"/>
            <a:ext cx="3062520" cy="733114"/>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6611833" y="278965"/>
            <a:ext cx="247375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قصہء آدم و ابلیس</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cxnSp>
        <p:nvCxnSpPr>
          <p:cNvPr id="12" name="Straight Arrow Connector 11"/>
          <p:cNvCxnSpPr/>
          <p:nvPr/>
        </p:nvCxnSpPr>
        <p:spPr>
          <a:xfrm flipH="1">
            <a:off x="4572001" y="2841674"/>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586069" y="3662290"/>
            <a:ext cx="64008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572001" y="4511040"/>
            <a:ext cx="100584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214729"/>
            <a:ext cx="8318311" cy="1754326"/>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فرشتے		نافرمانی کا اختیار نہیں رکھتے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جن اور انسان	اختیاررکھتے ہیں اسی لیے ہی جزاءوسزاء پاتے ہیں</a:t>
            </a:r>
            <a:endParaRPr lang="en-US" sz="36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1928841" y="592698"/>
            <a:ext cx="1846980" cy="707886"/>
          </a:xfrm>
          <a:prstGeom prst="rect">
            <a:avLst/>
          </a:prstGeom>
          <a:noFill/>
        </p:spPr>
        <p:txBody>
          <a:bodyPr wrap="non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کَانَ مِنَ الْجِنِّ</a:t>
            </a:r>
            <a:endParaRPr lang="en-US" sz="4000" dirty="0">
              <a:solidFill>
                <a:srgbClr val="0C2F4F"/>
              </a:solidFill>
              <a:latin typeface="Al_Mushaf" panose="02000000000000000000" pitchFamily="2" charset="-78"/>
              <a:cs typeface="Al_Mushaf" panose="02000000000000000000" pitchFamily="2" charset="-78"/>
            </a:endParaRPr>
          </a:p>
        </p:txBody>
      </p:sp>
      <p:sp>
        <p:nvSpPr>
          <p:cNvPr id="8" name="Rounded Rectangle 7"/>
          <p:cNvSpPr/>
          <p:nvPr/>
        </p:nvSpPr>
        <p:spPr>
          <a:xfrm>
            <a:off x="4661124" y="592698"/>
            <a:ext cx="3062520" cy="733114"/>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9" name="Rectangle 8"/>
          <p:cNvSpPr/>
          <p:nvPr/>
        </p:nvSpPr>
        <p:spPr>
          <a:xfrm>
            <a:off x="4737498" y="605312"/>
            <a:ext cx="2909771" cy="707886"/>
          </a:xfrm>
          <a:prstGeom prst="rect">
            <a:avLst/>
          </a:prstGeom>
          <a:noFill/>
        </p:spPr>
        <p:txBody>
          <a:bodyPr wrap="square">
            <a:spAutoFit/>
          </a:bodyPr>
          <a:lstStyle/>
          <a:p>
            <a:r>
              <a:rPr lang="ur-PK" sz="4000" dirty="0" smtClean="0">
                <a:solidFill>
                  <a:schemeClr val="bg1"/>
                </a:solidFill>
                <a:latin typeface="Jameel Noori Nastaleeq" pitchFamily="2" charset="-78"/>
                <a:cs typeface="Jameel Noori Nastaleeq" pitchFamily="2" charset="-78"/>
              </a:rPr>
              <a:t>ابلیس جنوں میں سے تھا</a:t>
            </a:r>
            <a:endParaRPr lang="en-US" sz="4000" dirty="0">
              <a:solidFill>
                <a:schemeClr val="bg1"/>
              </a:solidFill>
            </a:endParaRPr>
          </a:p>
        </p:txBody>
      </p:sp>
      <p:sp>
        <p:nvSpPr>
          <p:cNvPr id="10" name="Rectangle 9"/>
          <p:cNvSpPr/>
          <p:nvPr/>
        </p:nvSpPr>
        <p:spPr>
          <a:xfrm>
            <a:off x="1801186" y="1947105"/>
            <a:ext cx="5840060" cy="646331"/>
          </a:xfrm>
          <a:prstGeom prst="rect">
            <a:avLst/>
          </a:prstGeom>
        </p:spPr>
        <p:txBody>
          <a:bodyPr wrap="none">
            <a:spAutoFit/>
          </a:bodyPr>
          <a:lstStyle/>
          <a:p>
            <a:pPr algn="ctr" rtl="1"/>
            <a:r>
              <a:rPr lang="ur-PK" sz="3600" u="sng" dirty="0">
                <a:solidFill>
                  <a:srgbClr val="0C2F4F"/>
                </a:solidFill>
                <a:latin typeface="Jameel Noori Nastaleeq" pitchFamily="2" charset="-78"/>
                <a:cs typeface="Jameel Noori Nastaleeq" pitchFamily="2" charset="-78"/>
              </a:rPr>
              <a:t>ابلیس فرشتہ نہیں تھااسی لیے رب کے حکم کی نافرمانی کی</a:t>
            </a:r>
          </a:p>
        </p:txBody>
      </p:sp>
      <p:cxnSp>
        <p:nvCxnSpPr>
          <p:cNvPr id="14" name="Straight Arrow Connector 13"/>
          <p:cNvCxnSpPr/>
          <p:nvPr/>
        </p:nvCxnSpPr>
        <p:spPr>
          <a:xfrm flipH="1">
            <a:off x="5579388" y="3719594"/>
            <a:ext cx="12801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552303" y="4538421"/>
            <a:ext cx="54864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468" y="1936670"/>
            <a:ext cx="8260596" cy="3416320"/>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3600" dirty="0" smtClean="0">
                <a:solidFill>
                  <a:srgbClr val="0C2F4F"/>
                </a:solidFill>
                <a:latin typeface="Jameel Noori Nastaleeq" pitchFamily="2" charset="-78"/>
                <a:cs typeface="Jameel Noori Nastaleeq" pitchFamily="2" charset="-78"/>
              </a:rPr>
              <a:t>فرشتوں کو سجدے کے حکم میں وہ تمام مخلوقات بھی شامل تھیں جو فرشتوں کے زیر انتظام زمین میں آباد تھیں ۔</a:t>
            </a:r>
          </a:p>
          <a:p>
            <a:pPr marL="571500" indent="-571500" algn="r" rtl="1">
              <a:lnSpc>
                <a:spcPct val="150000"/>
              </a:lnSpc>
              <a:buFont typeface="Wingdings" panose="05000000000000000000" pitchFamily="2" charset="2"/>
              <a:buChar char="ü"/>
            </a:pPr>
            <a:r>
              <a:rPr lang="ur-PK" sz="3600" dirty="0" smtClean="0">
                <a:solidFill>
                  <a:srgbClr val="0C2F4F"/>
                </a:solidFill>
                <a:latin typeface="Jameel Noori Nastaleeq" pitchFamily="2" charset="-78"/>
                <a:cs typeface="Jameel Noori Nastaleeq" pitchFamily="2" charset="-78"/>
              </a:rPr>
              <a:t>فرشتوں کے ساتھ اللہ کے حکم پرتمام مخلوقات نے حضرت آدمؑ کو سجدہ کیا لیکن جنوں کی مخلوق  میں سے ابلیس نے انکار کردیا۔</a:t>
            </a:r>
            <a:endParaRPr lang="en-US" sz="36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600651" y="166972"/>
            <a:ext cx="5915402" cy="1446550"/>
          </a:xfrm>
          <a:prstGeom prst="rect">
            <a:avLst/>
          </a:prstGeom>
        </p:spPr>
        <p:txBody>
          <a:bodyPr wrap="none">
            <a:spAutoFit/>
          </a:bodyPr>
          <a:lstStyle/>
          <a:p>
            <a:pPr algn="ctr" rtl="1"/>
            <a:r>
              <a:rPr lang="ur-PK" sz="4400" dirty="0">
                <a:solidFill>
                  <a:srgbClr val="C00000"/>
                </a:solidFill>
                <a:latin typeface="Jameel Noori Nastaleeq" pitchFamily="2" charset="-78"/>
                <a:cs typeface="Jameel Noori Nastaleeq" pitchFamily="2" charset="-78"/>
              </a:rPr>
              <a:t>اللّٰہ تعالی نے ملائکہ کو سجدہ </a:t>
            </a:r>
            <a:r>
              <a:rPr lang="ur-PK" sz="4400" dirty="0" smtClean="0">
                <a:solidFill>
                  <a:srgbClr val="C00000"/>
                </a:solidFill>
                <a:latin typeface="Jameel Noori Nastaleeq" pitchFamily="2" charset="-78"/>
                <a:cs typeface="Jameel Noori Nastaleeq" pitchFamily="2" charset="-78"/>
              </a:rPr>
              <a:t> کاحکم دیا</a:t>
            </a:r>
          </a:p>
          <a:p>
            <a:pPr algn="ctr" rtl="1"/>
            <a:r>
              <a:rPr lang="ur-PK" sz="4400" dirty="0" smtClean="0">
                <a:solidFill>
                  <a:srgbClr val="C00000"/>
                </a:solidFill>
                <a:latin typeface="Jameel Noori Nastaleeq" pitchFamily="2" charset="-78"/>
                <a:cs typeface="Jameel Noori Nastaleeq" pitchFamily="2" charset="-78"/>
              </a:rPr>
              <a:t>ابلیس جن تھا اس سے سجدے کا مطالبہ کیسے؟</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1064" y="2556758"/>
            <a:ext cx="5474576" cy="923330"/>
          </a:xfrm>
          <a:prstGeom prst="rect">
            <a:avLst/>
          </a:prstGeom>
          <a:noFill/>
        </p:spPr>
        <p:txBody>
          <a:bodyPr wrap="none" rtlCol="0">
            <a:spAutoFit/>
          </a:bodyPr>
          <a:lstStyle/>
          <a:p>
            <a:pPr algn="ctr" rtl="1"/>
            <a:r>
              <a:rPr lang="ur-PK" sz="5400" dirty="0" smtClean="0">
                <a:solidFill>
                  <a:srgbClr val="0C2F4F"/>
                </a:solidFill>
                <a:latin typeface="Jameel Noori Nastaleeq" pitchFamily="2" charset="-78"/>
                <a:cs typeface="Jameel Noori Nastaleeq" pitchFamily="2" charset="-78"/>
              </a:rPr>
              <a:t>ابلیس کی ذریت سے کیا مراد ہے؟</a:t>
            </a:r>
            <a:endParaRPr lang="en-US" sz="54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TextBox 3"/>
          <p:cNvSpPr txBox="1"/>
          <p:nvPr/>
        </p:nvSpPr>
        <p:spPr>
          <a:xfrm>
            <a:off x="5894985" y="997068"/>
            <a:ext cx="1289135" cy="923330"/>
          </a:xfrm>
          <a:prstGeom prst="rect">
            <a:avLst/>
          </a:prstGeom>
          <a:noFill/>
        </p:spPr>
        <p:txBody>
          <a:bodyPr wrap="none" rtlCol="0">
            <a:spAutoFit/>
          </a:bodyPr>
          <a:lstStyle/>
          <a:p>
            <a:pPr algn="ctr" rtl="1"/>
            <a:r>
              <a:rPr lang="ur-PK" sz="5400" b="1" dirty="0" smtClean="0">
                <a:solidFill>
                  <a:srgbClr val="C00000"/>
                </a:solidFill>
                <a:latin typeface="Jameel Noori Nastaleeq" pitchFamily="2" charset="-78"/>
                <a:cs typeface="Jameel Noori Nastaleeq" pitchFamily="2" charset="-78"/>
              </a:rPr>
              <a:t>سوال:</a:t>
            </a:r>
            <a:endParaRPr lang="en-US" sz="5400" b="1"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0420" y="2690336"/>
            <a:ext cx="3324965" cy="1938992"/>
          </a:xfrm>
          <a:prstGeom prst="rect">
            <a:avLst/>
          </a:prstGeom>
        </p:spPr>
        <p:txBody>
          <a:bodyPr wrap="square">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اولاد	انسانوں کی طرح </a:t>
            </a:r>
          </a:p>
          <a:p>
            <a:pPr algn="ctr" rtl="1">
              <a:lnSpc>
                <a:spcPct val="150000"/>
              </a:lnSpc>
            </a:pPr>
            <a:r>
              <a:rPr lang="ur-PK" sz="4000" dirty="0" smtClean="0">
                <a:solidFill>
                  <a:srgbClr val="0C2F4F"/>
                </a:solidFill>
                <a:latin typeface="Jameel Noori Nastaleeq" pitchFamily="2" charset="-78"/>
                <a:cs typeface="Jameel Noori Nastaleeq" pitchFamily="2" charset="-78"/>
              </a:rPr>
              <a:t>جنوں کی بھی اولاد ہوتی ہے</a:t>
            </a:r>
          </a:p>
        </p:txBody>
      </p:sp>
      <p:sp>
        <p:nvSpPr>
          <p:cNvPr id="3" name="Rectangle 2"/>
          <p:cNvSpPr/>
          <p:nvPr/>
        </p:nvSpPr>
        <p:spPr>
          <a:xfrm>
            <a:off x="545856" y="2690336"/>
            <a:ext cx="3735091" cy="2585323"/>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مددگار		پیروکار </a:t>
            </a:r>
          </a:p>
          <a:p>
            <a:pPr algn="ctr" rtl="1">
              <a:lnSpc>
                <a:spcPct val="150000"/>
              </a:lnSpc>
            </a:pPr>
            <a:r>
              <a:rPr lang="ur-PK" sz="3600" dirty="0" smtClean="0">
                <a:solidFill>
                  <a:srgbClr val="0C2F4F"/>
                </a:solidFill>
                <a:latin typeface="Jameel Noori Nastaleeq" pitchFamily="2" charset="-78"/>
                <a:cs typeface="Jameel Noori Nastaleeq" pitchFamily="2" charset="-78"/>
              </a:rPr>
              <a:t>شیطان کے مددگار جنوں اور انسانوں دونوں میں سے ہوتے ہیں</a:t>
            </a:r>
            <a:endParaRPr lang="en-US" sz="3600" dirty="0">
              <a:solidFill>
                <a:srgbClr val="0C2F4F"/>
              </a:solidFill>
            </a:endParaRPr>
          </a:p>
        </p:txBody>
      </p:sp>
      <p:sp>
        <p:nvSpPr>
          <p:cNvPr id="4" name="Rectangle 3"/>
          <p:cNvSpPr/>
          <p:nvPr/>
        </p:nvSpPr>
        <p:spPr>
          <a:xfrm>
            <a:off x="4141465" y="668839"/>
            <a:ext cx="4483920" cy="769441"/>
          </a:xfrm>
          <a:prstGeom prst="rect">
            <a:avLst/>
          </a:prstGeom>
        </p:spPr>
        <p:txBody>
          <a:bodyPr wrap="none">
            <a:spAutoFit/>
          </a:bodyPr>
          <a:lstStyle/>
          <a:p>
            <a:pPr algn="r" rtl="1"/>
            <a:r>
              <a:rPr lang="ur-PK" sz="4400" dirty="0" smtClean="0">
                <a:solidFill>
                  <a:srgbClr val="C00000"/>
                </a:solidFill>
                <a:latin typeface="Jameel Noori Nastaleeq" pitchFamily="2" charset="-78"/>
                <a:cs typeface="Jameel Noori Nastaleeq" pitchFamily="2" charset="-78"/>
              </a:rPr>
              <a:t>ابلیس کی ذریت سے کیا مراد ہے؟</a:t>
            </a:r>
          </a:p>
        </p:txBody>
      </p:sp>
      <p:sp>
        <p:nvSpPr>
          <p:cNvPr id="6" name="Rectangle 5"/>
          <p:cNvSpPr/>
          <p:nvPr/>
        </p:nvSpPr>
        <p:spPr>
          <a:xfrm>
            <a:off x="6137329" y="1735810"/>
            <a:ext cx="1549831" cy="77491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88468" y="1735809"/>
            <a:ext cx="1949573" cy="77491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24982" y="1723265"/>
            <a:ext cx="1577676" cy="769441"/>
          </a:xfrm>
          <a:prstGeom prst="rect">
            <a:avLst/>
          </a:prstGeom>
        </p:spPr>
        <p:txBody>
          <a:bodyPr wrap="none">
            <a:spAutoFit/>
          </a:bodyPr>
          <a:lstStyle/>
          <a:p>
            <a:pPr algn="r" rtl="1"/>
            <a:r>
              <a:rPr lang="ur-PK" sz="4400" dirty="0">
                <a:solidFill>
                  <a:srgbClr val="0C2F4F"/>
                </a:solidFill>
                <a:latin typeface="Jameel Noori Nastaleeq" pitchFamily="2" charset="-78"/>
                <a:cs typeface="Jameel Noori Nastaleeq" pitchFamily="2" charset="-78"/>
              </a:rPr>
              <a:t>ایک رائے</a:t>
            </a:r>
          </a:p>
        </p:txBody>
      </p:sp>
      <p:sp>
        <p:nvSpPr>
          <p:cNvPr id="9" name="Rectangle 8"/>
          <p:cNvSpPr/>
          <p:nvPr/>
        </p:nvSpPr>
        <p:spPr>
          <a:xfrm>
            <a:off x="1488468" y="1732747"/>
            <a:ext cx="1949573" cy="769441"/>
          </a:xfrm>
          <a:prstGeom prst="rect">
            <a:avLst/>
          </a:prstGeom>
        </p:spPr>
        <p:txBody>
          <a:bodyPr wrap="none">
            <a:spAutoFit/>
          </a:bodyPr>
          <a:lstStyle/>
          <a:p>
            <a:pPr algn="r" rtl="1"/>
            <a:r>
              <a:rPr lang="ur-PK" sz="4400" dirty="0" smtClean="0">
                <a:solidFill>
                  <a:srgbClr val="0C2F4F"/>
                </a:solidFill>
                <a:latin typeface="Jameel Noori Nastaleeq" pitchFamily="2" charset="-78"/>
                <a:cs typeface="Jameel Noori Nastaleeq" pitchFamily="2" charset="-78"/>
              </a:rPr>
              <a:t>دوسری </a:t>
            </a:r>
            <a:r>
              <a:rPr lang="ur-PK" sz="4400" dirty="0">
                <a:solidFill>
                  <a:srgbClr val="0C2F4F"/>
                </a:solidFill>
                <a:latin typeface="Jameel Noori Nastaleeq" pitchFamily="2" charset="-78"/>
                <a:cs typeface="Jameel Noori Nastaleeq" pitchFamily="2" charset="-78"/>
              </a:rPr>
              <a:t>رائے</a:t>
            </a:r>
          </a:p>
        </p:txBody>
      </p:sp>
      <p:cxnSp>
        <p:nvCxnSpPr>
          <p:cNvPr id="11" name="Straight Connector 10"/>
          <p:cNvCxnSpPr/>
          <p:nvPr/>
        </p:nvCxnSpPr>
        <p:spPr>
          <a:xfrm flipV="1">
            <a:off x="7687160" y="2107985"/>
            <a:ext cx="511444" cy="1"/>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198604" y="2117467"/>
            <a:ext cx="0" cy="765218"/>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7454685" y="3285641"/>
            <a:ext cx="356461"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906292" y="2495226"/>
            <a:ext cx="556963" cy="37196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2"/>
          </p:cNvCxnSpPr>
          <p:nvPr/>
        </p:nvCxnSpPr>
        <p:spPr>
          <a:xfrm>
            <a:off x="2463255" y="2510724"/>
            <a:ext cx="512420" cy="37196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6948566" y="363924"/>
            <a:ext cx="1561155" cy="777923"/>
          </a:xfrm>
          <a:prstGeom prst="roundRect">
            <a:avLst/>
          </a:prstGeom>
          <a:solidFill>
            <a:srgbClr val="0C2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30394" y="1229632"/>
            <a:ext cx="5472752" cy="87345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503579" y="2665202"/>
            <a:ext cx="3589361" cy="1573789"/>
          </a:xfrm>
          <a:prstGeom prst="roundRect">
            <a:avLst>
              <a:gd name="adj"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067728" y="2662280"/>
            <a:ext cx="2552131" cy="1487606"/>
          </a:xfrm>
          <a:prstGeom prst="roundRect">
            <a:avLst>
              <a:gd name="adj"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2321648" y="4973673"/>
            <a:ext cx="3158968" cy="791570"/>
          </a:xfrm>
          <a:prstGeom prst="roundRect">
            <a:avLst>
              <a:gd name="adj"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503579" y="2544099"/>
            <a:ext cx="3473357" cy="1685077"/>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مشرکین شیطان اور </a:t>
            </a:r>
            <a:endParaRPr lang="en-US" sz="3600" dirty="0" smtClean="0">
              <a:solidFill>
                <a:srgbClr val="0C2F4F"/>
              </a:solidFill>
              <a:latin typeface="Jameel Noori Nastaleeq" pitchFamily="2" charset="-78"/>
              <a:cs typeface="Jameel Noori Nastaleeq" pitchFamily="2" charset="-78"/>
            </a:endParaRPr>
          </a:p>
          <a:p>
            <a:pPr algn="r" rtl="1">
              <a:lnSpc>
                <a:spcPct val="150000"/>
              </a:lnSpc>
            </a:pPr>
            <a:r>
              <a:rPr lang="ur-PK" sz="3600" dirty="0" smtClean="0">
                <a:solidFill>
                  <a:srgbClr val="0C2F4F"/>
                </a:solidFill>
                <a:latin typeface="Jameel Noori Nastaleeq" pitchFamily="2" charset="-78"/>
                <a:cs typeface="Jameel Noori Nastaleeq" pitchFamily="2" charset="-78"/>
              </a:rPr>
              <a:t>اس کے چیلوں کو سمجھ رہے ہیں     </a:t>
            </a:r>
            <a:endParaRPr lang="en-US" sz="3600" dirty="0" smtClean="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7192941" y="387387"/>
            <a:ext cx="1268296" cy="707886"/>
          </a:xfrm>
          <a:prstGeom prst="rect">
            <a:avLst/>
          </a:prstGeom>
        </p:spPr>
        <p:txBody>
          <a:bodyPr wrap="none">
            <a:spAutoFit/>
          </a:bodyPr>
          <a:lstStyle/>
          <a:p>
            <a:pPr algn="r" rtl="1"/>
            <a:r>
              <a:rPr lang="ur-PK" sz="4000" dirty="0" smtClean="0">
                <a:solidFill>
                  <a:schemeClr val="bg1"/>
                </a:solidFill>
                <a:latin typeface="Jameel Noori Nastaleeq" pitchFamily="2" charset="-78"/>
                <a:cs typeface="Jameel Noori Nastaleeq" pitchFamily="2" charset="-78"/>
              </a:rPr>
              <a:t>برا بدل؟ </a:t>
            </a:r>
            <a:endParaRPr lang="en-US" sz="4000" dirty="0">
              <a:solidFill>
                <a:schemeClr val="bg1"/>
              </a:solidFill>
            </a:endParaRPr>
          </a:p>
        </p:txBody>
      </p:sp>
      <p:sp>
        <p:nvSpPr>
          <p:cNvPr id="6" name="Rectangle 5"/>
          <p:cNvSpPr/>
          <p:nvPr/>
        </p:nvSpPr>
        <p:spPr>
          <a:xfrm>
            <a:off x="1330394" y="1284271"/>
            <a:ext cx="5437707" cy="769441"/>
          </a:xfrm>
          <a:prstGeom prst="rect">
            <a:avLst/>
          </a:prstGeom>
        </p:spPr>
        <p:txBody>
          <a:bodyPr wrap="none">
            <a:spAutoFit/>
          </a:bodyPr>
          <a:lstStyle/>
          <a:p>
            <a:pPr algn="ctr" rtl="1"/>
            <a:r>
              <a:rPr lang="ur-PK" sz="4400" dirty="0" smtClean="0">
                <a:solidFill>
                  <a:srgbClr val="0C2F4F"/>
                </a:solidFill>
                <a:latin typeface="Jameel Noori Nastaleeq" pitchFamily="2" charset="-78"/>
                <a:cs typeface="Jameel Noori Nastaleeq" pitchFamily="2" charset="-78"/>
              </a:rPr>
              <a:t>کارساز،دوست،مددگار،آقا،مالک،خالق</a:t>
            </a:r>
            <a:endParaRPr lang="en-US" sz="4400" dirty="0">
              <a:solidFill>
                <a:srgbClr val="0C2F4F"/>
              </a:solidFill>
            </a:endParaRPr>
          </a:p>
        </p:txBody>
      </p:sp>
      <p:sp>
        <p:nvSpPr>
          <p:cNvPr id="7" name="Rectangle 6"/>
          <p:cNvSpPr/>
          <p:nvPr/>
        </p:nvSpPr>
        <p:spPr>
          <a:xfrm>
            <a:off x="6115059" y="2689655"/>
            <a:ext cx="2472152" cy="1446550"/>
          </a:xfrm>
          <a:prstGeom prst="rect">
            <a:avLst/>
          </a:prstGeom>
        </p:spPr>
        <p:txBody>
          <a:bodyPr wrap="none">
            <a:spAutoFit/>
          </a:bodyPr>
          <a:lstStyle/>
          <a:p>
            <a:pPr algn="ctr" rtl="1"/>
            <a:r>
              <a:rPr lang="ur-PK" sz="4400" dirty="0" smtClean="0">
                <a:solidFill>
                  <a:srgbClr val="0C2F4F"/>
                </a:solidFill>
                <a:latin typeface="Jameel Noori Nastaleeq" pitchFamily="2" charset="-78"/>
                <a:cs typeface="Jameel Noori Nastaleeq" pitchFamily="2" charset="-78"/>
              </a:rPr>
              <a:t>حقیقت میں</a:t>
            </a:r>
            <a:endParaRPr lang="en-US" sz="4400" dirty="0" smtClean="0">
              <a:solidFill>
                <a:srgbClr val="0C2F4F"/>
              </a:solidFill>
              <a:latin typeface="Jameel Noori Nastaleeq" pitchFamily="2" charset="-78"/>
              <a:cs typeface="Jameel Noori Nastaleeq" pitchFamily="2" charset="-78"/>
            </a:endParaRPr>
          </a:p>
          <a:p>
            <a:pPr algn="ctr" rtl="1"/>
            <a:r>
              <a:rPr lang="ur-PK" sz="4400" dirty="0" smtClean="0">
                <a:solidFill>
                  <a:srgbClr val="0C2F4F"/>
                </a:solidFill>
                <a:latin typeface="Jameel Noori Nastaleeq" pitchFamily="2" charset="-78"/>
                <a:cs typeface="Jameel Noori Nastaleeq" pitchFamily="2" charset="-78"/>
              </a:rPr>
              <a:t> اللہ تعالیٰ کی ذات </a:t>
            </a:r>
            <a:endParaRPr lang="en-US" sz="4400" dirty="0">
              <a:solidFill>
                <a:srgbClr val="0C2F4F"/>
              </a:solidFill>
            </a:endParaRPr>
          </a:p>
        </p:txBody>
      </p:sp>
      <p:sp>
        <p:nvSpPr>
          <p:cNvPr id="8" name="Rectangle 7"/>
          <p:cNvSpPr/>
          <p:nvPr/>
        </p:nvSpPr>
        <p:spPr>
          <a:xfrm>
            <a:off x="2321648" y="5057357"/>
            <a:ext cx="3097322" cy="707886"/>
          </a:xfrm>
          <a:prstGeom prst="rect">
            <a:avLst/>
          </a:prstGeom>
        </p:spPr>
        <p:txBody>
          <a:bodyPr wrap="none">
            <a:spAutoFit/>
          </a:bodyPr>
          <a:lstStyle/>
          <a:p>
            <a:pPr algn="r" rtl="1"/>
            <a:r>
              <a:rPr lang="ur-PK" sz="4000" dirty="0" smtClean="0">
                <a:solidFill>
                  <a:srgbClr val="0C2F4F"/>
                </a:solidFill>
                <a:latin typeface="Jameel Noori Nastaleeq" pitchFamily="2" charset="-78"/>
                <a:cs typeface="Jameel Noori Nastaleeq" pitchFamily="2" charset="-78"/>
              </a:rPr>
              <a:t>اپنے اوپر ظلم کررہے ہیں</a:t>
            </a:r>
            <a:endParaRPr lang="en-US" sz="4000" dirty="0">
              <a:solidFill>
                <a:srgbClr val="0C2F4F"/>
              </a:solidFill>
            </a:endParaRPr>
          </a:p>
        </p:txBody>
      </p:sp>
      <p:cxnSp>
        <p:nvCxnSpPr>
          <p:cNvPr id="27" name="Straight Arrow Connector 26"/>
          <p:cNvCxnSpPr/>
          <p:nvPr/>
        </p:nvCxnSpPr>
        <p:spPr>
          <a:xfrm rot="5400000">
            <a:off x="6469081" y="2336598"/>
            <a:ext cx="450377" cy="1588"/>
          </a:xfrm>
          <a:prstGeom prst="straightConnector1">
            <a:avLst/>
          </a:prstGeom>
          <a:ln>
            <a:solidFill>
              <a:srgbClr val="0C2F4F"/>
            </a:solidFill>
            <a:tailEnd type="arrow"/>
          </a:ln>
        </p:spPr>
        <p:style>
          <a:lnRef idx="3">
            <a:schemeClr val="dk1"/>
          </a:lnRef>
          <a:fillRef idx="0">
            <a:schemeClr val="dk1"/>
          </a:fillRef>
          <a:effectRef idx="2">
            <a:schemeClr val="dk1"/>
          </a:effectRef>
          <a:fontRef idx="minor">
            <a:schemeClr val="tx1"/>
          </a:fontRef>
        </p:style>
      </p:cxnSp>
      <p:sp>
        <p:nvSpPr>
          <p:cNvPr id="4" name="Rectangle 3"/>
          <p:cNvSpPr/>
          <p:nvPr/>
        </p:nvSpPr>
        <p:spPr>
          <a:xfrm>
            <a:off x="5976159" y="5023988"/>
            <a:ext cx="688009" cy="646331"/>
          </a:xfrm>
          <a:prstGeom prst="rect">
            <a:avLst/>
          </a:prstGeom>
        </p:spPr>
        <p:txBody>
          <a:bodyPr wrap="none">
            <a:spAutoFit/>
          </a:bodyPr>
          <a:lstStyle/>
          <a:p>
            <a:pPr algn="r" rtl="1"/>
            <a:r>
              <a:rPr lang="ur-PK" sz="3600" dirty="0">
                <a:solidFill>
                  <a:srgbClr val="0C2F4F"/>
                </a:solidFill>
                <a:latin typeface="Jameel Noori Nastaleeq" pitchFamily="2" charset="-78"/>
                <a:cs typeface="Jameel Noori Nastaleeq" pitchFamily="2" charset="-78"/>
              </a:rPr>
              <a:t>نتیجہ </a:t>
            </a:r>
            <a:endParaRPr lang="en-US" sz="3600" dirty="0">
              <a:solidFill>
                <a:srgbClr val="0C2F4F"/>
              </a:solidFill>
            </a:endParaRPr>
          </a:p>
        </p:txBody>
      </p:sp>
      <p:cxnSp>
        <p:nvCxnSpPr>
          <p:cNvPr id="18" name="Straight Arrow Connector 17"/>
          <p:cNvCxnSpPr/>
          <p:nvPr/>
        </p:nvCxnSpPr>
        <p:spPr>
          <a:xfrm rot="5400000">
            <a:off x="2235461" y="2318117"/>
            <a:ext cx="450377" cy="1588"/>
          </a:xfrm>
          <a:prstGeom prst="straightConnector1">
            <a:avLst/>
          </a:prstGeom>
          <a:ln>
            <a:solidFill>
              <a:srgbClr val="0C2F4F"/>
            </a:solidFill>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a:stCxn id="2" idx="2"/>
          </p:cNvCxnSpPr>
          <p:nvPr/>
        </p:nvCxnSpPr>
        <p:spPr>
          <a:xfrm>
            <a:off x="2240258" y="4229176"/>
            <a:ext cx="921396" cy="590797"/>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579390" y="5369458"/>
            <a:ext cx="50467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1446663" y="1134740"/>
            <a:ext cx="6428095"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itchFamily="2" charset="-78"/>
                <a:cs typeface="Al_Mushaf" pitchFamily="2" charset="-78"/>
              </a:rPr>
              <a:t> مَاۤ اَشۡہَدۡتُّہُمۡ خَلۡقَ السَّمٰوٰتِ وَ الۡاَرۡضِ وَ لَا خَلۡقَ اَنۡفُسِہِمۡ ۪ وَ مَا کُنۡتُ مُتَّخِذَ الۡمُضِلِّیۡنَ عَضُدًا </a:t>
            </a:r>
            <a:endParaRPr lang="en-US" sz="4000" dirty="0">
              <a:solidFill>
                <a:srgbClr val="0C2F4F"/>
              </a:solidFill>
              <a:latin typeface="Al_Mushaf" pitchFamily="2" charset="-78"/>
              <a:cs typeface="Al_Mushaf" pitchFamily="2" charset="-78"/>
            </a:endParaRPr>
          </a:p>
        </p:txBody>
      </p:sp>
      <p:sp>
        <p:nvSpPr>
          <p:cNvPr id="8" name="Rectangle 7"/>
          <p:cNvSpPr/>
          <p:nvPr/>
        </p:nvSpPr>
        <p:spPr>
          <a:xfrm>
            <a:off x="1572904" y="3110205"/>
            <a:ext cx="6175612" cy="2246769"/>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میں نے آسمان و زمین پیدا کرتے وقت اُن کو نہیں بُلایا تھا اور نہ خود اُن کی اپنی تخلیق میں انہیں شریک کیا تھا۔ </a:t>
            </a:r>
            <a:r>
              <a:rPr lang="ur-PK" sz="3200" b="1" baseline="30000" dirty="0" smtClean="0">
                <a:solidFill>
                  <a:srgbClr val="0C2F4F"/>
                </a:solidFill>
                <a:latin typeface="Jameel Noori Nastaleeq" pitchFamily="2" charset="-78"/>
                <a:cs typeface="Jameel Noori Nastaleeq" pitchFamily="2" charset="-78"/>
                <a:hlinkClick r:id="rId3"/>
              </a:rPr>
              <a:t>49</a:t>
            </a:r>
            <a:r>
              <a:rPr lang="ur-PK" sz="3200" dirty="0" smtClean="0">
                <a:solidFill>
                  <a:srgbClr val="0C2F4F"/>
                </a:solidFill>
                <a:latin typeface="Jameel Noori Nastaleeq" pitchFamily="2" charset="-78"/>
                <a:cs typeface="Jameel Noori Nastaleeq" pitchFamily="2" charset="-78"/>
              </a:rPr>
              <a:t> میرا یہ کام نہیں ہے کہ گمراہ کرنے والوں کو اپنا مدد گار بنایا کروں۔</a:t>
            </a:r>
            <a:endParaRPr lang="en-US" sz="32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9" name="TextBox 8"/>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51</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3" name="Rectangle 2"/>
          <p:cNvSpPr/>
          <p:nvPr/>
        </p:nvSpPr>
        <p:spPr>
          <a:xfrm>
            <a:off x="77499" y="1089445"/>
            <a:ext cx="7836589" cy="4847481"/>
          </a:xfrm>
          <a:prstGeom prst="rect">
            <a:avLst/>
          </a:prstGeom>
        </p:spPr>
        <p:txBody>
          <a:bodyPr wrap="squar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جن باطل قوتوں کو معبود اور مددگار بنایا </a:t>
            </a:r>
            <a:endParaRPr lang="en-US" sz="3200" dirty="0" smtClean="0">
              <a:solidFill>
                <a:srgbClr val="0C2F4F"/>
              </a:solidFill>
              <a:latin typeface="Jameel Noori Nastaleeq" pitchFamily="2" charset="-78"/>
              <a:cs typeface="Jameel Noori Nastaleeq" pitchFamily="2" charset="-78"/>
            </a:endParaRPr>
          </a:p>
          <a:p>
            <a:pPr algn="r" rtl="1">
              <a:lnSpc>
                <a:spcPct val="150000"/>
              </a:lnSpc>
            </a:pPr>
            <a:r>
              <a:rPr lang="ur-PK" sz="3200" dirty="0" smtClean="0">
                <a:solidFill>
                  <a:srgbClr val="0C2F4F"/>
                </a:solidFill>
                <a:latin typeface="Jameel Noori Nastaleeq" pitchFamily="2" charset="-78"/>
                <a:cs typeface="Jameel Noori Nastaleeq" pitchFamily="2" charset="-78"/>
              </a:rPr>
              <a:t>جن شیاطین کی اطاعت وبندگی کی </a:t>
            </a:r>
          </a:p>
          <a:p>
            <a:pPr marL="971550" lvl="1"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نہ خالق کائنات نے  زمین وآسمان پیدا کرتے وقت ان کو مدد کے لیے بلایا</a:t>
            </a:r>
            <a:endParaRPr lang="en-US" sz="3200" dirty="0" smtClean="0">
              <a:solidFill>
                <a:srgbClr val="0C2F4F"/>
              </a:solidFill>
              <a:latin typeface="Jameel Noori Nastaleeq" pitchFamily="2" charset="-78"/>
              <a:cs typeface="Jameel Noori Nastaleeq" pitchFamily="2" charset="-78"/>
            </a:endParaRPr>
          </a:p>
          <a:p>
            <a:pPr marL="971550" lvl="1"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اور نہ ہی ان کی اپنی تخلیق میں انہیں شریک کیا </a:t>
            </a:r>
          </a:p>
          <a:p>
            <a:pPr marL="971550" lvl="1"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جو خود مخلوق ہے وہ خالق کی کیا مدد کرے گا</a:t>
            </a:r>
            <a:endParaRPr lang="en-US" sz="3200" dirty="0" smtClean="0">
              <a:solidFill>
                <a:srgbClr val="0C2F4F"/>
              </a:solidFill>
              <a:latin typeface="Jameel Noori Nastaleeq" pitchFamily="2" charset="-78"/>
              <a:cs typeface="Jameel Noori Nastaleeq" pitchFamily="2" charset="-78"/>
            </a:endParaRPr>
          </a:p>
          <a:p>
            <a:pPr marL="457200" indent="-457200" algn="r" rtl="1">
              <a:lnSpc>
                <a:spcPct val="150000"/>
              </a:lnSpc>
              <a:buFont typeface="Arial" panose="020B0604020202020204" pitchFamily="34" charset="0"/>
              <a:buChar char="•"/>
            </a:pPr>
            <a:endParaRPr lang="en-US" sz="1400" dirty="0" smtClean="0">
              <a:solidFill>
                <a:srgbClr val="0C2F4F"/>
              </a:solidFill>
              <a:latin typeface="Jameel Noori Nastaleeq" pitchFamily="2" charset="-78"/>
              <a:cs typeface="Jameel Noori Nastaleeq" pitchFamily="2" charset="-78"/>
            </a:endParaRPr>
          </a:p>
          <a:p>
            <a:pPr algn="ctr" rtl="1">
              <a:lnSpc>
                <a:spcPct val="150000"/>
              </a:lnSpc>
            </a:pPr>
            <a:r>
              <a:rPr lang="ur-PK" sz="3200" dirty="0" smtClean="0">
                <a:solidFill>
                  <a:srgbClr val="C00000"/>
                </a:solidFill>
                <a:latin typeface="Jameel Noori Nastaleeq" pitchFamily="2" charset="-78"/>
                <a:cs typeface="Jameel Noori Nastaleeq" pitchFamily="2" charset="-78"/>
              </a:rPr>
              <a:t> بندگی واطاعت کا مستحق 		صرف خالق حقیقی</a:t>
            </a:r>
            <a:endParaRPr lang="en-US" sz="3200" dirty="0">
              <a:solidFill>
                <a:srgbClr val="C00000"/>
              </a:solidFill>
              <a:latin typeface="Jameel Noori Nastaleeq" pitchFamily="2" charset="-78"/>
              <a:cs typeface="Jameel Noori Nastaleeq" pitchFamily="2" charset="-78"/>
            </a:endParaRPr>
          </a:p>
        </p:txBody>
      </p:sp>
      <p:sp>
        <p:nvSpPr>
          <p:cNvPr id="11" name="Rounded Rectangle 10"/>
          <p:cNvSpPr/>
          <p:nvPr/>
        </p:nvSpPr>
        <p:spPr>
          <a:xfrm>
            <a:off x="6506290" y="276777"/>
            <a:ext cx="1950229" cy="75252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5" name="Rectangle 4"/>
          <p:cNvSpPr/>
          <p:nvPr/>
        </p:nvSpPr>
        <p:spPr>
          <a:xfrm>
            <a:off x="6634286" y="305921"/>
            <a:ext cx="1595309" cy="707886"/>
          </a:xfrm>
          <a:prstGeom prst="rect">
            <a:avLst/>
          </a:prstGeom>
        </p:spPr>
        <p:txBody>
          <a:bodyPr wrap="none">
            <a:spAutoFit/>
          </a:bodyPr>
          <a:lstStyle/>
          <a:p>
            <a:pPr algn="r" rtl="1"/>
            <a:r>
              <a:rPr lang="ur-PK" sz="4000" dirty="0">
                <a:solidFill>
                  <a:schemeClr val="bg1"/>
                </a:solidFill>
                <a:latin typeface="Jameel Noori Nastaleeq" pitchFamily="2" charset="-78"/>
                <a:cs typeface="Jameel Noori Nastaleeq" pitchFamily="2" charset="-78"/>
              </a:rPr>
              <a:t>قریش کو عار</a:t>
            </a:r>
            <a:endParaRPr lang="en-US" sz="4000" dirty="0">
              <a:solidFill>
                <a:schemeClr val="bg1"/>
              </a:solidFill>
              <a:latin typeface="Jameel Noori Nastaleeq" pitchFamily="2" charset="-78"/>
              <a:cs typeface="Jameel Noori Nastaleeq" pitchFamily="2" charset="-78"/>
            </a:endParaRPr>
          </a:p>
        </p:txBody>
      </p:sp>
      <p:cxnSp>
        <p:nvCxnSpPr>
          <p:cNvPr id="14" name="Straight Arrow Connector 13"/>
          <p:cNvCxnSpPr/>
          <p:nvPr/>
        </p:nvCxnSpPr>
        <p:spPr>
          <a:xfrm flipH="1">
            <a:off x="3022171" y="5517395"/>
            <a:ext cx="141034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162056" y="1029305"/>
            <a:ext cx="0" cy="489529"/>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236959" y="1013806"/>
            <a:ext cx="0" cy="118872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7883739" y="1518834"/>
            <a:ext cx="27831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7874262" y="2202526"/>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982639" y="1218057"/>
            <a:ext cx="7151426"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itchFamily="2" charset="-78"/>
                <a:cs typeface="Al_Mushaf" pitchFamily="2" charset="-78"/>
              </a:rPr>
              <a:t> وَ یَوۡمَ یَقُوۡلُ نَادُوۡا شُرَکَآءِیَ الَّذِیۡنَ زَعَمۡتُمۡ فَدَعَوۡہُمۡ فَلَمۡ یَسۡتَجِیۡبُوۡا لَہُمۡ</a:t>
            </a:r>
            <a:endParaRPr lang="en-US" sz="4000" dirty="0">
              <a:solidFill>
                <a:srgbClr val="0C2F4F"/>
              </a:solidFill>
              <a:latin typeface="Al_Mushaf" pitchFamily="2" charset="-78"/>
              <a:cs typeface="Al_Mushaf" pitchFamily="2" charset="-78"/>
            </a:endParaRPr>
          </a:p>
        </p:txBody>
      </p:sp>
      <p:sp>
        <p:nvSpPr>
          <p:cNvPr id="5" name="Rectangle 4"/>
          <p:cNvSpPr/>
          <p:nvPr/>
        </p:nvSpPr>
        <p:spPr>
          <a:xfrm>
            <a:off x="829833" y="3080105"/>
            <a:ext cx="7457038" cy="2585323"/>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پھر کیا کریں گے یہ لوگ اُس روز جبکہ اِن کا ربّ اِن سے کہے گا کہ پکارو اب اُن ہستیوں کو جنھیں تم میرا شریک سمجھ بیٹھے تھے۔ </a:t>
            </a:r>
            <a:r>
              <a:rPr lang="ur-PK" sz="3600" b="1" baseline="30000" dirty="0" smtClean="0">
                <a:solidFill>
                  <a:srgbClr val="0C2F4F"/>
                </a:solidFill>
                <a:latin typeface="Jameel Noori Nastaleeq" pitchFamily="2" charset="-78"/>
                <a:cs typeface="Jameel Noori Nastaleeq" pitchFamily="2" charset="-78"/>
                <a:hlinkClick r:id="rId3"/>
              </a:rPr>
              <a:t>50</a:t>
            </a:r>
            <a:r>
              <a:rPr lang="ur-PK" sz="3600" dirty="0" smtClean="0">
                <a:solidFill>
                  <a:srgbClr val="0C2F4F"/>
                </a:solidFill>
                <a:latin typeface="Jameel Noori Nastaleeq" pitchFamily="2" charset="-78"/>
                <a:cs typeface="Jameel Noori Nastaleeq" pitchFamily="2" charset="-78"/>
              </a:rPr>
              <a:t> یہ اُن کو پکاریں گے ، مگر وہ اِن کی مدد کو نہ آئیں گے</a:t>
            </a:r>
            <a:endParaRPr lang="en-US" sz="36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52</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279153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9687" y="1471546"/>
            <a:ext cx="8017329" cy="3785652"/>
          </a:xfrm>
          <a:prstGeom prst="rect">
            <a:avLst/>
          </a:prstGeom>
        </p:spPr>
        <p:txBody>
          <a:bodyPr wrap="square">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جن چیزوں کو رب تعالیٰ کا شریک بناتے تھے انہیں مدد کے لیے پکارو،</a:t>
            </a:r>
            <a:endParaRPr lang="en-US" sz="4000" dirty="0" smtClean="0">
              <a:solidFill>
                <a:srgbClr val="0C2F4F"/>
              </a:solidFill>
              <a:latin typeface="Jameel Noori Nastaleeq" pitchFamily="2" charset="-78"/>
              <a:cs typeface="Jameel Noori Nastaleeq" pitchFamily="2" charset="-78"/>
            </a:endParaRPr>
          </a:p>
          <a:p>
            <a:pPr algn="r" rtl="1">
              <a:lnSpc>
                <a:spcPct val="150000"/>
              </a:lnSpc>
            </a:pPr>
            <a:r>
              <a:rPr lang="ur-PK" sz="4000" dirty="0" smtClean="0">
                <a:solidFill>
                  <a:srgbClr val="0C2F4F"/>
                </a:solidFill>
                <a:latin typeface="Jameel Noori Nastaleeq" pitchFamily="2" charset="-78"/>
                <a:cs typeface="Jameel Noori Nastaleeq" pitchFamily="2" charset="-78"/>
              </a:rPr>
              <a:t>پکارکا کوئی جواب نہیں ملے گا۔</a:t>
            </a:r>
            <a:endParaRPr lang="en-US" sz="4000" dirty="0" smtClean="0">
              <a:solidFill>
                <a:srgbClr val="0C2F4F"/>
              </a:solidFill>
              <a:latin typeface="Jameel Noori Nastaleeq" pitchFamily="2" charset="-78"/>
              <a:cs typeface="Jameel Noori Nastaleeq" pitchFamily="2" charset="-78"/>
            </a:endParaRPr>
          </a:p>
          <a:p>
            <a:pPr algn="r" rtl="1">
              <a:lnSpc>
                <a:spcPct val="150000"/>
              </a:lnSpc>
            </a:pPr>
            <a:r>
              <a:rPr lang="ur-PK" sz="4000" dirty="0" smtClean="0">
                <a:solidFill>
                  <a:srgbClr val="0C2F4F"/>
                </a:solidFill>
                <a:latin typeface="Jameel Noori Nastaleeq" pitchFamily="2" charset="-78"/>
                <a:cs typeface="Jameel Noori Nastaleeq" pitchFamily="2" charset="-78"/>
              </a:rPr>
              <a:t>		 بُت			جہنم کا ایندھن</a:t>
            </a:r>
            <a:endParaRPr lang="en-US" sz="4000" dirty="0" smtClean="0">
              <a:solidFill>
                <a:srgbClr val="0C2F4F"/>
              </a:solidFill>
              <a:latin typeface="Jameel Noori Nastaleeq" pitchFamily="2" charset="-78"/>
              <a:cs typeface="Jameel Noori Nastaleeq" pitchFamily="2" charset="-78"/>
            </a:endParaRPr>
          </a:p>
          <a:p>
            <a:pPr algn="r" rtl="1">
              <a:lnSpc>
                <a:spcPct val="150000"/>
              </a:lnSpc>
            </a:pPr>
            <a:r>
              <a:rPr lang="ur-PK" sz="4000" dirty="0" smtClean="0">
                <a:solidFill>
                  <a:srgbClr val="0C2F4F"/>
                </a:solidFill>
                <a:latin typeface="Jameel Noori Nastaleeq" pitchFamily="2" charset="-78"/>
                <a:cs typeface="Jameel Noori Nastaleeq" pitchFamily="2" charset="-78"/>
              </a:rPr>
              <a:t> 		جن وانسان </a:t>
            </a:r>
            <a:r>
              <a:rPr lang="ur-PK" sz="4000" dirty="0">
                <a:solidFill>
                  <a:srgbClr val="0C2F4F"/>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	اپنی سزا میں گرفتار</a:t>
            </a:r>
            <a:endParaRPr lang="en-US" sz="40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2" name="Rectangle 1"/>
          <p:cNvSpPr/>
          <p:nvPr/>
        </p:nvSpPr>
        <p:spPr>
          <a:xfrm>
            <a:off x="3370363" y="406275"/>
            <a:ext cx="5323893" cy="646331"/>
          </a:xfrm>
          <a:prstGeom prst="rect">
            <a:avLst/>
          </a:prstGeom>
        </p:spPr>
        <p:txBody>
          <a:bodyPr wrap="none">
            <a:spAutoFit/>
          </a:bodyPr>
          <a:lstStyle/>
          <a:p>
            <a:pPr algn="r" rtl="1"/>
            <a:r>
              <a:rPr lang="ur-PK" sz="3600" u="sng" dirty="0">
                <a:solidFill>
                  <a:srgbClr val="C00000"/>
                </a:solidFill>
                <a:latin typeface="Jameel Noori Nastaleeq" pitchFamily="2" charset="-78"/>
                <a:cs typeface="Jameel Noori Nastaleeq" pitchFamily="2" charset="-78"/>
              </a:rPr>
              <a:t>مشرکین کو عاردلانے کے لیے قیامت کا ایک منظر</a:t>
            </a:r>
            <a:endParaRPr lang="en-US" sz="3600" u="sng" dirty="0">
              <a:solidFill>
                <a:srgbClr val="C00000"/>
              </a:solidFill>
              <a:latin typeface="Jameel Noori Nastaleeq" pitchFamily="2" charset="-78"/>
              <a:cs typeface="Jameel Noori Nastaleeq" pitchFamily="2" charset="-78"/>
            </a:endParaRPr>
          </a:p>
        </p:txBody>
      </p:sp>
      <p:cxnSp>
        <p:nvCxnSpPr>
          <p:cNvPr id="8" name="Straight Arrow Connector 7"/>
          <p:cNvCxnSpPr/>
          <p:nvPr/>
        </p:nvCxnSpPr>
        <p:spPr>
          <a:xfrm flipH="1">
            <a:off x="3888881" y="3918857"/>
            <a:ext cx="210312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004520" y="4838700"/>
            <a:ext cx="1107662"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5219" y="1566345"/>
            <a:ext cx="7260608" cy="4247317"/>
          </a:xfrm>
          <a:prstGeom prst="rect">
            <a:avLst/>
          </a:prstGeom>
        </p:spPr>
        <p:txBody>
          <a:bodyPr wrap="square">
            <a:spAutoFit/>
          </a:bodyPr>
          <a:lstStyle/>
          <a:p>
            <a:pPr algn="r" rtl="1"/>
            <a:r>
              <a:rPr lang="ur-PK" sz="3600" dirty="0" smtClean="0">
                <a:solidFill>
                  <a:srgbClr val="0C2F4F"/>
                </a:solidFill>
                <a:latin typeface="Jameel Noori Nastaleeq" pitchFamily="2" charset="-78"/>
                <a:cs typeface="Jameel Noori Nastaleeq" pitchFamily="2" charset="-78"/>
              </a:rPr>
              <a:t>اللّٰہ تعالی کے احکام کو چھوڑ کر کسی دوسرے کے احکام کی پیروی کرنا.</a:t>
            </a:r>
          </a:p>
          <a:p>
            <a:pPr algn="r" rtl="1"/>
            <a:endParaRPr lang="ur-PK" sz="3600" dirty="0" smtClean="0">
              <a:solidFill>
                <a:srgbClr val="0C2F4F"/>
              </a:solidFill>
              <a:latin typeface="Jameel Noori Nastaleeq" pitchFamily="2" charset="-78"/>
              <a:cs typeface="Jameel Noori Nastaleeq" pitchFamily="2" charset="-78"/>
            </a:endParaRPr>
          </a:p>
          <a:p>
            <a:pPr algn="r" rtl="1"/>
            <a:endParaRPr lang="ur-PK" sz="3600" dirty="0" smtClean="0">
              <a:solidFill>
                <a:srgbClr val="0C2F4F"/>
              </a:solidFill>
              <a:latin typeface="Jameel Noori Nastaleeq" pitchFamily="2" charset="-78"/>
              <a:cs typeface="Jameel Noori Nastaleeq" pitchFamily="2" charset="-78"/>
            </a:endParaRPr>
          </a:p>
          <a:p>
            <a:pPr algn="r" rtl="1">
              <a:lnSpc>
                <a:spcPct val="150000"/>
              </a:lnSpc>
            </a:pPr>
            <a:r>
              <a:rPr lang="ur-PK" sz="3600" dirty="0" smtClean="0">
                <a:solidFill>
                  <a:srgbClr val="0C2F4F"/>
                </a:solidFill>
                <a:latin typeface="Jameel Noori Nastaleeq" pitchFamily="2" charset="-78"/>
                <a:cs typeface="Jameel Noori Nastaleeq" pitchFamily="2" charset="-78"/>
              </a:rPr>
              <a:t>زبان سے اقرار </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اللہ کے واحد ہونے کا  </a:t>
            </a:r>
          </a:p>
          <a:p>
            <a:pPr algn="r" rtl="1">
              <a:lnSpc>
                <a:spcPct val="150000"/>
              </a:lnSpc>
            </a:pPr>
            <a:r>
              <a:rPr lang="ur-PK" sz="3600" dirty="0" smtClean="0">
                <a:solidFill>
                  <a:srgbClr val="0C2F4F"/>
                </a:solidFill>
                <a:latin typeface="Jameel Noori Nastaleeq" pitchFamily="2" charset="-78"/>
                <a:cs typeface="Jameel Noori Nastaleeq" pitchFamily="2" charset="-78"/>
              </a:rPr>
              <a:t>زبان سے لعنت </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شیاطین پر </a:t>
            </a:r>
          </a:p>
          <a:p>
            <a:pPr algn="r" rtl="1">
              <a:lnSpc>
                <a:spcPct val="150000"/>
              </a:lnSpc>
            </a:pPr>
            <a:r>
              <a:rPr lang="ur-PK" sz="3600" b="1" u="sng" dirty="0" smtClean="0">
                <a:solidFill>
                  <a:srgbClr val="0C2F4F"/>
                </a:solidFill>
                <a:latin typeface="Jameel Noori Nastaleeq" pitchFamily="2" charset="-78"/>
                <a:cs typeface="Jameel Noori Nastaleeq" pitchFamily="2" charset="-78"/>
              </a:rPr>
              <a:t>عمل</a:t>
            </a:r>
            <a:r>
              <a:rPr lang="ur-PK" sz="3600" dirty="0" smtClean="0">
                <a:solidFill>
                  <a:srgbClr val="0C2F4F"/>
                </a:solidFill>
                <a:latin typeface="Jameel Noori Nastaleeq" pitchFamily="2" charset="-78"/>
                <a:cs typeface="Jameel Noori Nastaleeq" pitchFamily="2" charset="-78"/>
              </a:rPr>
              <a:t>			باطل قوتوں کی پیروی</a:t>
            </a:r>
            <a:endParaRPr lang="en-US" sz="36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6896917" y="624358"/>
            <a:ext cx="1168910" cy="769441"/>
          </a:xfrm>
          <a:prstGeom prst="rect">
            <a:avLst/>
          </a:prstGeom>
          <a:solidFill>
            <a:schemeClr val="accent4">
              <a:lumMod val="20000"/>
              <a:lumOff val="80000"/>
            </a:schemeClr>
          </a:solidFill>
          <a:ln>
            <a:noFill/>
          </a:ln>
        </p:spPr>
        <p:txBody>
          <a:bodyPr wrap="none">
            <a:spAutoFit/>
          </a:bodyPr>
          <a:lstStyle/>
          <a:p>
            <a:r>
              <a:rPr lang="ur-PK" sz="4400" b="1" dirty="0" smtClean="0">
                <a:solidFill>
                  <a:srgbClr val="0C2F4F"/>
                </a:solidFill>
                <a:latin typeface="Jameel Noori Nastaleeq" pitchFamily="2" charset="-78"/>
                <a:cs typeface="Jameel Noori Nastaleeq" pitchFamily="2" charset="-78"/>
              </a:rPr>
              <a:t>اہم نکتہ</a:t>
            </a:r>
            <a:endParaRPr lang="en-US" sz="4400" b="1" dirty="0">
              <a:solidFill>
                <a:srgbClr val="0C2F4F"/>
              </a:solidFill>
            </a:endParaRPr>
          </a:p>
        </p:txBody>
      </p:sp>
      <p:sp>
        <p:nvSpPr>
          <p:cNvPr id="8" name="Rectangle 7"/>
          <p:cNvSpPr/>
          <p:nvPr/>
        </p:nvSpPr>
        <p:spPr>
          <a:xfrm>
            <a:off x="3799971" y="2314582"/>
            <a:ext cx="1516762" cy="707886"/>
          </a:xfrm>
          <a:prstGeom prst="rect">
            <a:avLst/>
          </a:prstGeom>
          <a:solidFill>
            <a:srgbClr val="0C2F4F"/>
          </a:solidFill>
        </p:spPr>
        <p:txBody>
          <a:bodyPr wrap="none">
            <a:spAutoFit/>
          </a:bodyPr>
          <a:lstStyle/>
          <a:p>
            <a:pPr algn="ctr" rtl="1"/>
            <a:r>
              <a:rPr lang="ur-PK" sz="4000" dirty="0" smtClean="0">
                <a:solidFill>
                  <a:schemeClr val="bg1"/>
                </a:solidFill>
                <a:latin typeface="Jameel Noori Nastaleeq" pitchFamily="2" charset="-78"/>
                <a:cs typeface="Jameel Noori Nastaleeq" pitchFamily="2" charset="-78"/>
              </a:rPr>
              <a:t>شرک عملی </a:t>
            </a:r>
            <a:endParaRPr lang="en-US" sz="4000" dirty="0">
              <a:solidFill>
                <a:schemeClr val="bg1"/>
              </a:solidFill>
            </a:endParaRPr>
          </a:p>
        </p:txBody>
      </p:sp>
      <p:cxnSp>
        <p:nvCxnSpPr>
          <p:cNvPr id="3" name="Straight Connector 2"/>
          <p:cNvCxnSpPr/>
          <p:nvPr/>
        </p:nvCxnSpPr>
        <p:spPr>
          <a:xfrm>
            <a:off x="6221186" y="2188029"/>
            <a:ext cx="0" cy="47352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911929" y="2217965"/>
            <a:ext cx="0" cy="47352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633357" y="2661557"/>
            <a:ext cx="587829"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911929" y="2701183"/>
            <a:ext cx="69668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316733" y="3722914"/>
            <a:ext cx="90445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316732" y="4626428"/>
            <a:ext cx="90445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316730" y="5382985"/>
            <a:ext cx="201168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170" y="2031215"/>
            <a:ext cx="6339387" cy="3416320"/>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تباہی کا گڑھا    </a:t>
            </a:r>
          </a:p>
          <a:p>
            <a:pPr algn="r" rtl="1">
              <a:lnSpc>
                <a:spcPct val="150000"/>
              </a:lnSpc>
            </a:pPr>
            <a:r>
              <a:rPr lang="ur-PK" sz="3600" dirty="0" smtClean="0">
                <a:solidFill>
                  <a:srgbClr val="0C2F4F"/>
                </a:solidFill>
                <a:latin typeface="Jameel Noori Nastaleeq" pitchFamily="2" charset="-78"/>
                <a:cs typeface="Jameel Noori Nastaleeq" pitchFamily="2" charset="-78"/>
              </a:rPr>
              <a:t>ہر وہ چیز جو دو چیزوں کے درمیان آڑ اور رکاوٹ ہو</a:t>
            </a:r>
          </a:p>
          <a:p>
            <a:pPr algn="r" rtl="1">
              <a:lnSpc>
                <a:spcPct val="150000"/>
              </a:lnSpc>
            </a:pPr>
            <a:r>
              <a:rPr lang="ur-PK" sz="3600" dirty="0" smtClean="0">
                <a:solidFill>
                  <a:srgbClr val="0C2F4F"/>
                </a:solidFill>
                <a:latin typeface="Jameel Noori Nastaleeq" pitchFamily="2" charset="-78"/>
                <a:cs typeface="Jameel Noori Nastaleeq" pitchFamily="2" charset="-78"/>
              </a:rPr>
              <a:t>جہنم کی ایک وادی کا نام جو پیپ اور خون سے بھری ہوگی</a:t>
            </a:r>
          </a:p>
          <a:p>
            <a:pPr algn="r" rtl="1">
              <a:lnSpc>
                <a:spcPct val="150000"/>
              </a:lnSpc>
            </a:pPr>
            <a:r>
              <a:rPr lang="ur-PK" sz="3600" dirty="0" smtClean="0">
                <a:solidFill>
                  <a:srgbClr val="0C2F4F"/>
                </a:solidFill>
                <a:latin typeface="Jameel Noori Nastaleeq" pitchFamily="2" charset="-78"/>
                <a:cs typeface="Jameel Noori Nastaleeq" pitchFamily="2" charset="-78"/>
              </a:rPr>
              <a:t>دل میں دشمنی اور شدید نفرت</a:t>
            </a:r>
            <a:endParaRPr lang="en-US" sz="36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9" name="Straight Arrow Connector 8"/>
          <p:cNvCxnSpPr/>
          <p:nvPr/>
        </p:nvCxnSpPr>
        <p:spPr>
          <a:xfrm flipH="1" flipV="1">
            <a:off x="6485855" y="2716072"/>
            <a:ext cx="1429848" cy="555736"/>
          </a:xfrm>
          <a:prstGeom prst="straightConnector1">
            <a:avLst/>
          </a:prstGeom>
          <a:ln>
            <a:solidFill>
              <a:srgbClr val="0C2F4F"/>
            </a:solidFill>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flipH="1" flipV="1">
            <a:off x="6584557" y="3453722"/>
            <a:ext cx="1331144" cy="118337"/>
          </a:xfrm>
          <a:prstGeom prst="straightConnector1">
            <a:avLst/>
          </a:prstGeom>
          <a:ln>
            <a:solidFill>
              <a:srgbClr val="0C2F4F"/>
            </a:solidFill>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flipH="1">
            <a:off x="6584557" y="3887543"/>
            <a:ext cx="1317499" cy="1568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flipH="1">
            <a:off x="6584557" y="4172557"/>
            <a:ext cx="1481272" cy="842745"/>
          </a:xfrm>
          <a:prstGeom prst="straightConnector1">
            <a:avLst/>
          </a:prstGeom>
          <a:ln>
            <a:solidFill>
              <a:srgbClr val="0C2F4F"/>
            </a:solidFill>
            <a:tailEnd type="arrow"/>
          </a:ln>
        </p:spPr>
        <p:style>
          <a:lnRef idx="3">
            <a:schemeClr val="dk1"/>
          </a:lnRef>
          <a:fillRef idx="0">
            <a:schemeClr val="dk1"/>
          </a:fillRef>
          <a:effectRef idx="2">
            <a:schemeClr val="dk1"/>
          </a:effectRef>
          <a:fontRef idx="minor">
            <a:schemeClr val="tx1"/>
          </a:fontRef>
        </p:style>
      </p:cxnSp>
      <p:sp>
        <p:nvSpPr>
          <p:cNvPr id="7" name="Oval 6"/>
          <p:cNvSpPr/>
          <p:nvPr/>
        </p:nvSpPr>
        <p:spPr>
          <a:xfrm>
            <a:off x="7383439" y="2944260"/>
            <a:ext cx="1473958" cy="1405719"/>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C2F4F"/>
              </a:solidFill>
            </a:endParaRPr>
          </a:p>
        </p:txBody>
      </p:sp>
      <p:sp>
        <p:nvSpPr>
          <p:cNvPr id="18" name="Rectangle 17"/>
          <p:cNvSpPr/>
          <p:nvPr/>
        </p:nvSpPr>
        <p:spPr>
          <a:xfrm>
            <a:off x="7592786" y="3148305"/>
            <a:ext cx="1032590" cy="769441"/>
          </a:xfrm>
          <a:prstGeom prst="rect">
            <a:avLst/>
          </a:prstGeom>
        </p:spPr>
        <p:txBody>
          <a:bodyPr wrap="square">
            <a:spAutoFit/>
          </a:bodyPr>
          <a:lstStyle/>
          <a:p>
            <a:pPr algn="r" rtl="1"/>
            <a:r>
              <a:rPr lang="ur-PK" sz="4400" dirty="0" smtClean="0">
                <a:solidFill>
                  <a:srgbClr val="0C2F4F"/>
                </a:solidFill>
                <a:latin typeface="Al_Mushaf" panose="02000000000000000000" pitchFamily="2" charset="-78"/>
                <a:cs typeface="Al_Mushaf" panose="02000000000000000000" pitchFamily="2" charset="-78"/>
              </a:rPr>
              <a:t>مَوْبِقْ    </a:t>
            </a:r>
          </a:p>
        </p:txBody>
      </p:sp>
      <p:sp>
        <p:nvSpPr>
          <p:cNvPr id="19" name="Rectangle 18"/>
          <p:cNvSpPr/>
          <p:nvPr/>
        </p:nvSpPr>
        <p:spPr>
          <a:xfrm>
            <a:off x="2757578" y="903024"/>
            <a:ext cx="3601547" cy="830997"/>
          </a:xfrm>
          <a:prstGeom prst="rect">
            <a:avLst/>
          </a:prstGeom>
        </p:spPr>
        <p:txBody>
          <a:bodyPr wrap="square">
            <a:spAutoFit/>
          </a:bodyPr>
          <a:lstStyle/>
          <a:p>
            <a:pPr algn="ctr" rtl="1"/>
            <a:r>
              <a:rPr lang="ur-PK" sz="4800" dirty="0" smtClean="0">
                <a:solidFill>
                  <a:srgbClr val="0C2F4F"/>
                </a:solidFill>
                <a:cs typeface="Al_Mushaf"/>
              </a:rPr>
              <a:t>وَ جَعَلۡنَا بَیۡنَہُمۡ مَّوۡبِقًا</a:t>
            </a:r>
            <a:endParaRPr lang="en-US" sz="4800" dirty="0">
              <a:solidFill>
                <a:srgbClr val="0C2F4F"/>
              </a:solidFill>
              <a:cs typeface="Al_Mushaf"/>
            </a:endParaRPr>
          </a:p>
        </p:txBody>
      </p:sp>
      <p:sp>
        <p:nvSpPr>
          <p:cNvPr id="12" name="Rounded Rectangle 11"/>
          <p:cNvSpPr/>
          <p:nvPr/>
        </p:nvSpPr>
        <p:spPr>
          <a:xfrm>
            <a:off x="5764268" y="120346"/>
            <a:ext cx="391008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4" name="TextBox 13"/>
          <p:cNvSpPr txBox="1"/>
          <p:nvPr/>
        </p:nvSpPr>
        <p:spPr>
          <a:xfrm>
            <a:off x="5764268"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52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1501" y="1462111"/>
            <a:ext cx="7923500" cy="258532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ہم ان کے درمیان ہلاکت کا گڑھا مشترک کردیں گے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ہم ان کے درمیان ایک آڑ حائل کردیں گے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ہم ان کے دلوں میں ایک دوسرے کے لیے عداوت ڈال دیں گے</a:t>
            </a:r>
            <a:endParaRPr lang="en-US" sz="3600" dirty="0">
              <a:solidFill>
                <a:srgbClr val="0C2F4F"/>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01110" y="5142061"/>
            <a:ext cx="6979796" cy="584775"/>
          </a:xfrm>
          <a:prstGeom prst="rect">
            <a:avLst/>
          </a:prstGeom>
          <a:noFill/>
        </p:spPr>
        <p:txBody>
          <a:bodyPr wrap="none" rtlCol="0">
            <a:spAutoFit/>
          </a:bodyPr>
          <a:lstStyle/>
          <a:p>
            <a:pPr algn="ctr" rtl="1"/>
            <a:r>
              <a:rPr lang="ur-PK" sz="3200" u="sng" dirty="0" smtClean="0">
                <a:solidFill>
                  <a:srgbClr val="C00000"/>
                </a:solidFill>
                <a:latin typeface="Jameel Noori Nastaleeq" pitchFamily="2" charset="-78"/>
                <a:cs typeface="Jameel Noori Nastaleeq" pitchFamily="2" charset="-78"/>
              </a:rPr>
              <a:t>اپنی آنکھوں سے اپنا انجام دیکھ کر بھی بھاگنے کی قدرت نہیں </a:t>
            </a:r>
            <a:r>
              <a:rPr lang="ur-PK" sz="3200" b="1" u="sng" dirty="0" smtClean="0">
                <a:solidFill>
                  <a:srgbClr val="C00000"/>
                </a:solidFill>
                <a:latin typeface="Jameel Noori Nastaleeq" pitchFamily="2" charset="-78"/>
                <a:cs typeface="Jameel Noori Nastaleeq" pitchFamily="2" charset="-78"/>
              </a:rPr>
              <a:t>انتہائی بے بسی</a:t>
            </a:r>
            <a:endParaRPr lang="en-US" sz="3200" b="1" u="sng" dirty="0">
              <a:solidFill>
                <a:srgbClr val="C00000"/>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1047465" y="739252"/>
            <a:ext cx="7021773" cy="2215991"/>
          </a:xfrm>
          <a:prstGeom prst="rect">
            <a:avLst/>
          </a:prstGeom>
        </p:spPr>
        <p:txBody>
          <a:bodyPr wrap="square">
            <a:spAutoFit/>
          </a:bodyPr>
          <a:lstStyle/>
          <a:p>
            <a:pPr algn="ctr" rtl="1">
              <a:lnSpc>
                <a:spcPct val="150000"/>
              </a:lnSpc>
            </a:pPr>
            <a:r>
              <a:rPr lang="ur-PK" sz="4800" dirty="0" smtClean="0">
                <a:solidFill>
                  <a:srgbClr val="0C2F4F"/>
                </a:solidFill>
                <a:latin typeface="Al_Mushaf" pitchFamily="2" charset="-78"/>
                <a:cs typeface="Al_Mushaf" pitchFamily="2" charset="-78"/>
              </a:rPr>
              <a:t> وَ رَاَ الۡمُجۡرِمُوۡنَ النَّارَ فَظَنُّوۡۤا اَنَّہُمۡ مُّوَاقِعُوۡہَا وَ لَمۡ یَجِدُوۡا عَنۡہَا مَصۡرِفًا</a:t>
            </a:r>
            <a:endParaRPr lang="en-US" sz="4800" dirty="0">
              <a:solidFill>
                <a:srgbClr val="0C2F4F"/>
              </a:solidFill>
              <a:latin typeface="Al_Mushaf" pitchFamily="2" charset="-78"/>
              <a:cs typeface="Al_Mushaf" pitchFamily="2" charset="-78"/>
            </a:endParaRPr>
          </a:p>
        </p:txBody>
      </p:sp>
      <p:sp>
        <p:nvSpPr>
          <p:cNvPr id="8" name="Rectangle 7"/>
          <p:cNvSpPr/>
          <p:nvPr/>
        </p:nvSpPr>
        <p:spPr>
          <a:xfrm>
            <a:off x="1308722" y="3085508"/>
            <a:ext cx="6564573" cy="1754326"/>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سارے مُجرم اُس روز آگ دیکھیں گے اور سمجھ لیں گے کہ اب انہیں اس میں گرنا ہے اور وہ اس سے بچنے کے لیے کوئی جائے پناہ نہ پائیں گے۔ ؏</a:t>
            </a:r>
            <a:endParaRPr lang="en-US" sz="3600" dirty="0">
              <a:solidFill>
                <a:srgbClr val="0C2F4F"/>
              </a:solidFill>
              <a:latin typeface="Jameel Noori Nastaleeq" pitchFamily="2" charset="-78"/>
              <a:cs typeface="Jameel Noori Nastaleeq" pitchFamily="2" charset="-78"/>
            </a:endParaRPr>
          </a:p>
        </p:txBody>
      </p:sp>
      <p:sp>
        <p:nvSpPr>
          <p:cNvPr id="9" name="Rounded Rectangle 8"/>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0" name="TextBox 9"/>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53</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1368188" y="1239922"/>
            <a:ext cx="6380328"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itchFamily="2" charset="-78"/>
                <a:cs typeface="Al_Mushaf" pitchFamily="2" charset="-78"/>
              </a:rPr>
              <a:t>وَ لَقَدۡ صَرَّفۡنَا فِیۡ ہٰذَا الۡقُرۡاٰنِ لِلنَّاسِ مِنۡ کُلِّ مَثَلٍ ؕ وَ کَانَ الۡاِنۡسَانُ اَکۡثَرَ شَیۡءٍ جَدَلًا</a:t>
            </a:r>
            <a:endParaRPr lang="en-US" sz="4000" dirty="0">
              <a:solidFill>
                <a:srgbClr val="0C2F4F"/>
              </a:solidFill>
              <a:latin typeface="Al_Mushaf" pitchFamily="2" charset="-78"/>
              <a:cs typeface="Al_Mushaf" pitchFamily="2" charset="-78"/>
            </a:endParaRPr>
          </a:p>
        </p:txBody>
      </p:sp>
      <p:sp>
        <p:nvSpPr>
          <p:cNvPr id="7" name="Rectangle 6"/>
          <p:cNvSpPr/>
          <p:nvPr/>
        </p:nvSpPr>
        <p:spPr>
          <a:xfrm>
            <a:off x="1409131" y="3101970"/>
            <a:ext cx="6298442"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ہم نے اِس قرآن میں لوگوں کو طرح طرح سے سمجھایا مگر انسان بڑا ہی جھگڑالو واقع ہوا ہے</a:t>
            </a:r>
            <a:endParaRPr lang="en-US" sz="3600" dirty="0">
              <a:solidFill>
                <a:srgbClr val="0C2F4F"/>
              </a:solidFill>
              <a:latin typeface="Jameel Noori Nastaleeq" pitchFamily="2" charset="-78"/>
              <a:cs typeface="Jameel Noori Nastaleeq" pitchFamily="2" charset="-78"/>
            </a:endParaRPr>
          </a:p>
        </p:txBody>
      </p:sp>
      <p:sp>
        <p:nvSpPr>
          <p:cNvPr id="8" name="Rounded Rectangle 7"/>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9" name="TextBox 8"/>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54</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97256" y="879944"/>
            <a:ext cx="6211957" cy="584775"/>
          </a:xfrm>
          <a:prstGeom prst="rect">
            <a:avLst/>
          </a:prstGeom>
          <a:noFill/>
        </p:spPr>
        <p:txBody>
          <a:bodyPr wrap="none" rtlCol="0">
            <a:spAutoFit/>
          </a:bodyPr>
          <a:lstStyle/>
          <a:p>
            <a:pPr algn="ctr" rtl="1"/>
            <a:r>
              <a:rPr lang="ur-PK" sz="3200" dirty="0" smtClean="0">
                <a:solidFill>
                  <a:srgbClr val="0C2F4F"/>
                </a:solidFill>
                <a:latin typeface="Jameel Noori Nastaleeq" pitchFamily="2" charset="-78"/>
                <a:cs typeface="Jameel Noori Nastaleeq" pitchFamily="2" charset="-78"/>
              </a:rPr>
              <a:t>کسی بات کو سمجھانے کے لیے جتنے ممکن طریقے ہو سکتے اختیار کیے۔</a:t>
            </a:r>
            <a:endParaRPr lang="en-US" sz="3200" dirty="0">
              <a:solidFill>
                <a:srgbClr val="0C2F4F"/>
              </a:solidFill>
              <a:latin typeface="Jameel Noori Nastaleeq" pitchFamily="2" charset="-78"/>
              <a:cs typeface="Jameel Noori Nastaleeq"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0" y="5430478"/>
            <a:ext cx="9144000" cy="1248156"/>
          </a:xfrm>
          <a:prstGeom prst="rect">
            <a:avLst/>
          </a:prstGeom>
        </p:spPr>
      </p:pic>
      <p:sp>
        <p:nvSpPr>
          <p:cNvPr id="9" name="Rectangle 8"/>
          <p:cNvSpPr/>
          <p:nvPr/>
        </p:nvSpPr>
        <p:spPr>
          <a:xfrm>
            <a:off x="1002192" y="1944596"/>
            <a:ext cx="1760418" cy="769441"/>
          </a:xfrm>
          <a:prstGeom prst="rect">
            <a:avLst/>
          </a:prstGeom>
        </p:spPr>
        <p:txBody>
          <a:bodyPr wrap="none">
            <a:spAutoFit/>
          </a:bodyPr>
          <a:lstStyle/>
          <a:p>
            <a:r>
              <a:rPr lang="ur-PK" sz="4400" dirty="0" smtClean="0">
                <a:solidFill>
                  <a:srgbClr val="0C2F4F"/>
                </a:solidFill>
                <a:latin typeface="Jameel Noori Nastaleeq" pitchFamily="2" charset="-78"/>
                <a:cs typeface="Jameel Noori Nastaleeq" pitchFamily="2" charset="-78"/>
              </a:rPr>
              <a:t>جذباتی انداز</a:t>
            </a:r>
          </a:p>
        </p:txBody>
      </p:sp>
      <p:sp>
        <p:nvSpPr>
          <p:cNvPr id="10" name="Rectangle 9"/>
          <p:cNvSpPr/>
          <p:nvPr/>
        </p:nvSpPr>
        <p:spPr>
          <a:xfrm>
            <a:off x="1590775" y="3082884"/>
            <a:ext cx="1029449" cy="769441"/>
          </a:xfrm>
          <a:prstGeom prst="rect">
            <a:avLst/>
          </a:prstGeom>
        </p:spPr>
        <p:txBody>
          <a:bodyPr wrap="none">
            <a:spAutoFit/>
          </a:bodyPr>
          <a:lstStyle/>
          <a:p>
            <a:r>
              <a:rPr lang="ur-PK" sz="4400" dirty="0" smtClean="0">
                <a:solidFill>
                  <a:srgbClr val="0C2F4F"/>
                </a:solidFill>
                <a:latin typeface="Jameel Noori Nastaleeq" pitchFamily="2" charset="-78"/>
                <a:cs typeface="Jameel Noori Nastaleeq" pitchFamily="2" charset="-78"/>
              </a:rPr>
              <a:t>قصص </a:t>
            </a:r>
          </a:p>
        </p:txBody>
      </p:sp>
      <p:sp>
        <p:nvSpPr>
          <p:cNvPr id="11" name="Rectangle 10"/>
          <p:cNvSpPr/>
          <p:nvPr/>
        </p:nvSpPr>
        <p:spPr>
          <a:xfrm>
            <a:off x="6732861" y="2002388"/>
            <a:ext cx="1665841" cy="769441"/>
          </a:xfrm>
          <a:prstGeom prst="rect">
            <a:avLst/>
          </a:prstGeom>
        </p:spPr>
        <p:txBody>
          <a:bodyPr wrap="none">
            <a:spAutoFit/>
          </a:bodyPr>
          <a:lstStyle/>
          <a:p>
            <a:pPr algn="r" rtl="1"/>
            <a:r>
              <a:rPr lang="ur-PK" sz="4400" dirty="0" smtClean="0">
                <a:solidFill>
                  <a:srgbClr val="0C2F4F"/>
                </a:solidFill>
                <a:latin typeface="Jameel Noori Nastaleeq" pitchFamily="2" charset="-78"/>
                <a:cs typeface="Jameel Noori Nastaleeq" pitchFamily="2" charset="-78"/>
              </a:rPr>
              <a:t>عقلی دلائل</a:t>
            </a:r>
          </a:p>
        </p:txBody>
      </p:sp>
      <p:sp>
        <p:nvSpPr>
          <p:cNvPr id="12" name="Rectangle 11"/>
          <p:cNvSpPr/>
          <p:nvPr/>
        </p:nvSpPr>
        <p:spPr>
          <a:xfrm>
            <a:off x="6827505" y="2889493"/>
            <a:ext cx="1136850" cy="769441"/>
          </a:xfrm>
          <a:prstGeom prst="rect">
            <a:avLst/>
          </a:prstGeom>
        </p:spPr>
        <p:txBody>
          <a:bodyPr wrap="none">
            <a:spAutoFit/>
          </a:bodyPr>
          <a:lstStyle/>
          <a:p>
            <a:pPr algn="r" rtl="1"/>
            <a:r>
              <a:rPr lang="ur-PK" sz="4400" dirty="0" smtClean="0">
                <a:solidFill>
                  <a:srgbClr val="0C2F4F"/>
                </a:solidFill>
                <a:latin typeface="Jameel Noori Nastaleeq" pitchFamily="2" charset="-78"/>
                <a:cs typeface="Jameel Noori Nastaleeq" pitchFamily="2" charset="-78"/>
              </a:rPr>
              <a:t>ترہیب</a:t>
            </a:r>
          </a:p>
        </p:txBody>
      </p:sp>
      <p:sp>
        <p:nvSpPr>
          <p:cNvPr id="13" name="Rectangle 12"/>
          <p:cNvSpPr/>
          <p:nvPr/>
        </p:nvSpPr>
        <p:spPr>
          <a:xfrm>
            <a:off x="6340838" y="4131438"/>
            <a:ext cx="958917" cy="769441"/>
          </a:xfrm>
          <a:prstGeom prst="rect">
            <a:avLst/>
          </a:prstGeom>
        </p:spPr>
        <p:txBody>
          <a:bodyPr wrap="none">
            <a:spAutoFit/>
          </a:bodyPr>
          <a:lstStyle/>
          <a:p>
            <a:pPr algn="r" rtl="1"/>
            <a:r>
              <a:rPr lang="ur-PK" sz="4400" dirty="0" smtClean="0">
                <a:solidFill>
                  <a:srgbClr val="0C2F4F"/>
                </a:solidFill>
                <a:latin typeface="Jameel Noori Nastaleeq" pitchFamily="2" charset="-78"/>
                <a:cs typeface="Jameel Noori Nastaleeq" pitchFamily="2" charset="-78"/>
              </a:rPr>
              <a:t>تمثیل</a:t>
            </a:r>
          </a:p>
        </p:txBody>
      </p:sp>
      <p:sp>
        <p:nvSpPr>
          <p:cNvPr id="14" name="Rectangle 13"/>
          <p:cNvSpPr/>
          <p:nvPr/>
        </p:nvSpPr>
        <p:spPr>
          <a:xfrm>
            <a:off x="2194986" y="4011517"/>
            <a:ext cx="1128835" cy="769441"/>
          </a:xfrm>
          <a:prstGeom prst="rect">
            <a:avLst/>
          </a:prstGeom>
        </p:spPr>
        <p:txBody>
          <a:bodyPr wrap="none">
            <a:spAutoFit/>
          </a:bodyPr>
          <a:lstStyle/>
          <a:p>
            <a:r>
              <a:rPr lang="ur-PK" sz="4400" dirty="0" smtClean="0">
                <a:solidFill>
                  <a:srgbClr val="0C2F4F"/>
                </a:solidFill>
                <a:latin typeface="Jameel Noori Nastaleeq" pitchFamily="2" charset="-78"/>
                <a:cs typeface="Jameel Noori Nastaleeq" pitchFamily="2" charset="-78"/>
              </a:rPr>
              <a:t>ترغیب</a:t>
            </a:r>
          </a:p>
        </p:txBody>
      </p:sp>
      <p:cxnSp>
        <p:nvCxnSpPr>
          <p:cNvPr id="19" name="Straight Connector 18"/>
          <p:cNvCxnSpPr>
            <a:endCxn id="9" idx="3"/>
          </p:cNvCxnSpPr>
          <p:nvPr/>
        </p:nvCxnSpPr>
        <p:spPr>
          <a:xfrm flipH="1" flipV="1">
            <a:off x="2762610" y="2329317"/>
            <a:ext cx="1693893" cy="160249"/>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0800000" flipV="1">
            <a:off x="2893326" y="2852384"/>
            <a:ext cx="1692323" cy="36848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313290" y="3128995"/>
            <a:ext cx="941724" cy="838173"/>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486400" y="2442949"/>
            <a:ext cx="1214651" cy="163774"/>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07381" y="2945253"/>
            <a:ext cx="1269242" cy="31389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376096" y="3155736"/>
            <a:ext cx="873457" cy="846161"/>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839829" y="2360935"/>
            <a:ext cx="1733266" cy="98214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100344" y="2351823"/>
            <a:ext cx="1237839" cy="923330"/>
          </a:xfrm>
          <a:prstGeom prst="rect">
            <a:avLst/>
          </a:prstGeom>
        </p:spPr>
        <p:txBody>
          <a:bodyPr wrap="none">
            <a:spAutoFit/>
          </a:bodyPr>
          <a:lstStyle/>
          <a:p>
            <a:r>
              <a:rPr lang="ur-PK" sz="5400" dirty="0" smtClean="0">
                <a:solidFill>
                  <a:srgbClr val="0C2F4F"/>
                </a:solidFill>
                <a:latin typeface="Jameel Noori Nastaleeq" pitchFamily="2" charset="-78"/>
                <a:cs typeface="Jameel Noori Nastaleeq" pitchFamily="2" charset="-78"/>
              </a:rPr>
              <a:t>قرآن</a:t>
            </a:r>
          </a:p>
        </p:txBody>
      </p:sp>
      <p:sp>
        <p:nvSpPr>
          <p:cNvPr id="40" name="TextBox 39"/>
          <p:cNvSpPr txBox="1"/>
          <p:nvPr/>
        </p:nvSpPr>
        <p:spPr>
          <a:xfrm>
            <a:off x="2032845" y="4987965"/>
            <a:ext cx="4940776" cy="769441"/>
          </a:xfrm>
          <a:prstGeom prst="rect">
            <a:avLst/>
          </a:prstGeom>
          <a:noFill/>
        </p:spPr>
        <p:txBody>
          <a:bodyPr wrap="none" rtlCol="0">
            <a:spAutoFit/>
          </a:bodyPr>
          <a:lstStyle/>
          <a:p>
            <a:pPr algn="ctr" rtl="1"/>
            <a:r>
              <a:rPr lang="ur-PK" sz="4400" dirty="0" smtClean="0">
                <a:solidFill>
                  <a:srgbClr val="0C2F4F"/>
                </a:solidFill>
                <a:latin typeface="Jameel Noori Nastaleeq" pitchFamily="2" charset="-78"/>
                <a:cs typeface="Jameel Noori Nastaleeq" pitchFamily="2" charset="-78"/>
              </a:rPr>
              <a:t>اصل مقصد        </a:t>
            </a:r>
            <a:r>
              <a:rPr lang="ur-PK" sz="4400" dirty="0">
                <a:solidFill>
                  <a:srgbClr val="0C2F4F"/>
                </a:solidFill>
                <a:latin typeface="Jameel Noori Nastaleeq" pitchFamily="2" charset="-78"/>
                <a:cs typeface="Jameel Noori Nastaleeq" pitchFamily="2" charset="-78"/>
              </a:rPr>
              <a:t>	</a:t>
            </a:r>
            <a:r>
              <a:rPr lang="ur-PK" sz="4400" dirty="0" smtClean="0">
                <a:solidFill>
                  <a:srgbClr val="0C2F4F"/>
                </a:solidFill>
                <a:latin typeface="Jameel Noori Nastaleeq" pitchFamily="2" charset="-78"/>
                <a:cs typeface="Jameel Noori Nastaleeq" pitchFamily="2" charset="-78"/>
              </a:rPr>
              <a:t>		بات سمجھ جائے</a:t>
            </a:r>
            <a:endParaRPr lang="en-US" sz="4400" dirty="0">
              <a:solidFill>
                <a:srgbClr val="0C2F4F"/>
              </a:solidFill>
              <a:latin typeface="Jameel Noori Nastaleeq" pitchFamily="2" charset="-78"/>
              <a:cs typeface="Jameel Noori Nastaleeq" pitchFamily="2" charset="-78"/>
            </a:endParaRPr>
          </a:p>
        </p:txBody>
      </p:sp>
      <p:sp>
        <p:nvSpPr>
          <p:cNvPr id="22" name="Rounded Rectangle 21"/>
          <p:cNvSpPr/>
          <p:nvPr/>
        </p:nvSpPr>
        <p:spPr>
          <a:xfrm>
            <a:off x="7482687" y="120346"/>
            <a:ext cx="1095833"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24" name="Rectangle 23"/>
          <p:cNvSpPr/>
          <p:nvPr/>
        </p:nvSpPr>
        <p:spPr>
          <a:xfrm>
            <a:off x="7570018" y="71116"/>
            <a:ext cx="926857" cy="707886"/>
          </a:xfrm>
          <a:prstGeom prst="rect">
            <a:avLst/>
          </a:prstGeom>
          <a:noFill/>
        </p:spPr>
        <p:txBody>
          <a:bodyPr wrap="none">
            <a:spAutoFit/>
          </a:bodyPr>
          <a:lstStyle/>
          <a:p>
            <a:pPr algn="ctr" rtl="1"/>
            <a:r>
              <a:rPr lang="ur-PK" sz="4000" dirty="0" smtClean="0">
                <a:solidFill>
                  <a:schemeClr val="bg1"/>
                </a:solidFill>
                <a:latin typeface="Al_Mushaf" pitchFamily="2" charset="-78"/>
                <a:cs typeface="Al_Mushaf" pitchFamily="2" charset="-78"/>
              </a:rPr>
              <a:t>صَرَّفۡنَا</a:t>
            </a:r>
            <a:endParaRPr lang="en-US" sz="4000" dirty="0">
              <a:solidFill>
                <a:schemeClr val="bg1"/>
              </a:solidFill>
            </a:endParaRPr>
          </a:p>
        </p:txBody>
      </p:sp>
      <p:cxnSp>
        <p:nvCxnSpPr>
          <p:cNvPr id="6" name="Straight Arrow Connector 5"/>
          <p:cNvCxnSpPr/>
          <p:nvPr/>
        </p:nvCxnSpPr>
        <p:spPr>
          <a:xfrm flipH="1">
            <a:off x="4206027" y="5372686"/>
            <a:ext cx="1121082"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9085" y="2112316"/>
            <a:ext cx="6873016" cy="286232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دنیا کی زندگی کی مثال</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اللہ کی راہ میں اپنے  مال خرچ کرنے والوں کی مثال </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حاملین تو راۃ کی مثال</a:t>
            </a:r>
            <a:endParaRPr lang="en-US" sz="40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6204857" y="487487"/>
            <a:ext cx="2534059" cy="923330"/>
          </a:xfrm>
          <a:prstGeom prst="rect">
            <a:avLst/>
          </a:prstGeom>
          <a:solidFill>
            <a:schemeClr val="accent4">
              <a:lumMod val="20000"/>
              <a:lumOff val="80000"/>
            </a:schemeClr>
          </a:solidFill>
        </p:spPr>
        <p:txBody>
          <a:bodyPr wrap="square">
            <a:spAutoFit/>
          </a:bodyPr>
          <a:lstStyle/>
          <a:p>
            <a:r>
              <a:rPr lang="ur-PK" sz="5400" dirty="0" smtClean="0">
                <a:latin typeface="Al_Mushaf" pitchFamily="2" charset="-78"/>
                <a:cs typeface="Al_Mushaf" pitchFamily="2" charset="-78"/>
              </a:rPr>
              <a:t>مِنۡ کُلِّ مَثَلٍ</a:t>
            </a:r>
            <a:endParaRPr lang="en-US" sz="5400" dirty="0"/>
          </a:p>
        </p:txBody>
      </p:sp>
      <p:sp>
        <p:nvSpPr>
          <p:cNvPr id="2" name="Rectangle 1"/>
          <p:cNvSpPr/>
          <p:nvPr/>
        </p:nvSpPr>
        <p:spPr>
          <a:xfrm>
            <a:off x="301394" y="556736"/>
            <a:ext cx="5493812" cy="854080"/>
          </a:xfrm>
          <a:prstGeom prst="rect">
            <a:avLst/>
          </a:prstGeom>
        </p:spPr>
        <p:txBody>
          <a:bodyPr wrap="none">
            <a:spAutoFit/>
          </a:bodyPr>
          <a:lstStyle/>
          <a:p>
            <a:pPr algn="r" rtl="1">
              <a:lnSpc>
                <a:spcPct val="150000"/>
              </a:lnSpc>
            </a:pPr>
            <a:r>
              <a:rPr lang="ur-PK" sz="3600" dirty="0">
                <a:solidFill>
                  <a:srgbClr val="0C2F4F"/>
                </a:solidFill>
                <a:latin typeface="Jameel Noori Nastaleeq" pitchFamily="2" charset="-78"/>
                <a:cs typeface="Jameel Noori Nastaleeq" pitchFamily="2" charset="-78"/>
              </a:rPr>
              <a:t>مشکل بات کو آسان کرنے کے لیے تماثیل کا انداز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0664" y="2523374"/>
            <a:ext cx="6755375" cy="923330"/>
          </a:xfrm>
          <a:prstGeom prst="rect">
            <a:avLst/>
          </a:prstGeom>
          <a:noFill/>
        </p:spPr>
        <p:txBody>
          <a:bodyPr wrap="none" rtlCol="0">
            <a:spAutoFit/>
          </a:bodyPr>
          <a:lstStyle/>
          <a:p>
            <a:pPr algn="r" rtl="1"/>
            <a:r>
              <a:rPr lang="ur-PK" sz="5400" dirty="0" smtClean="0">
                <a:solidFill>
                  <a:srgbClr val="0C2F4F"/>
                </a:solidFill>
                <a:latin typeface="Jameel Noori Nastaleeq" pitchFamily="2" charset="-78"/>
                <a:cs typeface="Jameel Noori Nastaleeq" pitchFamily="2" charset="-78"/>
              </a:rPr>
              <a:t>دنیا کی زندگی کی مثال کس سے دی گئی ہے؟</a:t>
            </a:r>
            <a:endParaRPr lang="en-US" sz="54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TextBox 5"/>
          <p:cNvSpPr txBox="1"/>
          <p:nvPr/>
        </p:nvSpPr>
        <p:spPr>
          <a:xfrm>
            <a:off x="6913605" y="1220113"/>
            <a:ext cx="1289135" cy="923330"/>
          </a:xfrm>
          <a:prstGeom prst="rect">
            <a:avLst/>
          </a:prstGeom>
          <a:noFill/>
        </p:spPr>
        <p:txBody>
          <a:bodyPr wrap="none" rtlCol="0">
            <a:spAutoFit/>
          </a:bodyPr>
          <a:lstStyle/>
          <a:p>
            <a:pPr algn="r" rtl="1"/>
            <a:r>
              <a:rPr lang="ur-PK" sz="5400" dirty="0" smtClean="0">
                <a:solidFill>
                  <a:srgbClr val="C00000"/>
                </a:solidFill>
                <a:latin typeface="Jameel Noori Nastaleeq" pitchFamily="2" charset="-78"/>
                <a:cs typeface="Jameel Noori Nastaleeq" pitchFamily="2" charset="-78"/>
              </a:rPr>
              <a:t>سوال:</a:t>
            </a:r>
            <a:endParaRPr lang="en-US" sz="5400"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6629" y="1685986"/>
            <a:ext cx="4562836" cy="3139321"/>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400" dirty="0" smtClean="0">
                <a:solidFill>
                  <a:srgbClr val="0C2F4F"/>
                </a:solidFill>
                <a:latin typeface="Jameel Noori Nastaleeq" pitchFamily="2" charset="-78"/>
                <a:cs typeface="Jameel Noori Nastaleeq" pitchFamily="2" charset="-78"/>
              </a:rPr>
              <a:t>بات میں مین میخ نکالتا ہے</a:t>
            </a:r>
          </a:p>
          <a:p>
            <a:pPr marL="571500" indent="-571500" algn="r" rtl="1">
              <a:lnSpc>
                <a:spcPct val="150000"/>
              </a:lnSpc>
              <a:buFont typeface="Arial" panose="020B0604020202020204" pitchFamily="34" charset="0"/>
              <a:buChar char="•"/>
            </a:pPr>
            <a:r>
              <a:rPr lang="ur-PK" sz="4400" dirty="0" smtClean="0">
                <a:solidFill>
                  <a:srgbClr val="0C2F4F"/>
                </a:solidFill>
                <a:latin typeface="Jameel Noori Nastaleeq" pitchFamily="2" charset="-78"/>
                <a:cs typeface="Jameel Noori Nastaleeq" pitchFamily="2" charset="-78"/>
              </a:rPr>
              <a:t>سنجیدہ باتوں کا مذاق بناتا ہے</a:t>
            </a:r>
          </a:p>
          <a:p>
            <a:pPr marL="571500" indent="-571500" algn="r" rtl="1">
              <a:lnSpc>
                <a:spcPct val="150000"/>
              </a:lnSpc>
              <a:buFont typeface="Arial" panose="020B0604020202020204" pitchFamily="34" charset="0"/>
              <a:buChar char="•"/>
            </a:pPr>
            <a:r>
              <a:rPr lang="ur-PK" sz="4400" dirty="0" smtClean="0">
                <a:solidFill>
                  <a:srgbClr val="0C2F4F"/>
                </a:solidFill>
                <a:latin typeface="Jameel Noori Nastaleeq" pitchFamily="2" charset="-78"/>
                <a:cs typeface="Jameel Noori Nastaleeq" pitchFamily="2" charset="-78"/>
              </a:rPr>
              <a:t>منافقت رکھتا ہے</a:t>
            </a:r>
            <a:endParaRPr lang="en-US" sz="44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2" name="Rectangle 1"/>
          <p:cNvSpPr/>
          <p:nvPr/>
        </p:nvSpPr>
        <p:spPr>
          <a:xfrm>
            <a:off x="5336620" y="561075"/>
            <a:ext cx="2645275" cy="830997"/>
          </a:xfrm>
          <a:prstGeom prst="rect">
            <a:avLst/>
          </a:prstGeom>
          <a:solidFill>
            <a:schemeClr val="accent4">
              <a:lumMod val="20000"/>
              <a:lumOff val="80000"/>
            </a:schemeClr>
          </a:solidFill>
        </p:spPr>
        <p:txBody>
          <a:bodyPr wrap="none">
            <a:spAutoFit/>
          </a:bodyPr>
          <a:lstStyle/>
          <a:p>
            <a:pPr algn="r" rtl="1"/>
            <a:r>
              <a:rPr lang="ur-PK" sz="4800" b="1" dirty="0">
                <a:solidFill>
                  <a:srgbClr val="0C2F4F"/>
                </a:solidFill>
                <a:latin typeface="Jameel Noori Nastaleeq" pitchFamily="2" charset="-78"/>
                <a:cs typeface="Jameel Noori Nastaleeq" pitchFamily="2" charset="-78"/>
              </a:rPr>
              <a:t>انسان جھگڑالو ہے</a:t>
            </a:r>
            <a:endParaRPr lang="ur-PK" sz="5400" b="1" dirty="0" smtClean="0">
              <a:solidFill>
                <a:srgbClr val="0C2F4F"/>
              </a:solidFill>
              <a:latin typeface="Jameel Noori Nastaleeq" pitchFamily="2" charset="-78"/>
              <a:cs typeface="Jameel Noori Nastaleeq" pitchFamily="2" charset="-7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765176" y="761107"/>
            <a:ext cx="8052179" cy="2039020"/>
          </a:xfrm>
          <a:prstGeom prst="rect">
            <a:avLst/>
          </a:prstGeom>
        </p:spPr>
        <p:txBody>
          <a:bodyPr wrap="square">
            <a:spAutoFit/>
          </a:bodyPr>
          <a:lstStyle/>
          <a:p>
            <a:pPr algn="ctr" rtl="1">
              <a:lnSpc>
                <a:spcPct val="150000"/>
              </a:lnSpc>
            </a:pPr>
            <a:r>
              <a:rPr lang="ur-PK" sz="4400" dirty="0" smtClean="0">
                <a:solidFill>
                  <a:srgbClr val="0C2F4F"/>
                </a:solidFill>
                <a:latin typeface="Al_Mushaf" pitchFamily="2" charset="-78"/>
                <a:cs typeface="Al_Mushaf" pitchFamily="2" charset="-78"/>
              </a:rPr>
              <a:t>وَ مَا مَنَعَ النَّاسَ اَنۡ یُّؤۡمِنُوۡۤا اِذۡ جَآءَہُمُ الۡہُدٰی وَ یَسۡتَغۡفِرُوۡا رَبَّہُمۡ اِلَّاۤ اَنۡ تَاۡتِیَہُمۡ سُنَّۃُ الۡاَوَّلِیۡنَ اَوۡ یَاۡتِیَہُمُ الۡعَذَابُ قُبُلًا</a:t>
            </a:r>
            <a:endParaRPr lang="en-US" sz="4400" dirty="0">
              <a:solidFill>
                <a:srgbClr val="0C2F4F"/>
              </a:solidFill>
              <a:latin typeface="Al_Mushaf" pitchFamily="2" charset="-78"/>
              <a:cs typeface="Al_Mushaf" pitchFamily="2" charset="-78"/>
            </a:endParaRPr>
          </a:p>
        </p:txBody>
      </p:sp>
      <p:sp>
        <p:nvSpPr>
          <p:cNvPr id="8" name="Rectangle 7"/>
          <p:cNvSpPr/>
          <p:nvPr/>
        </p:nvSpPr>
        <p:spPr>
          <a:xfrm>
            <a:off x="1004012" y="3000343"/>
            <a:ext cx="7574508" cy="2985433"/>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 اُن کے سامنے جب ہدایت آئی تو اسے ماننے اور اپنے ربّ کے حضور معافی چاہنے سے آخر اُن کو کس چیز نے روک دیا ؟ اِس کے سوا اور کچھ نہیں کہ وہ منتظر ہیں کہ اُن کے ساتھ بھی وہی کچھ ہو جو پچھلی قوموں کےساتھ ہو چکا ہے، یا یہ کہ وہ عذاب کو سامنے آتے دیکھ لیں! </a:t>
            </a:r>
            <a:r>
              <a:rPr lang="ur-PK" sz="3200" b="1" baseline="30000" dirty="0" smtClean="0">
                <a:solidFill>
                  <a:srgbClr val="0C2F4F"/>
                </a:solidFill>
                <a:latin typeface="Jameel Noori Nastaleeq" pitchFamily="2" charset="-78"/>
                <a:cs typeface="Jameel Noori Nastaleeq" pitchFamily="2" charset="-78"/>
                <a:hlinkClick r:id="rId3"/>
              </a:rPr>
              <a:t>5</a:t>
            </a:r>
            <a:endParaRPr lang="en-US" sz="3200" dirty="0">
              <a:solidFill>
                <a:srgbClr val="0C2F4F"/>
              </a:solidFill>
              <a:latin typeface="Jameel Noori Nastaleeq" pitchFamily="2" charset="-78"/>
              <a:cs typeface="Jameel Noori Nastaleeq" pitchFamily="2" charset="-78"/>
            </a:endParaRPr>
          </a:p>
        </p:txBody>
      </p:sp>
      <p:sp>
        <p:nvSpPr>
          <p:cNvPr id="6" name="Rounded Rectangle 5"/>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9" name="TextBox 8"/>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24331" y="3798353"/>
            <a:ext cx="5363969" cy="1200329"/>
          </a:xfrm>
          <a:prstGeom prst="rect">
            <a:avLst/>
          </a:prstGeom>
          <a:noFill/>
        </p:spPr>
        <p:txBody>
          <a:bodyPr wrap="none" rtlCol="0">
            <a:spAutoFit/>
          </a:bodyPr>
          <a:lstStyle/>
          <a:p>
            <a:pPr marL="742950" indent="-742950" algn="r" rtl="1">
              <a:buFont typeface="+mj-lt"/>
              <a:buAutoNum type="arabicPeriod"/>
            </a:pPr>
            <a:r>
              <a:rPr lang="ur-PK" sz="3600" dirty="0" smtClean="0">
                <a:solidFill>
                  <a:srgbClr val="0C2F4F"/>
                </a:solidFill>
                <a:latin typeface="Jameel Noori Nastaleeq" pitchFamily="2" charset="-78"/>
                <a:cs typeface="Jameel Noori Nastaleeq" pitchFamily="2" charset="-78"/>
              </a:rPr>
              <a:t>لے آئیے ہم پر عذاب </a:t>
            </a:r>
          </a:p>
          <a:p>
            <a:pPr marL="742950" indent="-742950" algn="r" rtl="1">
              <a:buFont typeface="+mj-lt"/>
              <a:buAutoNum type="arabicPeriod"/>
            </a:pPr>
            <a:r>
              <a:rPr lang="ur-PK" sz="3600" dirty="0" smtClean="0">
                <a:solidFill>
                  <a:srgbClr val="0C2F4F"/>
                </a:solidFill>
                <a:latin typeface="Jameel Noori Nastaleeq" pitchFamily="2" charset="-78"/>
                <a:cs typeface="Jameel Noori Nastaleeq" pitchFamily="2" charset="-78"/>
              </a:rPr>
              <a:t>جب عذاب دیکھ لیں گے تو ایمان لائیں گے</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2" name="Rectangle 1"/>
          <p:cNvSpPr/>
          <p:nvPr/>
        </p:nvSpPr>
        <p:spPr>
          <a:xfrm>
            <a:off x="3395077" y="299401"/>
            <a:ext cx="5110694" cy="769441"/>
          </a:xfrm>
          <a:prstGeom prst="rect">
            <a:avLst/>
          </a:prstGeom>
        </p:spPr>
        <p:txBody>
          <a:bodyPr wrap="none">
            <a:spAutoFit/>
          </a:bodyPr>
          <a:lstStyle/>
          <a:p>
            <a:pPr algn="ctr" rtl="1"/>
            <a:r>
              <a:rPr lang="ur-PK" sz="4400" b="1" dirty="0">
                <a:solidFill>
                  <a:srgbClr val="0C2F4F"/>
                </a:solidFill>
                <a:latin typeface="Jameel Noori Nastaleeq" pitchFamily="2" charset="-78"/>
                <a:cs typeface="Jameel Noori Nastaleeq" pitchFamily="2" charset="-78"/>
              </a:rPr>
              <a:t>مکمل ہدایت آ جانے پر بھی ہٹ دھرمی </a:t>
            </a:r>
          </a:p>
        </p:txBody>
      </p:sp>
      <p:sp>
        <p:nvSpPr>
          <p:cNvPr id="3" name="Rectangle 2"/>
          <p:cNvSpPr/>
          <p:nvPr/>
        </p:nvSpPr>
        <p:spPr>
          <a:xfrm>
            <a:off x="2951621" y="1109621"/>
            <a:ext cx="5292036" cy="1754326"/>
          </a:xfrm>
          <a:prstGeom prst="rect">
            <a:avLst/>
          </a:prstGeom>
        </p:spPr>
        <p:txBody>
          <a:bodyPr wrap="square">
            <a:spAutoFit/>
          </a:bodyPr>
          <a:lstStyle/>
          <a:p>
            <a:pPr algn="r" rtl="1">
              <a:lnSpc>
                <a:spcPct val="150000"/>
              </a:lnSpc>
            </a:pPr>
            <a:r>
              <a:rPr lang="ur-PK" sz="3600" dirty="0">
                <a:solidFill>
                  <a:srgbClr val="0C2F4F"/>
                </a:solidFill>
                <a:latin typeface="Jameel Noori Nastaleeq" pitchFamily="2" charset="-78"/>
                <a:cs typeface="Jameel Noori Nastaleeq" pitchFamily="2" charset="-78"/>
              </a:rPr>
              <a:t>قرآن مجید 	</a:t>
            </a:r>
            <a:r>
              <a:rPr lang="ur-PK" sz="3600" dirty="0" smtClean="0">
                <a:solidFill>
                  <a:srgbClr val="0C2F4F"/>
                </a:solidFill>
                <a:latin typeface="Jameel Noori Nastaleeq" pitchFamily="2" charset="-78"/>
                <a:cs typeface="Jameel Noori Nastaleeq" pitchFamily="2" charset="-78"/>
              </a:rPr>
              <a:t>	ہدایت </a:t>
            </a:r>
            <a:r>
              <a:rPr lang="ur-PK" sz="3600" dirty="0">
                <a:solidFill>
                  <a:srgbClr val="0C2F4F"/>
                </a:solidFill>
                <a:latin typeface="Jameel Noori Nastaleeq" pitchFamily="2" charset="-78"/>
                <a:cs typeface="Jameel Noori Nastaleeq" pitchFamily="2" charset="-78"/>
              </a:rPr>
              <a:t>کا راستہ</a:t>
            </a:r>
          </a:p>
          <a:p>
            <a:pPr algn="r" rtl="1">
              <a:lnSpc>
                <a:spcPct val="150000"/>
              </a:lnSpc>
            </a:pPr>
            <a:r>
              <a:rPr lang="ur-PK" sz="3600" dirty="0">
                <a:solidFill>
                  <a:srgbClr val="0C2F4F"/>
                </a:solidFill>
                <a:latin typeface="Jameel Noori Nastaleeq" pitchFamily="2" charset="-78"/>
                <a:cs typeface="Jameel Noori Nastaleeq" pitchFamily="2" charset="-78"/>
              </a:rPr>
              <a:t>نبیﷺ کی دعوت 	</a:t>
            </a:r>
            <a:r>
              <a:rPr lang="ur-PK" sz="3600" dirty="0" smtClean="0">
                <a:solidFill>
                  <a:srgbClr val="0C2F4F"/>
                </a:solidFill>
                <a:latin typeface="Jameel Noori Nastaleeq" pitchFamily="2" charset="-78"/>
                <a:cs typeface="Jameel Noori Nastaleeq" pitchFamily="2" charset="-78"/>
              </a:rPr>
              <a:t>ہر </a:t>
            </a:r>
            <a:r>
              <a:rPr lang="ur-PK" sz="3600" dirty="0">
                <a:solidFill>
                  <a:srgbClr val="0C2F4F"/>
                </a:solidFill>
                <a:latin typeface="Jameel Noori Nastaleeq" pitchFamily="2" charset="-78"/>
                <a:cs typeface="Jameel Noori Nastaleeq" pitchFamily="2" charset="-78"/>
              </a:rPr>
              <a:t>مشکل کا حل</a:t>
            </a:r>
          </a:p>
        </p:txBody>
      </p:sp>
      <p:cxnSp>
        <p:nvCxnSpPr>
          <p:cNvPr id="9" name="Straight Arrow Connector 8"/>
          <p:cNvCxnSpPr/>
          <p:nvPr/>
        </p:nvCxnSpPr>
        <p:spPr>
          <a:xfrm flipH="1">
            <a:off x="5519054" y="1649181"/>
            <a:ext cx="140425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519054" y="2422066"/>
            <a:ext cx="4572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
        <p:nvSpPr>
          <p:cNvPr id="11" name="Left Brace 10"/>
          <p:cNvSpPr/>
          <p:nvPr/>
        </p:nvSpPr>
        <p:spPr>
          <a:xfrm>
            <a:off x="3558363" y="1436909"/>
            <a:ext cx="295181" cy="1310327"/>
          </a:xfrm>
          <a:prstGeom prst="lef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p:cNvSpPr/>
          <p:nvPr/>
        </p:nvSpPr>
        <p:spPr>
          <a:xfrm>
            <a:off x="632061" y="1376528"/>
            <a:ext cx="2926302" cy="1446550"/>
          </a:xfrm>
          <a:prstGeom prst="rect">
            <a:avLst/>
          </a:prstGeom>
        </p:spPr>
        <p:txBody>
          <a:bodyPr wrap="square">
            <a:spAutoFit/>
          </a:bodyPr>
          <a:lstStyle/>
          <a:p>
            <a:pPr algn="ctr" rtl="1"/>
            <a:r>
              <a:rPr lang="ur-PK" sz="4400" dirty="0" smtClean="0">
                <a:solidFill>
                  <a:srgbClr val="0C2F4F"/>
                </a:solidFill>
                <a:latin typeface="Jameel Noori Nastaleeq" pitchFamily="2" charset="-78"/>
                <a:cs typeface="Jameel Noori Nastaleeq" pitchFamily="2" charset="-78"/>
              </a:rPr>
              <a:t>ہدایت قبول کرنے میں کوئی اشکال نہ رہا</a:t>
            </a:r>
            <a:endParaRPr lang="ur-PK" sz="4400" dirty="0">
              <a:solidFill>
                <a:srgbClr val="0C2F4F"/>
              </a:solidFill>
              <a:latin typeface="Jameel Noori Nastaleeq" pitchFamily="2" charset="-78"/>
              <a:cs typeface="Jameel Noori Nastaleeq" pitchFamily="2" charset="-78"/>
            </a:endParaRPr>
          </a:p>
        </p:txBody>
      </p:sp>
      <p:sp>
        <p:nvSpPr>
          <p:cNvPr id="13" name="Rectangle 12"/>
          <p:cNvSpPr/>
          <p:nvPr/>
        </p:nvSpPr>
        <p:spPr>
          <a:xfrm>
            <a:off x="5841259" y="3093914"/>
            <a:ext cx="2664512" cy="707886"/>
          </a:xfrm>
          <a:prstGeom prst="rect">
            <a:avLst/>
          </a:prstGeom>
        </p:spPr>
        <p:txBody>
          <a:bodyPr wrap="none">
            <a:spAutoFit/>
          </a:bodyPr>
          <a:lstStyle/>
          <a:p>
            <a:pPr algn="r" rtl="1"/>
            <a:r>
              <a:rPr lang="ur-PK" sz="4000" b="1" dirty="0">
                <a:solidFill>
                  <a:srgbClr val="0C2F4F"/>
                </a:solidFill>
                <a:latin typeface="Jameel Noori Nastaleeq" pitchFamily="2" charset="-78"/>
                <a:cs typeface="Jameel Noori Nastaleeq" pitchFamily="2" charset="-78"/>
              </a:rPr>
              <a:t>نبیﷺ سے مطالبہ</a:t>
            </a:r>
          </a:p>
        </p:txBody>
      </p:sp>
      <p:sp>
        <p:nvSpPr>
          <p:cNvPr id="14" name="Rectangle 13"/>
          <p:cNvSpPr/>
          <p:nvPr/>
        </p:nvSpPr>
        <p:spPr>
          <a:xfrm>
            <a:off x="2806774" y="5157066"/>
            <a:ext cx="5698997" cy="707886"/>
          </a:xfrm>
          <a:prstGeom prst="rect">
            <a:avLst/>
          </a:prstGeom>
        </p:spPr>
        <p:txBody>
          <a:bodyPr wrap="none">
            <a:spAutoFit/>
          </a:bodyPr>
          <a:lstStyle/>
          <a:p>
            <a:pPr algn="r" rtl="1"/>
            <a:r>
              <a:rPr lang="ur-PK" sz="4000" dirty="0">
                <a:solidFill>
                  <a:srgbClr val="0C2F4F"/>
                </a:solidFill>
                <a:latin typeface="Jameel Noori Nastaleeq" pitchFamily="2" charset="-78"/>
                <a:cs typeface="Jameel Noori Nastaleeq" pitchFamily="2" charset="-78"/>
              </a:rPr>
              <a:t>پچھلی قوموں کے </a:t>
            </a:r>
            <a:r>
              <a:rPr lang="ur-PK" sz="4000" dirty="0" smtClean="0">
                <a:solidFill>
                  <a:srgbClr val="0C2F4F"/>
                </a:solidFill>
                <a:latin typeface="Jameel Noori Nastaleeq" pitchFamily="2" charset="-78"/>
                <a:cs typeface="Jameel Noori Nastaleeq" pitchFamily="2" charset="-78"/>
              </a:rPr>
              <a:t>عذاب </a:t>
            </a:r>
            <a:r>
              <a:rPr lang="ur-PK" sz="4000" dirty="0">
                <a:solidFill>
                  <a:srgbClr val="0C2F4F"/>
                </a:solidFill>
                <a:latin typeface="Jameel Noori Nastaleeq" pitchFamily="2" charset="-78"/>
                <a:cs typeface="Jameel Noori Nastaleeq" pitchFamily="2" charset="-78"/>
              </a:rPr>
              <a:t>کا حال جاننےگے باوجود </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769027" y="1329872"/>
            <a:ext cx="7578649" cy="923330"/>
          </a:xfrm>
          <a:prstGeom prst="rect">
            <a:avLst/>
          </a:prstGeom>
        </p:spPr>
        <p:txBody>
          <a:bodyPr wrap="square">
            <a:spAutoFit/>
          </a:bodyPr>
          <a:lstStyle/>
          <a:p>
            <a:pPr algn="ctr" rtl="1"/>
            <a:r>
              <a:rPr lang="ur-PK" sz="5400" dirty="0" smtClean="0">
                <a:solidFill>
                  <a:srgbClr val="0C2F4F"/>
                </a:solidFill>
                <a:latin typeface="Al_Mushaf" pitchFamily="2" charset="-78"/>
                <a:cs typeface="Al_Mushaf" pitchFamily="2" charset="-78"/>
              </a:rPr>
              <a:t>وَ مَا نُرۡسِلُ الۡمُرۡسَلِیۡنَ اِلَّا مُبَشِّرِیۡنَ وَ مُنۡذِرِیۡنَ </a:t>
            </a:r>
            <a:endParaRPr lang="en-US" sz="5400" dirty="0">
              <a:solidFill>
                <a:srgbClr val="0C2F4F"/>
              </a:solidFill>
              <a:latin typeface="Al_Mushaf" pitchFamily="2" charset="-78"/>
              <a:cs typeface="Al_Mushaf" pitchFamily="2" charset="-78"/>
            </a:endParaRPr>
          </a:p>
        </p:txBody>
      </p:sp>
      <p:sp>
        <p:nvSpPr>
          <p:cNvPr id="7" name="Rectangle 6"/>
          <p:cNvSpPr/>
          <p:nvPr/>
        </p:nvSpPr>
        <p:spPr>
          <a:xfrm>
            <a:off x="1280452" y="2470973"/>
            <a:ext cx="6905768"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رسُولوں کو ہم اس کا م کے سوا اور کسی غرض کے لیے نہیں بھیجتے کہ وہ بشارت اور تنبیہ کی خدمت انجام دیں گے۔ </a:t>
            </a:r>
            <a:r>
              <a:rPr lang="ur-PK" sz="3600" b="1" baseline="30000" dirty="0" smtClean="0">
                <a:solidFill>
                  <a:srgbClr val="0C2F4F"/>
                </a:solidFill>
                <a:latin typeface="Jameel Noori Nastaleeq" pitchFamily="2" charset="-78"/>
                <a:cs typeface="Jameel Noori Nastaleeq" pitchFamily="2" charset="-78"/>
                <a:hlinkClick r:id="rId3"/>
              </a:rPr>
              <a:t>53</a:t>
            </a:r>
            <a:endParaRPr lang="en-US" sz="3600" dirty="0">
              <a:solidFill>
                <a:srgbClr val="0C2F4F"/>
              </a:solidFill>
              <a:latin typeface="Jameel Noori Nastaleeq" pitchFamily="2" charset="-78"/>
              <a:cs typeface="Jameel Noori Nastaleeq" pitchFamily="2" charset="-78"/>
            </a:endParaRPr>
          </a:p>
        </p:txBody>
      </p:sp>
      <p:sp>
        <p:nvSpPr>
          <p:cNvPr id="9" name="Rounded Rectangle 8"/>
          <p:cNvSpPr/>
          <p:nvPr/>
        </p:nvSpPr>
        <p:spPr>
          <a:xfrm>
            <a:off x="6515100" y="120346"/>
            <a:ext cx="3159253"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0" name="TextBox 9"/>
          <p:cNvSpPr txBox="1"/>
          <p:nvPr/>
        </p:nvSpPr>
        <p:spPr>
          <a:xfrm>
            <a:off x="6556151" y="148339"/>
            <a:ext cx="203934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56نصف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46151" y="3990527"/>
            <a:ext cx="7399783" cy="646331"/>
          </a:xfrm>
          <a:prstGeom prst="rect">
            <a:avLst/>
          </a:prstGeom>
          <a:noFill/>
        </p:spPr>
        <p:txBody>
          <a:bodyPr wrap="none" rtlCol="0">
            <a:spAutoFit/>
          </a:bodyPr>
          <a:lstStyle/>
          <a:p>
            <a:pPr algn="r" rtl="1"/>
            <a:r>
              <a:rPr lang="ur-PK" sz="3600" dirty="0" smtClean="0">
                <a:solidFill>
                  <a:srgbClr val="0C2F4F"/>
                </a:solidFill>
                <a:latin typeface="Jameel Noori Nastaleeq" pitchFamily="2" charset="-78"/>
                <a:cs typeface="Jameel Noori Nastaleeq" pitchFamily="2" charset="-78"/>
              </a:rPr>
              <a:t>رسول کا کام </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عذاب سے خبردار کرنا ہے ،عذاب لانا اللہ کا کام ہے</a:t>
            </a:r>
            <a:endParaRPr lang="en-US" sz="3600" dirty="0">
              <a:solidFill>
                <a:srgbClr val="0C2F4F"/>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5699225" y="929649"/>
            <a:ext cx="1532792" cy="646331"/>
          </a:xfrm>
          <a:prstGeom prst="rect">
            <a:avLst/>
          </a:prstGeom>
          <a:solidFill>
            <a:schemeClr val="accent4">
              <a:lumMod val="20000"/>
              <a:lumOff val="80000"/>
            </a:schemeClr>
          </a:solidFill>
        </p:spPr>
        <p:txBody>
          <a:bodyPr wrap="none">
            <a:spAutoFit/>
          </a:bodyPr>
          <a:lstStyle/>
          <a:p>
            <a:pPr algn="r" rtl="1"/>
            <a:r>
              <a:rPr lang="ur-PK" sz="3600" b="1" dirty="0" smtClean="0">
                <a:solidFill>
                  <a:srgbClr val="0C2F4F"/>
                </a:solidFill>
                <a:latin typeface="Jameel Noori Nastaleeq" pitchFamily="2" charset="-78"/>
                <a:cs typeface="Jameel Noori Nastaleeq" pitchFamily="2" charset="-78"/>
              </a:rPr>
              <a:t>رسول</a:t>
            </a:r>
            <a:r>
              <a:rPr lang="ur-PK" sz="3600" b="1" dirty="0" smtClean="0">
                <a:solidFill>
                  <a:srgbClr val="0C2F4F"/>
                </a:solidFill>
                <a:latin typeface="Al_Mushaf" pitchFamily="2" charset="-78"/>
                <a:cs typeface="Al_Mushaf" pitchFamily="2" charset="-78"/>
              </a:rPr>
              <a:t> مُبَشِّرِ</a:t>
            </a:r>
            <a:endParaRPr lang="en-US" sz="3600" b="1" dirty="0">
              <a:solidFill>
                <a:srgbClr val="0C2F4F"/>
              </a:solidFill>
            </a:endParaRPr>
          </a:p>
        </p:txBody>
      </p:sp>
      <p:sp>
        <p:nvSpPr>
          <p:cNvPr id="2" name="Rectangle 1"/>
          <p:cNvSpPr/>
          <p:nvPr/>
        </p:nvSpPr>
        <p:spPr>
          <a:xfrm>
            <a:off x="1831001" y="868094"/>
            <a:ext cx="1694696" cy="707886"/>
          </a:xfrm>
          <a:prstGeom prst="rect">
            <a:avLst/>
          </a:prstGeom>
          <a:solidFill>
            <a:schemeClr val="accent4">
              <a:lumMod val="20000"/>
              <a:lumOff val="80000"/>
            </a:schemeClr>
          </a:solidFill>
        </p:spPr>
        <p:txBody>
          <a:bodyPr wrap="none">
            <a:spAutoFit/>
          </a:bodyPr>
          <a:lstStyle/>
          <a:p>
            <a:pPr algn="ctr" rtl="1"/>
            <a:r>
              <a:rPr lang="ur-PK" sz="4000" b="1" dirty="0" smtClean="0">
                <a:solidFill>
                  <a:srgbClr val="0C2F4F"/>
                </a:solidFill>
                <a:latin typeface="Jameel Noori Nastaleeq" pitchFamily="2" charset="-78"/>
                <a:cs typeface="Jameel Noori Nastaleeq" pitchFamily="2" charset="-78"/>
              </a:rPr>
              <a:t>رسول</a:t>
            </a:r>
            <a:r>
              <a:rPr lang="ur-PK" sz="4000" b="1" dirty="0">
                <a:solidFill>
                  <a:srgbClr val="0C2F4F"/>
                </a:solidFill>
                <a:latin typeface="Al_Mushaf" pitchFamily="2" charset="-78"/>
                <a:cs typeface="Al_Mushaf" pitchFamily="2" charset="-78"/>
              </a:rPr>
              <a:t>مُنۡذِرِ</a:t>
            </a:r>
            <a:endParaRPr lang="en-US" sz="4000" dirty="0">
              <a:solidFill>
                <a:srgbClr val="0C2F4F"/>
              </a:solidFill>
            </a:endParaRPr>
          </a:p>
        </p:txBody>
      </p:sp>
      <p:sp>
        <p:nvSpPr>
          <p:cNvPr id="3" name="Rectangle 2"/>
          <p:cNvSpPr/>
          <p:nvPr/>
        </p:nvSpPr>
        <p:spPr>
          <a:xfrm>
            <a:off x="4902610" y="2250277"/>
            <a:ext cx="3712876" cy="707886"/>
          </a:xfrm>
          <a:prstGeom prst="rect">
            <a:avLst/>
          </a:prstGeom>
        </p:spPr>
        <p:txBody>
          <a:bodyPr wrap="none">
            <a:spAutoFit/>
          </a:bodyPr>
          <a:lstStyle/>
          <a:p>
            <a:pPr algn="ctr" rtl="1"/>
            <a:r>
              <a:rPr lang="ur-PK" sz="4000" dirty="0">
                <a:solidFill>
                  <a:srgbClr val="0C2F4F"/>
                </a:solidFill>
                <a:latin typeface="Jameel Noori Nastaleeq" pitchFamily="2" charset="-78"/>
                <a:cs typeface="Jameel Noori Nastaleeq" pitchFamily="2" charset="-78"/>
              </a:rPr>
              <a:t>حق قبول کرنے والےکے لیے</a:t>
            </a:r>
          </a:p>
        </p:txBody>
      </p:sp>
      <p:sp>
        <p:nvSpPr>
          <p:cNvPr id="8" name="Rectangle 7"/>
          <p:cNvSpPr/>
          <p:nvPr/>
        </p:nvSpPr>
        <p:spPr>
          <a:xfrm>
            <a:off x="617545" y="2250277"/>
            <a:ext cx="3860352" cy="707886"/>
          </a:xfrm>
          <a:prstGeom prst="rect">
            <a:avLst/>
          </a:prstGeom>
        </p:spPr>
        <p:txBody>
          <a:bodyPr wrap="none">
            <a:spAutoFit/>
          </a:bodyPr>
          <a:lstStyle/>
          <a:p>
            <a:pPr algn="r" rtl="1"/>
            <a:r>
              <a:rPr lang="ur-PK" sz="4000" dirty="0">
                <a:solidFill>
                  <a:srgbClr val="0C2F4F"/>
                </a:solidFill>
                <a:latin typeface="Jameel Noori Nastaleeq" pitchFamily="2" charset="-78"/>
                <a:cs typeface="Jameel Noori Nastaleeq" pitchFamily="2" charset="-78"/>
              </a:rPr>
              <a:t> حق کا انکار کرنے والے کے لیے</a:t>
            </a:r>
          </a:p>
        </p:txBody>
      </p:sp>
      <p:cxnSp>
        <p:nvCxnSpPr>
          <p:cNvPr id="10" name="Straight Arrow Connector 9"/>
          <p:cNvCxnSpPr/>
          <p:nvPr/>
        </p:nvCxnSpPr>
        <p:spPr>
          <a:xfrm flipH="1">
            <a:off x="6351813" y="4336890"/>
            <a:ext cx="54864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4" idx="2"/>
          </p:cNvCxnSpPr>
          <p:nvPr/>
        </p:nvCxnSpPr>
        <p:spPr>
          <a:xfrm>
            <a:off x="6465621" y="1575980"/>
            <a:ext cx="0" cy="674297"/>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683299" y="1567779"/>
            <a:ext cx="0" cy="674297"/>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941817" y="1850619"/>
            <a:ext cx="7233070" cy="707886"/>
          </a:xfrm>
          <a:prstGeom prst="rect">
            <a:avLst/>
          </a:prstGeom>
        </p:spPr>
        <p:txBody>
          <a:bodyPr wrap="none">
            <a:spAutoFit/>
          </a:bodyPr>
          <a:lstStyle/>
          <a:p>
            <a:pPr algn="ctr" rtl="1"/>
            <a:r>
              <a:rPr lang="ur-PK" sz="4000" dirty="0" smtClean="0">
                <a:solidFill>
                  <a:srgbClr val="0C2F4F"/>
                </a:solidFill>
                <a:latin typeface="Al_Mushaf" pitchFamily="2" charset="-78"/>
                <a:cs typeface="Al_Mushaf" pitchFamily="2" charset="-78"/>
              </a:rPr>
              <a:t>وَ یُجَادِلُ الَّذِیۡنَ کَفَرُوۡا بِالۡبَاطِلِ لِیُدۡحِضُوۡا بِہِ الۡحَقَّ وَ اتَّخَذُوۡۤا </a:t>
            </a:r>
            <a:endParaRPr lang="en-US" sz="4000" dirty="0">
              <a:solidFill>
                <a:srgbClr val="0C2F4F"/>
              </a:solidFill>
            </a:endParaRPr>
          </a:p>
        </p:txBody>
      </p:sp>
      <p:sp>
        <p:nvSpPr>
          <p:cNvPr id="4" name="Rectangle 3"/>
          <p:cNvSpPr/>
          <p:nvPr/>
        </p:nvSpPr>
        <p:spPr>
          <a:xfrm>
            <a:off x="805096" y="2874323"/>
            <a:ext cx="7369791" cy="2246769"/>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مگر کافروں کا حال یہ ہےکہ وہ باطل کے ہتھیار لے کر حق کو نیچا دکھانے کی کوشش کرتے ہیں اور اُنہوں نے میری آیات کو اور اُن تنبیہات کو جو انہیں کی گئیں مذاق بنا لیا ہے۔</a:t>
            </a:r>
            <a:endParaRPr lang="en-US" sz="3200" dirty="0">
              <a:solidFill>
                <a:srgbClr val="0C2F4F"/>
              </a:solidFill>
              <a:latin typeface="Jameel Noori Nastaleeq" pitchFamily="2" charset="-78"/>
              <a:cs typeface="Jameel Noori Nastaleeq" pitchFamily="2" charset="-78"/>
            </a:endParaRPr>
          </a:p>
        </p:txBody>
      </p:sp>
      <p:sp>
        <p:nvSpPr>
          <p:cNvPr id="8" name="Rounded Rectangle 7"/>
          <p:cNvSpPr/>
          <p:nvPr/>
        </p:nvSpPr>
        <p:spPr>
          <a:xfrm>
            <a:off x="5765872" y="267307"/>
            <a:ext cx="3908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9" name="TextBox 8"/>
          <p:cNvSpPr txBox="1"/>
          <p:nvPr/>
        </p:nvSpPr>
        <p:spPr>
          <a:xfrm>
            <a:off x="5765871" y="295300"/>
            <a:ext cx="2829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56بقیہ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84271" y="1371914"/>
            <a:ext cx="3600573" cy="646331"/>
          </a:xfrm>
          <a:prstGeom prst="rect">
            <a:avLst/>
          </a:prstGeom>
          <a:solidFill>
            <a:schemeClr val="accent4">
              <a:lumMod val="20000"/>
              <a:lumOff val="80000"/>
            </a:schemeClr>
          </a:solidFill>
        </p:spPr>
        <p:txBody>
          <a:bodyPr wrap="square" rtlCol="0">
            <a:spAutoFit/>
          </a:bodyPr>
          <a:lstStyle/>
          <a:p>
            <a:pPr algn="ctr" rtl="1"/>
            <a:r>
              <a:rPr lang="ur-PK" sz="3600" dirty="0" smtClean="0">
                <a:solidFill>
                  <a:srgbClr val="0C2F4F"/>
                </a:solidFill>
                <a:latin typeface="Jameel Noori Nastaleeq" pitchFamily="2" charset="-78"/>
                <a:cs typeface="Jameel Noori Nastaleeq" pitchFamily="2" charset="-78"/>
              </a:rPr>
              <a:t>کافر </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باطل کے ہتھیارلے کر</a:t>
            </a:r>
          </a:p>
        </p:txBody>
      </p:sp>
      <p:sp>
        <p:nvSpPr>
          <p:cNvPr id="6" name="TextBox 5"/>
          <p:cNvSpPr txBox="1"/>
          <p:nvPr/>
        </p:nvSpPr>
        <p:spPr>
          <a:xfrm>
            <a:off x="527760" y="2137661"/>
            <a:ext cx="3100529" cy="1685077"/>
          </a:xfrm>
          <a:prstGeom prst="rect">
            <a:avLst/>
          </a:prstGeom>
          <a:noFill/>
        </p:spPr>
        <p:txBody>
          <a:bodyPr wrap="none" rtlCol="0">
            <a:spAutoFit/>
          </a:bodyPr>
          <a:lstStyle/>
          <a:p>
            <a:pPr marL="742950"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دین کو مٹانے </a:t>
            </a:r>
          </a:p>
          <a:p>
            <a:pPr marL="742950"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دعوت بے اثر کرنے</a:t>
            </a:r>
            <a:endParaRPr lang="en-US" sz="3600" dirty="0">
              <a:solidFill>
                <a:srgbClr val="0C2F4F"/>
              </a:solidFill>
              <a:latin typeface="Jameel Noori Nastaleeq" pitchFamily="2" charset="-78"/>
              <a:cs typeface="Jameel Noori Nastaleeq"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709684" y="1371914"/>
            <a:ext cx="3082895" cy="646331"/>
          </a:xfrm>
          <a:prstGeom prst="rect">
            <a:avLst/>
          </a:prstGeom>
          <a:solidFill>
            <a:schemeClr val="accent4">
              <a:lumMod val="20000"/>
              <a:lumOff val="80000"/>
            </a:schemeClr>
          </a:solidFill>
        </p:spPr>
        <p:txBody>
          <a:bodyPr wrap="none">
            <a:spAutoFit/>
          </a:bodyPr>
          <a:lstStyle/>
          <a:p>
            <a:pPr algn="r" rtl="1"/>
            <a:r>
              <a:rPr lang="ur-PK" sz="3600" dirty="0" smtClean="0">
                <a:solidFill>
                  <a:srgbClr val="0C2F4F"/>
                </a:solidFill>
                <a:latin typeface="Jameel Noori Nastaleeq" pitchFamily="2" charset="-78"/>
                <a:cs typeface="Jameel Noori Nastaleeq" pitchFamily="2" charset="-78"/>
              </a:rPr>
              <a:t>حق کو نیچا دکھانے کی کوشش </a:t>
            </a:r>
          </a:p>
        </p:txBody>
      </p:sp>
      <p:sp>
        <p:nvSpPr>
          <p:cNvPr id="10" name="Rectangle 9"/>
          <p:cNvSpPr/>
          <p:nvPr/>
        </p:nvSpPr>
        <p:spPr>
          <a:xfrm>
            <a:off x="5319436" y="2137661"/>
            <a:ext cx="2660873" cy="2516073"/>
          </a:xfrm>
          <a:prstGeom prst="rect">
            <a:avLst/>
          </a:prstGeom>
          <a:noFill/>
        </p:spPr>
        <p:txBody>
          <a:bodyPr wrap="square">
            <a:spAutoFit/>
          </a:bodyPr>
          <a:lstStyle/>
          <a:p>
            <a:pPr marL="514350" indent="-5143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بے تکے دلائل</a:t>
            </a:r>
          </a:p>
          <a:p>
            <a:pPr marL="514350" indent="-5143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غیر فطری مطالبے</a:t>
            </a:r>
          </a:p>
          <a:p>
            <a:pPr marL="514350" indent="-5143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 مکرو فریب </a:t>
            </a:r>
            <a:endParaRPr lang="en-US" sz="3600" dirty="0">
              <a:solidFill>
                <a:srgbClr val="0C2F4F"/>
              </a:solidFill>
              <a:latin typeface="Jameel Noori Nastaleeq" pitchFamily="2" charset="-78"/>
              <a:cs typeface="Jameel Noori Nastaleeq" pitchFamily="2" charset="-78"/>
            </a:endParaRPr>
          </a:p>
        </p:txBody>
      </p:sp>
      <p:cxnSp>
        <p:nvCxnSpPr>
          <p:cNvPr id="3" name="Straight Arrow Connector 2"/>
          <p:cNvCxnSpPr/>
          <p:nvPr/>
        </p:nvCxnSpPr>
        <p:spPr>
          <a:xfrm flipH="1">
            <a:off x="7347857" y="1681843"/>
            <a:ext cx="4572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89957" y="2358704"/>
            <a:ext cx="7076125" cy="286232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رسول اللہ اپنی بات منوانے کے لیے اپنی طرف سے گھڑ گھڑ کر بیان کر رہے ہیں۔</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عذاب محض ڈراوے کی باتیں ہیں ،حقیقت کچھ  نہیں۔</a:t>
            </a:r>
            <a:endParaRPr lang="en-US" sz="40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TextBox 7"/>
          <p:cNvSpPr txBox="1"/>
          <p:nvPr/>
        </p:nvSpPr>
        <p:spPr>
          <a:xfrm>
            <a:off x="1289957" y="1453134"/>
            <a:ext cx="1308370" cy="707886"/>
          </a:xfrm>
          <a:prstGeom prst="rect">
            <a:avLst/>
          </a:prstGeom>
          <a:solidFill>
            <a:schemeClr val="accent4">
              <a:lumMod val="20000"/>
              <a:lumOff val="80000"/>
            </a:schemeClr>
          </a:solidFill>
        </p:spPr>
        <p:txBody>
          <a:bodyPr wrap="none" rtlCol="0">
            <a:spAutoFit/>
          </a:bodyPr>
          <a:lstStyle/>
          <a:p>
            <a:pPr algn="ctr" rtl="1"/>
            <a:r>
              <a:rPr lang="ur-PK" sz="4000" dirty="0" smtClean="0">
                <a:latin typeface="Jameel Noori Nastaleeq" pitchFamily="2" charset="-78"/>
                <a:cs typeface="Jameel Noori Nastaleeq" pitchFamily="2" charset="-78"/>
              </a:rPr>
              <a:t>کفار کا کہنا</a:t>
            </a:r>
            <a:endParaRPr lang="en-US" sz="4000" dirty="0">
              <a:latin typeface="Jameel Noori Nastaleeq" pitchFamily="2" charset="-78"/>
              <a:cs typeface="Jameel Noori Nastaleeq" pitchFamily="2" charset="-78"/>
            </a:endParaRPr>
          </a:p>
        </p:txBody>
      </p:sp>
      <p:sp>
        <p:nvSpPr>
          <p:cNvPr id="2" name="Rectangle 1"/>
          <p:cNvSpPr/>
          <p:nvPr/>
        </p:nvSpPr>
        <p:spPr>
          <a:xfrm>
            <a:off x="4935335" y="486008"/>
            <a:ext cx="3430747" cy="769441"/>
          </a:xfrm>
          <a:prstGeom prst="rect">
            <a:avLst/>
          </a:prstGeom>
        </p:spPr>
        <p:txBody>
          <a:bodyPr wrap="none">
            <a:spAutoFit/>
          </a:bodyPr>
          <a:lstStyle/>
          <a:p>
            <a:pPr algn="r" rtl="1"/>
            <a:r>
              <a:rPr lang="ur-PK" sz="4400" b="1" dirty="0">
                <a:solidFill>
                  <a:srgbClr val="0C2F4F"/>
                </a:solidFill>
                <a:latin typeface="Jameel Noori Nastaleeq" pitchFamily="2" charset="-78"/>
                <a:cs typeface="Jameel Noori Nastaleeq" pitchFamily="2" charset="-78"/>
              </a:rPr>
              <a:t>اللہ کی آیات کو </a:t>
            </a:r>
            <a:r>
              <a:rPr lang="ur-PK" sz="4400" b="1" dirty="0" smtClean="0">
                <a:solidFill>
                  <a:srgbClr val="0C2F4F"/>
                </a:solidFill>
                <a:latin typeface="Jameel Noori Nastaleeq" pitchFamily="2" charset="-78"/>
                <a:cs typeface="Jameel Noori Nastaleeq" pitchFamily="2" charset="-78"/>
              </a:rPr>
              <a:t>مذاق </a:t>
            </a:r>
            <a:r>
              <a:rPr lang="ur-PK" sz="4400" b="1" dirty="0">
                <a:solidFill>
                  <a:srgbClr val="0C2F4F"/>
                </a:solidFill>
                <a:latin typeface="Jameel Noori Nastaleeq" pitchFamily="2" charset="-78"/>
                <a:cs typeface="Jameel Noori Nastaleeq" pitchFamily="2" charset="-78"/>
              </a:rPr>
              <a:t>بنا لیا </a:t>
            </a:r>
          </a:p>
        </p:txBody>
      </p:sp>
      <p:cxnSp>
        <p:nvCxnSpPr>
          <p:cNvPr id="7" name="Straight Arrow Connector 6"/>
          <p:cNvCxnSpPr>
            <a:stCxn id="8" idx="2"/>
          </p:cNvCxnSpPr>
          <p:nvPr/>
        </p:nvCxnSpPr>
        <p:spPr>
          <a:xfrm>
            <a:off x="1944142" y="2161020"/>
            <a:ext cx="178572" cy="45155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1135</TotalTime>
  <Words>1912</Words>
  <Application>Microsoft Office PowerPoint</Application>
  <PresentationFormat>On-screen Show (4:3)</PresentationFormat>
  <Paragraphs>234</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_PDMS_Bukhari</vt:lpstr>
      <vt:lpstr>Al_Mushaf</vt:lpstr>
      <vt:lpstr>Arial</vt:lpstr>
      <vt:lpstr>Calibri</vt:lpstr>
      <vt:lpstr>Calibri Light</vt:lpstr>
      <vt:lpstr>Jameel Noori Nastaleeq</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115</cp:revision>
  <dcterms:created xsi:type="dcterms:W3CDTF">2021-09-29T07:22:50Z</dcterms:created>
  <dcterms:modified xsi:type="dcterms:W3CDTF">2021-10-27T06:22:58Z</dcterms:modified>
</cp:coreProperties>
</file>