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314" r:id="rId4"/>
    <p:sldId id="315" r:id="rId5"/>
    <p:sldId id="262" r:id="rId6"/>
    <p:sldId id="263" r:id="rId7"/>
    <p:sldId id="317" r:id="rId8"/>
    <p:sldId id="318" r:id="rId9"/>
    <p:sldId id="319" r:id="rId10"/>
    <p:sldId id="316" r:id="rId11"/>
    <p:sldId id="264" r:id="rId12"/>
    <p:sldId id="320" r:id="rId13"/>
    <p:sldId id="265" r:id="rId14"/>
    <p:sldId id="266" r:id="rId15"/>
    <p:sldId id="267" r:id="rId16"/>
    <p:sldId id="270" r:id="rId17"/>
    <p:sldId id="271" r:id="rId18"/>
    <p:sldId id="273" r:id="rId19"/>
    <p:sldId id="274" r:id="rId20"/>
    <p:sldId id="276" r:id="rId21"/>
    <p:sldId id="275" r:id="rId22"/>
    <p:sldId id="277" r:id="rId23"/>
    <p:sldId id="278" r:id="rId24"/>
    <p:sldId id="279" r:id="rId25"/>
    <p:sldId id="280" r:id="rId26"/>
    <p:sldId id="281" r:id="rId27"/>
    <p:sldId id="321" r:id="rId28"/>
    <p:sldId id="322" r:id="rId29"/>
    <p:sldId id="323" r:id="rId30"/>
    <p:sldId id="324" r:id="rId31"/>
    <p:sldId id="325" r:id="rId32"/>
    <p:sldId id="282" r:id="rId33"/>
    <p:sldId id="284" r:id="rId34"/>
    <p:sldId id="285" r:id="rId35"/>
    <p:sldId id="286" r:id="rId36"/>
    <p:sldId id="287" r:id="rId37"/>
    <p:sldId id="288" r:id="rId38"/>
    <p:sldId id="291" r:id="rId39"/>
    <p:sldId id="292" r:id="rId40"/>
    <p:sldId id="295" r:id="rId41"/>
    <p:sldId id="297" r:id="rId42"/>
    <p:sldId id="299" r:id="rId43"/>
    <p:sldId id="326" r:id="rId44"/>
    <p:sldId id="327" r:id="rId45"/>
    <p:sldId id="328" r:id="rId46"/>
    <p:sldId id="300" r:id="rId47"/>
    <p:sldId id="301" r:id="rId48"/>
    <p:sldId id="302" r:id="rId49"/>
    <p:sldId id="303" r:id="rId50"/>
    <p:sldId id="329" r:id="rId51"/>
    <p:sldId id="305" r:id="rId52"/>
    <p:sldId id="330" r:id="rId53"/>
    <p:sldId id="331" r:id="rId54"/>
    <p:sldId id="306" r:id="rId55"/>
    <p:sldId id="307" r:id="rId56"/>
    <p:sldId id="332" r:id="rId57"/>
    <p:sldId id="308" r:id="rId58"/>
    <p:sldId id="309" r:id="rId59"/>
    <p:sldId id="310" r:id="rId60"/>
    <p:sldId id="333" r:id="rId61"/>
    <p:sldId id="311" r:id="rId62"/>
    <p:sldId id="334" r:id="rId63"/>
    <p:sldId id="312" r:id="rId64"/>
    <p:sldId id="313" r:id="rId65"/>
    <p:sldId id="335" r:id="rId66"/>
    <p:sldId id="336" r:id="rId6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44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138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1A6D02-BF41-49C0-BA11-4B150257C921}" type="datetimeFigureOut">
              <a:rPr lang="en-US" smtClean="0"/>
              <a:t>10/21/2021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795A1-6FF9-45CF-A3DB-C21299E7E082}" type="slidenum">
              <a:rPr lang="en-US" smtClean="0"/>
              <a:t>‹#›</a:t>
            </a:fld>
            <a:endParaRPr lang="en-US"/>
          </a:p>
        </p:txBody>
      </p:sp>
    </p:spTree>
    <p:extLst>
      <p:ext uri="{BB962C8B-B14F-4D97-AF65-F5344CB8AC3E}">
        <p14:creationId xmlns:p14="http://schemas.microsoft.com/office/powerpoint/2010/main" val="1253595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1A6D02-BF41-49C0-BA11-4B150257C921}" type="datetimeFigureOut">
              <a:rPr lang="en-US" smtClean="0"/>
              <a:t>10/21/2021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795A1-6FF9-45CF-A3DB-C21299E7E082}" type="slidenum">
              <a:rPr lang="en-US" smtClean="0"/>
              <a:t>‹#›</a:t>
            </a:fld>
            <a:endParaRPr lang="en-US"/>
          </a:p>
        </p:txBody>
      </p:sp>
    </p:spTree>
    <p:extLst>
      <p:ext uri="{BB962C8B-B14F-4D97-AF65-F5344CB8AC3E}">
        <p14:creationId xmlns:p14="http://schemas.microsoft.com/office/powerpoint/2010/main" val="1353892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1A6D02-BF41-49C0-BA11-4B150257C921}" type="datetimeFigureOut">
              <a:rPr lang="en-US" smtClean="0"/>
              <a:t>10/21/2021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795A1-6FF9-45CF-A3DB-C21299E7E082}" type="slidenum">
              <a:rPr lang="en-US" smtClean="0"/>
              <a:t>‹#›</a:t>
            </a:fld>
            <a:endParaRPr lang="en-US"/>
          </a:p>
        </p:txBody>
      </p:sp>
    </p:spTree>
    <p:extLst>
      <p:ext uri="{BB962C8B-B14F-4D97-AF65-F5344CB8AC3E}">
        <p14:creationId xmlns:p14="http://schemas.microsoft.com/office/powerpoint/2010/main" val="1841912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1A6D02-BF41-49C0-BA11-4B150257C921}" type="datetimeFigureOut">
              <a:rPr lang="en-US" smtClean="0"/>
              <a:t>10/21/2021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4795A1-6FF9-45CF-A3DB-C21299E7E082}" type="slidenum">
              <a:rPr lang="en-US" smtClean="0"/>
              <a:t>‹#›</a:t>
            </a:fld>
            <a:endParaRPr lang="en-US"/>
          </a:p>
        </p:txBody>
      </p:sp>
    </p:spTree>
    <p:extLst>
      <p:ext uri="{BB962C8B-B14F-4D97-AF65-F5344CB8AC3E}">
        <p14:creationId xmlns:p14="http://schemas.microsoft.com/office/powerpoint/2010/main" val="1949980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1A6D02-BF41-49C0-BA11-4B150257C921}" type="datetimeFigureOut">
              <a:rPr lang="en-US" smtClean="0"/>
              <a:t>10/21/2021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4795A1-6FF9-45CF-A3DB-C21299E7E082}" type="slidenum">
              <a:rPr lang="en-US" smtClean="0"/>
              <a:t>‹#›</a:t>
            </a:fld>
            <a:endParaRPr lang="en-US"/>
          </a:p>
        </p:txBody>
      </p:sp>
    </p:spTree>
    <p:extLst>
      <p:ext uri="{BB962C8B-B14F-4D97-AF65-F5344CB8AC3E}">
        <p14:creationId xmlns:p14="http://schemas.microsoft.com/office/powerpoint/2010/main" val="2255535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1A6D02-BF41-49C0-BA11-4B150257C921}" type="datetimeFigureOut">
              <a:rPr lang="en-US" smtClean="0"/>
              <a:t>10/21/2021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4795A1-6FF9-45CF-A3DB-C21299E7E082}" type="slidenum">
              <a:rPr lang="en-US" smtClean="0"/>
              <a:t>‹#›</a:t>
            </a:fld>
            <a:endParaRPr lang="en-US"/>
          </a:p>
        </p:txBody>
      </p:sp>
    </p:spTree>
    <p:extLst>
      <p:ext uri="{BB962C8B-B14F-4D97-AF65-F5344CB8AC3E}">
        <p14:creationId xmlns:p14="http://schemas.microsoft.com/office/powerpoint/2010/main" val="271056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1A6D02-BF41-49C0-BA11-4B150257C921}" type="datetimeFigureOut">
              <a:rPr lang="en-US" smtClean="0"/>
              <a:t>10/21/2021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4795A1-6FF9-45CF-A3DB-C21299E7E082}" type="slidenum">
              <a:rPr lang="en-US" smtClean="0"/>
              <a:t>‹#›</a:t>
            </a:fld>
            <a:endParaRPr lang="en-US"/>
          </a:p>
        </p:txBody>
      </p:sp>
    </p:spTree>
    <p:extLst>
      <p:ext uri="{BB962C8B-B14F-4D97-AF65-F5344CB8AC3E}">
        <p14:creationId xmlns:p14="http://schemas.microsoft.com/office/powerpoint/2010/main" val="2566389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1A6D02-BF41-49C0-BA11-4B150257C921}" type="datetimeFigureOut">
              <a:rPr lang="en-US" smtClean="0"/>
              <a:t>10/21/2021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4795A1-6FF9-45CF-A3DB-C21299E7E082}" type="slidenum">
              <a:rPr lang="en-US" smtClean="0"/>
              <a:t>‹#›</a:t>
            </a:fld>
            <a:endParaRPr lang="en-US"/>
          </a:p>
        </p:txBody>
      </p:sp>
    </p:spTree>
    <p:extLst>
      <p:ext uri="{BB962C8B-B14F-4D97-AF65-F5344CB8AC3E}">
        <p14:creationId xmlns:p14="http://schemas.microsoft.com/office/powerpoint/2010/main" val="1737994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1A6D02-BF41-49C0-BA11-4B150257C921}" type="datetimeFigureOut">
              <a:rPr lang="en-US" smtClean="0"/>
              <a:t>10/21/2021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4795A1-6FF9-45CF-A3DB-C21299E7E082}" type="slidenum">
              <a:rPr lang="en-US" smtClean="0"/>
              <a:t>‹#›</a:t>
            </a:fld>
            <a:endParaRPr lang="en-US"/>
          </a:p>
        </p:txBody>
      </p:sp>
    </p:spTree>
    <p:extLst>
      <p:ext uri="{BB962C8B-B14F-4D97-AF65-F5344CB8AC3E}">
        <p14:creationId xmlns:p14="http://schemas.microsoft.com/office/powerpoint/2010/main" val="173848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1A6D02-BF41-49C0-BA11-4B150257C921}" type="datetimeFigureOut">
              <a:rPr lang="en-US" smtClean="0"/>
              <a:t>10/21/2021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795A1-6FF9-45CF-A3DB-C21299E7E082}" type="slidenum">
              <a:rPr lang="en-US" smtClean="0"/>
              <a:t>‹#›</a:t>
            </a:fld>
            <a:endParaRPr lang="en-US"/>
          </a:p>
        </p:txBody>
      </p:sp>
    </p:spTree>
    <p:extLst>
      <p:ext uri="{BB962C8B-B14F-4D97-AF65-F5344CB8AC3E}">
        <p14:creationId xmlns:p14="http://schemas.microsoft.com/office/powerpoint/2010/main" val="493854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1A6D02-BF41-49C0-BA11-4B150257C921}" type="datetimeFigureOut">
              <a:rPr lang="en-US" smtClean="0"/>
              <a:t>10/21/2021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795A1-6FF9-45CF-A3DB-C21299E7E082}" type="slidenum">
              <a:rPr lang="en-US" smtClean="0"/>
              <a:t>‹#›</a:t>
            </a:fld>
            <a:endParaRPr lang="en-US"/>
          </a:p>
        </p:txBody>
      </p:sp>
    </p:spTree>
    <p:extLst>
      <p:ext uri="{BB962C8B-B14F-4D97-AF65-F5344CB8AC3E}">
        <p14:creationId xmlns:p14="http://schemas.microsoft.com/office/powerpoint/2010/main" val="1270180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1A6D02-BF41-49C0-BA11-4B150257C921}" type="datetimeFigureOut">
              <a:rPr lang="en-US" smtClean="0"/>
              <a:t>10/21/2021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4795A1-6FF9-45CF-A3DB-C21299E7E082}" type="slidenum">
              <a:rPr lang="en-US" smtClean="0"/>
              <a:t>‹#›</a:t>
            </a:fld>
            <a:endParaRPr lang="en-US"/>
          </a:p>
        </p:txBody>
      </p:sp>
    </p:spTree>
    <p:extLst>
      <p:ext uri="{BB962C8B-B14F-4D97-AF65-F5344CB8AC3E}">
        <p14:creationId xmlns:p14="http://schemas.microsoft.com/office/powerpoint/2010/main" val="29649570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tafheemonline.com/tafseer.asp?s=018&amp;h=26"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tafheemonline.com/tafseer.asp?s=018&amp;h=28"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www.tafheemonline.com/tafseer.asp?s=018&amp;h=29"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tafheemonline.com/tafseer.asp?s=018&amp;h=32"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www.tafheemonline.com/tafseer.asp?s=018&amp;h=33"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www.tafheemonline.com/tafseer.asp?s=018&amp;h=34"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www.tafheemonline.com/tafseer.asp?s=018&amp;h=35"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www.tafheemonline.com/tafseer.asp?s=018&amp;h=36"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s://www.tafheemonline.com/tafseer.asp?s=018&amp;h=37"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94426"/>
            <a:ext cx="9207719" cy="1248156"/>
          </a:xfrm>
          <a:prstGeom prst="rect">
            <a:avLst/>
          </a:prstGeom>
        </p:spPr>
      </p:pic>
      <p:sp>
        <p:nvSpPr>
          <p:cNvPr id="22" name="TextBox 21"/>
          <p:cNvSpPr txBox="1"/>
          <p:nvPr/>
        </p:nvSpPr>
        <p:spPr>
          <a:xfrm>
            <a:off x="3039716" y="3385412"/>
            <a:ext cx="2666114" cy="646331"/>
          </a:xfrm>
          <a:prstGeom prst="rect">
            <a:avLst/>
          </a:prstGeom>
          <a:noFill/>
        </p:spPr>
        <p:txBody>
          <a:bodyPr wrap="none" rtlCol="0">
            <a:spAutoFit/>
          </a:bodyPr>
          <a:lstStyle/>
          <a:p>
            <a:pPr algn="r" rtl="1"/>
            <a:r>
              <a:rPr lang="ur-PK" sz="3600" dirty="0">
                <a:latin typeface="_PDMS_Bukhari" panose="00000400000000000000" pitchFamily="2" charset="-78"/>
                <a:cs typeface="_PDMS_Bukhari" panose="00000400000000000000" pitchFamily="2" charset="-78"/>
              </a:rPr>
              <a:t>مکیہ ، 110 آیات</a:t>
            </a:r>
            <a:endParaRPr lang="en-US" sz="3600" dirty="0">
              <a:latin typeface="_PDMS_Bukhari" panose="00000400000000000000" pitchFamily="2" charset="-78"/>
              <a:cs typeface="_PDMS_Bukhari" panose="00000400000000000000" pitchFamily="2" charset="-78"/>
            </a:endParaRPr>
          </a:p>
        </p:txBody>
      </p:sp>
      <p:pic>
        <p:nvPicPr>
          <p:cNvPr id="23" name="Picture 22"/>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138138" y="1257914"/>
            <a:ext cx="4509423" cy="1729518"/>
          </a:xfrm>
          <a:prstGeom prst="rect">
            <a:avLst/>
          </a:prstGeom>
        </p:spPr>
      </p:pic>
      <p:sp>
        <p:nvSpPr>
          <p:cNvPr id="24" name="TextBox 23"/>
          <p:cNvSpPr txBox="1"/>
          <p:nvPr/>
        </p:nvSpPr>
        <p:spPr>
          <a:xfrm>
            <a:off x="3004448" y="4269919"/>
            <a:ext cx="2701382" cy="646331"/>
          </a:xfrm>
          <a:prstGeom prst="rect">
            <a:avLst/>
          </a:prstGeom>
          <a:noFill/>
        </p:spPr>
        <p:txBody>
          <a:bodyPr wrap="none" rtlCol="0">
            <a:spAutoFit/>
          </a:bodyPr>
          <a:lstStyle/>
          <a:p>
            <a:pPr algn="r" rtl="1"/>
            <a:r>
              <a:rPr lang="ur-PK" sz="3600" i="1" dirty="0">
                <a:latin typeface="Jameel Noori Nastaleeq" panose="02000503000000020004" pitchFamily="2" charset="-78"/>
                <a:cs typeface="Jameel Noori Nastaleeq" panose="02000503000000020004" pitchFamily="2" charset="-78"/>
              </a:rPr>
              <a:t>استاذہ ماریہ حسین</a:t>
            </a:r>
            <a:endParaRPr lang="en-US" sz="3600" i="1" dirty="0">
              <a:latin typeface="Jameel Noori Nastaleeq" panose="02000503000000020004" pitchFamily="2" charset="-78"/>
              <a:cs typeface="Jameel Noori Nastaleeq" panose="02000503000000020004" pitchFamily="2" charset="-78"/>
            </a:endParaRPr>
          </a:p>
        </p:txBody>
      </p:sp>
      <p:cxnSp>
        <p:nvCxnSpPr>
          <p:cNvPr id="25" name="Straight Connector 24"/>
          <p:cNvCxnSpPr/>
          <p:nvPr/>
        </p:nvCxnSpPr>
        <p:spPr>
          <a:xfrm flipH="1">
            <a:off x="3226990" y="4157375"/>
            <a:ext cx="23317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03661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6457071" y="962031"/>
            <a:ext cx="1899138" cy="1200329"/>
          </a:xfrm>
          <a:prstGeom prst="rect">
            <a:avLst/>
          </a:prstGeom>
        </p:spPr>
        <p:txBody>
          <a:bodyPr wrap="square">
            <a:spAutoFit/>
          </a:bodyPr>
          <a:lstStyle/>
          <a:p>
            <a:pPr algn="ctr" rtl="1">
              <a:lnSpc>
                <a:spcPct val="150000"/>
              </a:lnSpc>
            </a:pPr>
            <a:r>
              <a:rPr lang="ur-PK" sz="4800" b="1" u="sng" dirty="0" smtClean="0">
                <a:solidFill>
                  <a:srgbClr val="C00000"/>
                </a:solidFill>
                <a:latin typeface="Jameel Noori Nastaleeq" panose="02000503000000020004" pitchFamily="2" charset="-78"/>
                <a:cs typeface="Jameel Noori Nastaleeq" panose="02000503000000020004" pitchFamily="2" charset="-78"/>
              </a:rPr>
              <a:t>سوال 1:</a:t>
            </a:r>
          </a:p>
        </p:txBody>
      </p:sp>
      <p:sp>
        <p:nvSpPr>
          <p:cNvPr id="6" name="Rectangle 5"/>
          <p:cNvSpPr/>
          <p:nvPr/>
        </p:nvSpPr>
        <p:spPr>
          <a:xfrm>
            <a:off x="1038245" y="2312827"/>
            <a:ext cx="7003790" cy="1862048"/>
          </a:xfrm>
          <a:prstGeom prst="rect">
            <a:avLst/>
          </a:prstGeom>
        </p:spPr>
        <p:txBody>
          <a:bodyPr wrap="square">
            <a:spAutoFit/>
          </a:bodyPr>
          <a:lstStyle/>
          <a:p>
            <a:pPr algn="ct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اصحابِ کہف کا کتا ایسے </a:t>
            </a:r>
            <a:r>
              <a:rPr lang="ur-PK" sz="4000" dirty="0" smtClean="0">
                <a:solidFill>
                  <a:srgbClr val="002060"/>
                </a:solidFill>
                <a:latin typeface="Jameel Noori Nastaleeq" panose="02000503000000020004" pitchFamily="2" charset="-78"/>
                <a:cs typeface="Jameel Noori Nastaleeq" panose="02000503000000020004" pitchFamily="2" charset="-78"/>
              </a:rPr>
              <a:t>سویا </a:t>
            </a:r>
            <a:r>
              <a:rPr lang="ur-PK" sz="4000" dirty="0" smtClean="0">
                <a:solidFill>
                  <a:srgbClr val="002060"/>
                </a:solidFill>
                <a:latin typeface="Jameel Noori Nastaleeq" panose="02000503000000020004" pitchFamily="2" charset="-78"/>
                <a:cs typeface="Jameel Noori Nastaleeq" panose="02000503000000020004" pitchFamily="2" charset="-78"/>
              </a:rPr>
              <a:t>ہوا تھا جیسے بیدار حالت میں بیٹھا ہو۔ اس کی کیا حکمت سمجھ آئی ہے؟</a:t>
            </a:r>
          </a:p>
        </p:txBody>
      </p:sp>
    </p:spTree>
    <p:extLst>
      <p:ext uri="{BB962C8B-B14F-4D97-AF65-F5344CB8AC3E}">
        <p14:creationId xmlns:p14="http://schemas.microsoft.com/office/powerpoint/2010/main" val="27718177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6457071" y="962031"/>
            <a:ext cx="1899138" cy="1107996"/>
          </a:xfrm>
          <a:prstGeom prst="rect">
            <a:avLst/>
          </a:prstGeom>
        </p:spPr>
        <p:txBody>
          <a:bodyPr wrap="square">
            <a:spAutoFit/>
          </a:bodyPr>
          <a:lstStyle/>
          <a:p>
            <a:pPr algn="ctr" rtl="1">
              <a:lnSpc>
                <a:spcPct val="150000"/>
              </a:lnSpc>
            </a:pPr>
            <a:r>
              <a:rPr lang="ur-PK" sz="4800" b="1" u="sng" dirty="0" smtClean="0">
                <a:solidFill>
                  <a:srgbClr val="C00000"/>
                </a:solidFill>
                <a:latin typeface="Jameel Noori Nastaleeq" panose="02000503000000020004" pitchFamily="2" charset="-78"/>
                <a:cs typeface="Jameel Noori Nastaleeq" panose="02000503000000020004" pitchFamily="2" charset="-78"/>
              </a:rPr>
              <a:t>سوال 2:</a:t>
            </a:r>
          </a:p>
        </p:txBody>
      </p:sp>
      <p:sp>
        <p:nvSpPr>
          <p:cNvPr id="6" name="Rectangle 5"/>
          <p:cNvSpPr/>
          <p:nvPr/>
        </p:nvSpPr>
        <p:spPr>
          <a:xfrm>
            <a:off x="1038245" y="2312827"/>
            <a:ext cx="7003790" cy="2862322"/>
          </a:xfrm>
          <a:prstGeom prst="rect">
            <a:avLst/>
          </a:prstGeom>
        </p:spPr>
        <p:txBody>
          <a:bodyPr wrap="square">
            <a:spAutoFit/>
          </a:bodyPr>
          <a:lstStyle/>
          <a:p>
            <a:pPr algn="ct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اصحابِ کہف کی موت کے بعد غار پر کیا بنایا گیا؟</a:t>
            </a:r>
          </a:p>
          <a:p>
            <a:pPr lvl="4" algn="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دیوار چن دی گئی ؟		یا</a:t>
            </a:r>
          </a:p>
          <a:p>
            <a:pPr lvl="4" algn="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عبادت گاہ بنائی گئی؟</a:t>
            </a:r>
          </a:p>
        </p:txBody>
      </p:sp>
    </p:spTree>
    <p:extLst>
      <p:ext uri="{BB962C8B-B14F-4D97-AF65-F5344CB8AC3E}">
        <p14:creationId xmlns:p14="http://schemas.microsoft.com/office/powerpoint/2010/main" val="8635084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6457071" y="962031"/>
            <a:ext cx="1899138" cy="1107996"/>
          </a:xfrm>
          <a:prstGeom prst="rect">
            <a:avLst/>
          </a:prstGeom>
        </p:spPr>
        <p:txBody>
          <a:bodyPr wrap="square">
            <a:spAutoFit/>
          </a:bodyPr>
          <a:lstStyle/>
          <a:p>
            <a:pPr algn="ctr" rtl="1">
              <a:lnSpc>
                <a:spcPct val="150000"/>
              </a:lnSpc>
            </a:pPr>
            <a:r>
              <a:rPr lang="ur-PK" sz="4800" b="1" u="sng" dirty="0" smtClean="0">
                <a:solidFill>
                  <a:srgbClr val="C00000"/>
                </a:solidFill>
                <a:latin typeface="Jameel Noori Nastaleeq" panose="02000503000000020004" pitchFamily="2" charset="-78"/>
                <a:cs typeface="Jameel Noori Nastaleeq" panose="02000503000000020004" pitchFamily="2" charset="-78"/>
              </a:rPr>
              <a:t>سوال 3:</a:t>
            </a:r>
          </a:p>
        </p:txBody>
      </p:sp>
      <p:sp>
        <p:nvSpPr>
          <p:cNvPr id="6" name="Rectangle 5"/>
          <p:cNvSpPr/>
          <p:nvPr/>
        </p:nvSpPr>
        <p:spPr>
          <a:xfrm>
            <a:off x="1038245" y="2312827"/>
            <a:ext cx="7003790" cy="1862048"/>
          </a:xfrm>
          <a:prstGeom prst="rect">
            <a:avLst/>
          </a:prstGeom>
        </p:spPr>
        <p:txBody>
          <a:bodyPr wrap="square">
            <a:spAutoFit/>
          </a:bodyPr>
          <a:lstStyle/>
          <a:p>
            <a:pPr algn="ct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اصحابِ کہف کے قصہ کے اختتام پر اللہ تعالیٰ کی جن صفات کا تذکرہ ہے ان میں سے کوئی سی دو لکھیں۔</a:t>
            </a:r>
          </a:p>
        </p:txBody>
      </p:sp>
    </p:spTree>
    <p:extLst>
      <p:ext uri="{BB962C8B-B14F-4D97-AF65-F5344CB8AC3E}">
        <p14:creationId xmlns:p14="http://schemas.microsoft.com/office/powerpoint/2010/main" val="26259121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482687" y="120346"/>
            <a:ext cx="2191666"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27</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385394" y="1178561"/>
            <a:ext cx="6309492" cy="1754326"/>
          </a:xfrm>
          <a:prstGeom prst="rect">
            <a:avLst/>
          </a:prstGeom>
        </p:spPr>
        <p:txBody>
          <a:bodyPr wrap="square">
            <a:spAutoFit/>
          </a:bodyPr>
          <a:lstStyle/>
          <a:p>
            <a:pPr algn="ctr" rtl="1">
              <a:lnSpc>
                <a:spcPct val="150000"/>
              </a:lnSpc>
            </a:pPr>
            <a:r>
              <a:rPr lang="ur-PK" sz="3600" dirty="0">
                <a:solidFill>
                  <a:srgbClr val="05446B"/>
                </a:solidFill>
                <a:latin typeface="noorehira" panose="02000000000000000000" pitchFamily="2" charset="-78"/>
                <a:cs typeface="noorehira" panose="02000000000000000000" pitchFamily="2" charset="-78"/>
              </a:rPr>
              <a:t> وَ اتۡلُ مَاۤ اُوۡحِیَ اِلَیۡکَ مِنۡ کِتَابِ رَبِّکَ ۚؕ لَا مُبَدِّلَ لِکَلِمٰتِہٖ ۚ۟ وَ لَنۡ تَجِدَ مِنۡ دُوۡنِہٖ مُلۡتَحَدًا ﴿۲۷﴾</a:t>
            </a:r>
            <a:endParaRPr lang="en-US" sz="3600" dirty="0">
              <a:solidFill>
                <a:srgbClr val="05446B"/>
              </a:solidFill>
            </a:endParaRPr>
          </a:p>
        </p:txBody>
      </p:sp>
      <p:sp>
        <p:nvSpPr>
          <p:cNvPr id="3" name="Rectangle 2"/>
          <p:cNvSpPr/>
          <p:nvPr/>
        </p:nvSpPr>
        <p:spPr>
          <a:xfrm>
            <a:off x="1286778" y="3024100"/>
            <a:ext cx="6408108" cy="2677656"/>
          </a:xfrm>
          <a:prstGeom prst="rect">
            <a:avLst/>
          </a:prstGeom>
        </p:spPr>
        <p:txBody>
          <a:bodyPr wrap="square">
            <a:spAutoFit/>
          </a:bodyPr>
          <a:lstStyle/>
          <a:p>
            <a:pPr algn="ctr" rtl="1">
              <a:lnSpc>
                <a:spcPct val="150000"/>
              </a:lnSpc>
            </a:pPr>
            <a:r>
              <a:rPr lang="kk-KZ" sz="2800" dirty="0">
                <a:solidFill>
                  <a:srgbClr val="05446B"/>
                </a:solidFill>
                <a:latin typeface="Jameel Noori Nastaleeq" panose="02000503000000020004" pitchFamily="2" charset="-78"/>
                <a:cs typeface="Jameel Noori Nastaleeq" panose="02000503000000020004" pitchFamily="2" charset="-78"/>
              </a:rPr>
              <a:t>اے نبیؐ </a:t>
            </a:r>
            <a:r>
              <a:rPr lang="kk-KZ" sz="2800" b="1" baseline="30000" dirty="0">
                <a:solidFill>
                  <a:srgbClr val="05446B"/>
                </a:solidFill>
                <a:latin typeface="Jameel Noori Nastaleeq" panose="02000503000000020004" pitchFamily="2" charset="-78"/>
                <a:cs typeface="Jameel Noori Nastaleeq" panose="02000503000000020004" pitchFamily="2" charset="-78"/>
                <a:hlinkClick r:id="rId3"/>
              </a:rPr>
              <a:t>26</a:t>
            </a:r>
            <a:r>
              <a:rPr lang="kk-KZ" sz="2800" dirty="0">
                <a:solidFill>
                  <a:srgbClr val="05446B"/>
                </a:solidFill>
                <a:latin typeface="Jameel Noori Nastaleeq" panose="02000503000000020004" pitchFamily="2" charset="-78"/>
                <a:cs typeface="Jameel Noori Nastaleeq" panose="02000503000000020004" pitchFamily="2" charset="-78"/>
              </a:rPr>
              <a:t>، تمہارے ربّ کی کتاب میں سے جو کچھ تم پر وحی کیا گیا ہے اسے ﴿جُوں کا تُوں﴾ سُنا دو، کوئی اُس کے فرمودات کو بدل دینے کا مجاز نہیں ہے، ﴿اور اگر تم کسی کی خاطر اس میں ردّو بدل کرو گے تو﴾ اُس سے بچ کر بھاگنے کے لیے کوئی جائے پناہ نہ پاوٴ گے۔</a:t>
            </a:r>
            <a:endParaRPr lang="en-US" sz="2800" dirty="0">
              <a:solidFill>
                <a:srgbClr val="05446B"/>
              </a:solidFill>
            </a:endParaRPr>
          </a:p>
        </p:txBody>
      </p:sp>
    </p:spTree>
    <p:extLst>
      <p:ext uri="{BB962C8B-B14F-4D97-AF65-F5344CB8AC3E}">
        <p14:creationId xmlns:p14="http://schemas.microsoft.com/office/powerpoint/2010/main" val="34224094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94426"/>
            <a:ext cx="9207719" cy="1248156"/>
          </a:xfrm>
          <a:prstGeom prst="rect">
            <a:avLst/>
          </a:prstGeom>
        </p:spPr>
      </p:pic>
      <p:sp>
        <p:nvSpPr>
          <p:cNvPr id="12" name="TextBox 11"/>
          <p:cNvSpPr txBox="1"/>
          <p:nvPr/>
        </p:nvSpPr>
        <p:spPr>
          <a:xfrm>
            <a:off x="447238" y="1088144"/>
            <a:ext cx="7679365" cy="5078313"/>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3600" dirty="0" smtClean="0">
                <a:solidFill>
                  <a:srgbClr val="2E5369"/>
                </a:solidFill>
                <a:latin typeface="Jameel Noori Nastaleeq" panose="02000503000000020004" pitchFamily="2" charset="-78"/>
                <a:cs typeface="Jameel Noori Nastaleeq" panose="02000503000000020004" pitchFamily="2" charset="-78"/>
              </a:rPr>
              <a:t>کتاب کا جو حصہ نازل کیا جا رہا ہے اسے پڑھ کر سنا دیں۔</a:t>
            </a:r>
          </a:p>
          <a:p>
            <a:pPr marL="571500" indent="-571500" algn="r" rtl="1">
              <a:lnSpc>
                <a:spcPct val="150000"/>
              </a:lnSpc>
              <a:buFont typeface="Arial" panose="020B0604020202020204" pitchFamily="34" charset="0"/>
              <a:buChar char="•"/>
            </a:pPr>
            <a:r>
              <a:rPr lang="ur-PK" sz="3600" dirty="0" smtClean="0">
                <a:solidFill>
                  <a:srgbClr val="2E5369"/>
                </a:solidFill>
                <a:latin typeface="Jameel Noori Nastaleeq" panose="02000503000000020004" pitchFamily="2" charset="-78"/>
                <a:cs typeface="Jameel Noori Nastaleeq" panose="02000503000000020004" pitchFamily="2" charset="-78"/>
              </a:rPr>
              <a:t>اللہ کے کلمات کو کوئی بدل نہیں سکتا۔</a:t>
            </a:r>
          </a:p>
          <a:p>
            <a:pPr marL="571500" indent="-571500" algn="r" rtl="1">
              <a:lnSpc>
                <a:spcPct val="150000"/>
              </a:lnSpc>
              <a:buFont typeface="Arial" panose="020B0604020202020204" pitchFamily="34" charset="0"/>
              <a:buChar char="•"/>
            </a:pPr>
            <a:r>
              <a:rPr lang="ur-PK" sz="3600" dirty="0" smtClean="0">
                <a:solidFill>
                  <a:srgbClr val="2E5369"/>
                </a:solidFill>
                <a:latin typeface="Jameel Noori Nastaleeq" panose="02000503000000020004" pitchFamily="2" charset="-78"/>
                <a:cs typeface="Jameel Noori Nastaleeq" panose="02000503000000020004" pitchFamily="2" charset="-78"/>
              </a:rPr>
              <a:t>خود نبیؐ بھی اللہ کے کلام میں اپنی طرف سے کچھ کم یا زیادہ نہیں کر سکتے۔</a:t>
            </a:r>
          </a:p>
          <a:p>
            <a:pPr marL="571500" indent="-571500" algn="r" rtl="1">
              <a:lnSpc>
                <a:spcPct val="150000"/>
              </a:lnSpc>
              <a:buFont typeface="Arial" panose="020B0604020202020204" pitchFamily="34" charset="0"/>
              <a:buChar char="•"/>
            </a:pPr>
            <a:r>
              <a:rPr lang="ur-PK" sz="3600" dirty="0" smtClean="0">
                <a:solidFill>
                  <a:srgbClr val="2E5369"/>
                </a:solidFill>
                <a:latin typeface="Jameel Noori Nastaleeq" panose="02000503000000020004" pitchFamily="2" charset="-78"/>
                <a:cs typeface="Jameel Noori Nastaleeq" panose="02000503000000020004" pitchFamily="2" charset="-78"/>
              </a:rPr>
              <a:t>کفار کو جواب کہ ان کی خواہشات کے مطابق دین میں کوئی تبدیلی نہیں کی جائے گی۔</a:t>
            </a:r>
            <a:endParaRPr lang="en-US" sz="3600" dirty="0">
              <a:solidFill>
                <a:srgbClr val="2E5369"/>
              </a:solidFill>
              <a:latin typeface="Al_Mushaf" panose="02000000000000000000" pitchFamily="2" charset="-78"/>
              <a:cs typeface="Al_Mushaf" panose="02000000000000000000" pitchFamily="2" charset="-78"/>
            </a:endParaRPr>
          </a:p>
        </p:txBody>
      </p:sp>
      <p:sp>
        <p:nvSpPr>
          <p:cNvPr id="14" name="TextBox 13"/>
          <p:cNvSpPr txBox="1"/>
          <p:nvPr/>
        </p:nvSpPr>
        <p:spPr>
          <a:xfrm>
            <a:off x="3228126" y="503369"/>
            <a:ext cx="5742278" cy="584775"/>
          </a:xfrm>
          <a:prstGeom prst="rect">
            <a:avLst/>
          </a:prstGeom>
          <a:noFill/>
        </p:spPr>
        <p:txBody>
          <a:bodyPr wrap="none" rtlCol="0">
            <a:spAutoFit/>
          </a:bodyPr>
          <a:lstStyle/>
          <a:p>
            <a:pPr algn="r" rtl="1"/>
            <a:r>
              <a:rPr lang="ur-PK" sz="3200" b="1" dirty="0" smtClean="0">
                <a:solidFill>
                  <a:srgbClr val="C00000"/>
                </a:solidFill>
                <a:latin typeface="Jameel Noori Nastaleeq" panose="02000503000000020004" pitchFamily="2" charset="-78"/>
                <a:cs typeface="Jameel Noori Nastaleeq" panose="02000503000000020004" pitchFamily="2" charset="-78"/>
              </a:rPr>
              <a:t>نبی کریم ﷺ سے خطاب</a:t>
            </a:r>
            <a:r>
              <a:rPr lang="ur-PK" sz="3200" b="1" u="sng" dirty="0" smtClean="0">
                <a:solidFill>
                  <a:srgbClr val="C00000"/>
                </a:solidFill>
                <a:latin typeface="Jameel Noori Nastaleeq" panose="02000503000000020004" pitchFamily="2" charset="-78"/>
                <a:cs typeface="Jameel Noori Nastaleeq" panose="02000503000000020004" pitchFamily="2" charset="-78"/>
              </a:rPr>
              <a:t>		</a:t>
            </a:r>
            <a:r>
              <a:rPr lang="ur-PK" sz="3200" b="1" dirty="0" smtClean="0">
                <a:solidFill>
                  <a:srgbClr val="C00000"/>
                </a:solidFill>
                <a:latin typeface="Jameel Noori Nastaleeq" panose="02000503000000020004" pitchFamily="2" charset="-78"/>
                <a:cs typeface="Jameel Noori Nastaleeq" panose="02000503000000020004" pitchFamily="2" charset="-78"/>
              </a:rPr>
              <a:t>کفار کے مطالبے کا جواب</a:t>
            </a:r>
            <a:endParaRPr lang="en-US" sz="3200" b="1" dirty="0">
              <a:solidFill>
                <a:srgbClr val="C00000"/>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1107137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94426"/>
            <a:ext cx="9207719" cy="1248156"/>
          </a:xfrm>
          <a:prstGeom prst="rect">
            <a:avLst/>
          </a:prstGeom>
        </p:spPr>
      </p:pic>
      <p:sp>
        <p:nvSpPr>
          <p:cNvPr id="12" name="TextBox 11"/>
          <p:cNvSpPr txBox="1"/>
          <p:nvPr/>
        </p:nvSpPr>
        <p:spPr>
          <a:xfrm>
            <a:off x="700457" y="1608648"/>
            <a:ext cx="7679365" cy="3416320"/>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3600" dirty="0" smtClean="0">
                <a:solidFill>
                  <a:srgbClr val="2E5369"/>
                </a:solidFill>
                <a:latin typeface="Jameel Noori Nastaleeq" panose="02000503000000020004" pitchFamily="2" charset="-78"/>
                <a:cs typeface="Jameel Noori Nastaleeq" panose="02000503000000020004" pitchFamily="2" charset="-78"/>
              </a:rPr>
              <a:t>امتِ مسلمہ کی نظریاتی بنیاد قرآن کریم ہے۔</a:t>
            </a:r>
          </a:p>
          <a:p>
            <a:pPr marL="571500" indent="-571500" algn="r" rtl="1">
              <a:lnSpc>
                <a:spcPct val="150000"/>
              </a:lnSpc>
              <a:buFont typeface="Arial" panose="020B0604020202020204" pitchFamily="34" charset="0"/>
              <a:buChar char="•"/>
            </a:pPr>
            <a:r>
              <a:rPr lang="ur-PK" sz="3600" dirty="0" smtClean="0">
                <a:solidFill>
                  <a:srgbClr val="2E5369"/>
                </a:solidFill>
                <a:latin typeface="Jameel Noori Nastaleeq" panose="02000503000000020004" pitchFamily="2" charset="-78"/>
                <a:cs typeface="Jameel Noori Nastaleeq" panose="02000503000000020004" pitchFamily="2" charset="-78"/>
              </a:rPr>
              <a:t>قرآن کے ناقابلِ تغیر  اور ناقابلِ ترمیم ہونے کا یقین  رکھنا ہم سب پر لازم ہے۔</a:t>
            </a:r>
          </a:p>
          <a:p>
            <a:pPr marL="571500" indent="-571500" algn="r" rtl="1">
              <a:lnSpc>
                <a:spcPct val="150000"/>
              </a:lnSpc>
              <a:buFont typeface="Arial" panose="020B0604020202020204" pitchFamily="34" charset="0"/>
              <a:buChar char="•"/>
            </a:pPr>
            <a:r>
              <a:rPr lang="ur-PK" sz="3600" dirty="0" smtClean="0">
                <a:solidFill>
                  <a:srgbClr val="2E5369"/>
                </a:solidFill>
                <a:latin typeface="Jameel Noori Nastaleeq" panose="02000503000000020004" pitchFamily="2" charset="-78"/>
                <a:cs typeface="Jameel Noori Nastaleeq" panose="02000503000000020004" pitchFamily="2" charset="-78"/>
              </a:rPr>
              <a:t>قرآن مجید کی غیر مشروط اطاعت  ہم سب کے لیے ضروری ہے۔</a:t>
            </a:r>
            <a:endParaRPr lang="en-US" sz="3600" dirty="0">
              <a:solidFill>
                <a:srgbClr val="2E5369"/>
              </a:solidFill>
              <a:latin typeface="Al_Mushaf" panose="02000000000000000000" pitchFamily="2" charset="-78"/>
              <a:cs typeface="Al_Mushaf" panose="02000000000000000000" pitchFamily="2" charset="-78"/>
            </a:endParaRPr>
          </a:p>
        </p:txBody>
      </p:sp>
      <p:sp>
        <p:nvSpPr>
          <p:cNvPr id="14" name="TextBox 13"/>
          <p:cNvSpPr txBox="1"/>
          <p:nvPr/>
        </p:nvSpPr>
        <p:spPr>
          <a:xfrm>
            <a:off x="4763803" y="503369"/>
            <a:ext cx="4206601" cy="769441"/>
          </a:xfrm>
          <a:prstGeom prst="rect">
            <a:avLst/>
          </a:prstGeom>
          <a:noFill/>
        </p:spPr>
        <p:txBody>
          <a:bodyPr wrap="none" rtlCol="0">
            <a:spAutoFit/>
          </a:bodyPr>
          <a:lstStyle/>
          <a:p>
            <a:pPr algn="r" rtl="1"/>
            <a:r>
              <a:rPr lang="ur-PK" sz="4400" b="1" dirty="0" smtClean="0">
                <a:solidFill>
                  <a:srgbClr val="C00000"/>
                </a:solidFill>
                <a:latin typeface="Jameel Noori Nastaleeq" panose="02000503000000020004" pitchFamily="2" charset="-78"/>
                <a:cs typeface="Jameel Noori Nastaleeq" panose="02000503000000020004" pitchFamily="2" charset="-78"/>
              </a:rPr>
              <a:t>آیت 27 سے ہمارے لیے سبق</a:t>
            </a:r>
            <a:endParaRPr lang="en-US" sz="4400" b="1" dirty="0">
              <a:solidFill>
                <a:srgbClr val="C00000"/>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4340588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94426"/>
            <a:ext cx="9207719" cy="1248156"/>
          </a:xfrm>
          <a:prstGeom prst="rect">
            <a:avLst/>
          </a:prstGeom>
        </p:spPr>
      </p:pic>
      <p:sp>
        <p:nvSpPr>
          <p:cNvPr id="12" name="TextBox 11"/>
          <p:cNvSpPr txBox="1"/>
          <p:nvPr/>
        </p:nvSpPr>
        <p:spPr>
          <a:xfrm>
            <a:off x="700457" y="1608648"/>
            <a:ext cx="7679365" cy="3416320"/>
          </a:xfrm>
          <a:prstGeom prst="rect">
            <a:avLst/>
          </a:prstGeom>
          <a:noFill/>
        </p:spPr>
        <p:txBody>
          <a:bodyPr wrap="square" rtlCol="0">
            <a:spAutoFit/>
          </a:bodyPr>
          <a:lstStyle/>
          <a:p>
            <a:pPr marL="1485900" lvl="2" indent="-571500" algn="r" rtl="1">
              <a:lnSpc>
                <a:spcPct val="150000"/>
              </a:lnSpc>
              <a:buFont typeface="Wingdings" panose="05000000000000000000" pitchFamily="2" charset="2"/>
              <a:buChar char="ü"/>
            </a:pPr>
            <a:r>
              <a:rPr lang="ur-PK" sz="3600" dirty="0" smtClean="0">
                <a:solidFill>
                  <a:srgbClr val="2E5369"/>
                </a:solidFill>
                <a:latin typeface="Jameel Noori Nastaleeq" panose="02000503000000020004" pitchFamily="2" charset="-78"/>
                <a:cs typeface="Jameel Noori Nastaleeq" panose="02000503000000020004" pitchFamily="2" charset="-78"/>
              </a:rPr>
              <a:t>غریب</a:t>
            </a:r>
          </a:p>
          <a:p>
            <a:pPr marL="1485900" lvl="2" indent="-571500" algn="r" rtl="1">
              <a:lnSpc>
                <a:spcPct val="150000"/>
              </a:lnSpc>
              <a:buFont typeface="Wingdings" panose="05000000000000000000" pitchFamily="2" charset="2"/>
              <a:buChar char="ü"/>
            </a:pPr>
            <a:r>
              <a:rPr lang="ur-PK" sz="3600" dirty="0" smtClean="0">
                <a:solidFill>
                  <a:srgbClr val="2E5369"/>
                </a:solidFill>
                <a:latin typeface="Jameel Noori Nastaleeq" panose="02000503000000020004" pitchFamily="2" charset="-78"/>
                <a:cs typeface="Jameel Noori Nastaleeq" panose="02000503000000020004" pitchFamily="2" charset="-78"/>
              </a:rPr>
              <a:t>نوجوان</a:t>
            </a:r>
          </a:p>
          <a:p>
            <a:pPr marL="571500" indent="-571500" algn="r" rtl="1">
              <a:lnSpc>
                <a:spcPct val="150000"/>
              </a:lnSpc>
              <a:buFont typeface="Arial" panose="020B0604020202020204" pitchFamily="34" charset="0"/>
              <a:buChar char="•"/>
            </a:pPr>
            <a:r>
              <a:rPr lang="ur-PK" sz="3600" dirty="0" smtClean="0">
                <a:solidFill>
                  <a:srgbClr val="2E5369"/>
                </a:solidFill>
                <a:latin typeface="Jameel Noori Nastaleeq" panose="02000503000000020004" pitchFamily="2" charset="-78"/>
                <a:cs typeface="Jameel Noori Nastaleeq" panose="02000503000000020004" pitchFamily="2" charset="-78"/>
              </a:rPr>
              <a:t>اپنی زندگیوں کو مکمل بدل دینے کا حوصلہ زیادہ تر انہی میں ہوتا ہے ۔</a:t>
            </a:r>
          </a:p>
          <a:p>
            <a:pPr marL="571500" indent="-571500" algn="r" rtl="1">
              <a:lnSpc>
                <a:spcPct val="150000"/>
              </a:lnSpc>
              <a:buFont typeface="Arial" panose="020B0604020202020204" pitchFamily="34" charset="0"/>
              <a:buChar char="•"/>
            </a:pPr>
            <a:r>
              <a:rPr lang="ur-PK" sz="3600" dirty="0" smtClean="0">
                <a:solidFill>
                  <a:srgbClr val="2E5369"/>
                </a:solidFill>
                <a:latin typeface="Jameel Noori Nastaleeq" panose="02000503000000020004" pitchFamily="2" charset="-78"/>
                <a:cs typeface="Jameel Noori Nastaleeq" panose="02000503000000020004" pitchFamily="2" charset="-78"/>
              </a:rPr>
              <a:t>حضرت نوحؑ کی دعوت کو بھی زیادہ تر غریب لوگوں نے ہی قبول کیا۔</a:t>
            </a:r>
            <a:endParaRPr lang="en-US" sz="3600" dirty="0">
              <a:solidFill>
                <a:srgbClr val="2E5369"/>
              </a:solidFill>
              <a:latin typeface="Al_Mushaf" panose="02000000000000000000" pitchFamily="2" charset="-78"/>
              <a:cs typeface="Al_Mushaf" panose="02000000000000000000" pitchFamily="2" charset="-78"/>
            </a:endParaRPr>
          </a:p>
        </p:txBody>
      </p:sp>
      <p:sp>
        <p:nvSpPr>
          <p:cNvPr id="14" name="TextBox 13"/>
          <p:cNvSpPr txBox="1"/>
          <p:nvPr/>
        </p:nvSpPr>
        <p:spPr>
          <a:xfrm>
            <a:off x="1932224" y="900762"/>
            <a:ext cx="6447598" cy="707886"/>
          </a:xfrm>
          <a:prstGeom prst="rect">
            <a:avLst/>
          </a:prstGeom>
          <a:noFill/>
        </p:spPr>
        <p:txBody>
          <a:bodyPr wrap="none" rtlCol="0">
            <a:spAutoFit/>
          </a:bodyPr>
          <a:lstStyle/>
          <a:p>
            <a:pPr algn="r" rtl="1"/>
            <a:r>
              <a:rPr lang="ur-PK" sz="4000" b="1" dirty="0" smtClean="0">
                <a:solidFill>
                  <a:srgbClr val="05446B"/>
                </a:solidFill>
                <a:latin typeface="Jameel Noori Nastaleeq" panose="02000503000000020004" pitchFamily="2" charset="-78"/>
                <a:cs typeface="Jameel Noori Nastaleeq" panose="02000503000000020004" pitchFamily="2" charset="-78"/>
              </a:rPr>
              <a:t>قرآن جیسی دعوت کو قبول کرنے والے آغاز میں ہمیشہ</a:t>
            </a:r>
            <a:endParaRPr lang="en-US" sz="4000" b="1" dirty="0">
              <a:solidFill>
                <a:srgbClr val="05446B"/>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24971857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94426"/>
            <a:ext cx="9207719" cy="1248156"/>
          </a:xfrm>
          <a:prstGeom prst="rect">
            <a:avLst/>
          </a:prstGeom>
        </p:spPr>
      </p:pic>
      <p:sp>
        <p:nvSpPr>
          <p:cNvPr id="12" name="TextBox 11"/>
          <p:cNvSpPr txBox="1"/>
          <p:nvPr/>
        </p:nvSpPr>
        <p:spPr>
          <a:xfrm>
            <a:off x="700457" y="1608648"/>
            <a:ext cx="7679365" cy="3416320"/>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3600" dirty="0" smtClean="0">
                <a:solidFill>
                  <a:srgbClr val="2E5369"/>
                </a:solidFill>
                <a:latin typeface="Jameel Noori Nastaleeq" panose="02000503000000020004" pitchFamily="2" charset="-78"/>
                <a:cs typeface="Jameel Noori Nastaleeq" panose="02000503000000020004" pitchFamily="2" charset="-78"/>
              </a:rPr>
              <a:t>بلالؓ ، صہیبؓ ، عمارؓ ، خبابؓ اور ابنِ مسعودؓ جیسے غریب لوگ آپؐ کے ساتھ بیٹھتے ہیں ۔انہیں ہٹائیں تو ہم آپؐ کی مجلس میں آئیں۔</a:t>
            </a:r>
          </a:p>
          <a:p>
            <a:pPr marL="571500" indent="-571500" algn="r" rtl="1">
              <a:lnSpc>
                <a:spcPct val="150000"/>
              </a:lnSpc>
              <a:buFont typeface="Arial" panose="020B0604020202020204" pitchFamily="34" charset="0"/>
              <a:buChar char="•"/>
            </a:pPr>
            <a:r>
              <a:rPr lang="ur-PK" sz="3600" dirty="0" smtClean="0">
                <a:solidFill>
                  <a:srgbClr val="2E5369"/>
                </a:solidFill>
                <a:latin typeface="Jameel Noori Nastaleeq" panose="02000503000000020004" pitchFamily="2" charset="-78"/>
                <a:cs typeface="Jameel Noori Nastaleeq" panose="02000503000000020004" pitchFamily="2" charset="-78"/>
              </a:rPr>
              <a:t>قریش کے اس رویہ/مطالبہ کے جواب میں اللہ تعالیٰ کی ہدایت اگلی آیت میں</a:t>
            </a:r>
            <a:endParaRPr lang="ur-PK" sz="3600" dirty="0">
              <a:solidFill>
                <a:srgbClr val="2E5369"/>
              </a:solidFill>
              <a:latin typeface="Jameel Noori Nastaleeq" panose="02000503000000020004" pitchFamily="2" charset="-78"/>
              <a:cs typeface="Jameel Noori Nastaleeq" panose="02000503000000020004" pitchFamily="2" charset="-78"/>
            </a:endParaRPr>
          </a:p>
        </p:txBody>
      </p:sp>
      <p:sp>
        <p:nvSpPr>
          <p:cNvPr id="14" name="TextBox 13"/>
          <p:cNvSpPr txBox="1"/>
          <p:nvPr/>
        </p:nvSpPr>
        <p:spPr>
          <a:xfrm>
            <a:off x="4077718" y="503369"/>
            <a:ext cx="4892686" cy="769441"/>
          </a:xfrm>
          <a:prstGeom prst="rect">
            <a:avLst/>
          </a:prstGeom>
          <a:noFill/>
        </p:spPr>
        <p:txBody>
          <a:bodyPr wrap="none" rtlCol="0">
            <a:spAutoFit/>
          </a:bodyPr>
          <a:lstStyle/>
          <a:p>
            <a:pPr algn="r" rtl="1"/>
            <a:r>
              <a:rPr lang="ur-PK" sz="4400" b="1" dirty="0" smtClean="0">
                <a:solidFill>
                  <a:srgbClr val="C00000"/>
                </a:solidFill>
                <a:latin typeface="Jameel Noori Nastaleeq" panose="02000503000000020004" pitchFamily="2" charset="-78"/>
                <a:cs typeface="Jameel Noori Nastaleeq" panose="02000503000000020004" pitchFamily="2" charset="-78"/>
              </a:rPr>
              <a:t>قریش کا نبی کریمﷺ سے اعتراض</a:t>
            </a:r>
            <a:endParaRPr lang="en-US" sz="4400" b="1" dirty="0">
              <a:solidFill>
                <a:srgbClr val="C00000"/>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8436343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6554548" y="120346"/>
            <a:ext cx="3119805"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6554548" y="148339"/>
            <a:ext cx="2040944"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28 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931777" y="1450300"/>
            <a:ext cx="7216725" cy="1754326"/>
          </a:xfrm>
          <a:prstGeom prst="rect">
            <a:avLst/>
          </a:prstGeom>
        </p:spPr>
        <p:txBody>
          <a:bodyPr wrap="square">
            <a:spAutoFit/>
          </a:bodyPr>
          <a:lstStyle/>
          <a:p>
            <a:pPr algn="ctr" rtl="1">
              <a:lnSpc>
                <a:spcPct val="150000"/>
              </a:lnSpc>
            </a:pPr>
            <a:r>
              <a:rPr lang="ur-PK" sz="3600" dirty="0">
                <a:solidFill>
                  <a:srgbClr val="05446B"/>
                </a:solidFill>
                <a:latin typeface="noorehira" panose="02000000000000000000" pitchFamily="2" charset="-78"/>
                <a:cs typeface="noorehira" panose="02000000000000000000" pitchFamily="2" charset="-78"/>
              </a:rPr>
              <a:t>وَ اصۡبِرۡ نَفۡسَکَ مَعَ الَّذِیۡنَ یَدۡعُوۡنَ رَبَّہُمۡ بِالۡغَدٰوۃِ وَ الۡعَشِیِّ یُرِیۡدُوۡنَ وَجۡہَہٗ وَ لَا تَعۡدُ عَیۡنٰکَ عَنۡہُمۡ ۚ </a:t>
            </a:r>
            <a:endParaRPr lang="en-US" sz="3600" dirty="0">
              <a:solidFill>
                <a:srgbClr val="05446B"/>
              </a:solidFill>
            </a:endParaRPr>
          </a:p>
        </p:txBody>
      </p:sp>
      <p:sp>
        <p:nvSpPr>
          <p:cNvPr id="6" name="Rectangle 5"/>
          <p:cNvSpPr/>
          <p:nvPr/>
        </p:nvSpPr>
        <p:spPr>
          <a:xfrm>
            <a:off x="1053006" y="3429392"/>
            <a:ext cx="6974265" cy="1507913"/>
          </a:xfrm>
          <a:prstGeom prst="rect">
            <a:avLst/>
          </a:prstGeom>
        </p:spPr>
        <p:txBody>
          <a:bodyPr wrap="square">
            <a:spAutoFit/>
          </a:bodyPr>
          <a:lstStyle/>
          <a:p>
            <a:pPr algn="ctr" rtl="1">
              <a:lnSpc>
                <a:spcPct val="150000"/>
              </a:lnSpc>
            </a:pPr>
            <a:r>
              <a:rPr lang="ur-PK" sz="3200" dirty="0" smtClean="0">
                <a:solidFill>
                  <a:srgbClr val="05446B"/>
                </a:solidFill>
                <a:latin typeface="Jameel Noori Nastaleeq" panose="02000503000000020004" pitchFamily="2" charset="-78"/>
                <a:cs typeface="Jameel Noori Nastaleeq" panose="02000503000000020004" pitchFamily="2" charset="-78"/>
              </a:rPr>
              <a:t>اور </a:t>
            </a:r>
            <a:r>
              <a:rPr lang="ur-PK" sz="3200" dirty="0">
                <a:solidFill>
                  <a:srgbClr val="05446B"/>
                </a:solidFill>
                <a:latin typeface="Jameel Noori Nastaleeq" panose="02000503000000020004" pitchFamily="2" charset="-78"/>
                <a:cs typeface="Jameel Noori Nastaleeq" panose="02000503000000020004" pitchFamily="2" charset="-78"/>
              </a:rPr>
              <a:t>اپنے دل کو اُن لوگوں کی معیّت پر مطمئن کرو جو اپنے ربّ کی رضا کے طلب گار بن کر صبح و شام اُسے پکارتے ہیں، اور اُن سے ہر گز نگاہ نہ پھیرو۔</a:t>
            </a:r>
            <a:endParaRPr lang="en-US" sz="3200" dirty="0">
              <a:solidFill>
                <a:srgbClr val="05446B"/>
              </a:solidFill>
            </a:endParaRPr>
          </a:p>
        </p:txBody>
      </p:sp>
    </p:spTree>
    <p:extLst>
      <p:ext uri="{BB962C8B-B14F-4D97-AF65-F5344CB8AC3E}">
        <p14:creationId xmlns:p14="http://schemas.microsoft.com/office/powerpoint/2010/main" val="18328746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4" name="Rectangle 13"/>
          <p:cNvSpPr/>
          <p:nvPr/>
        </p:nvSpPr>
        <p:spPr>
          <a:xfrm>
            <a:off x="1421576" y="349399"/>
            <a:ext cx="6732444" cy="1685077"/>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اے نبیؐ! آپ کی اصل قوت ، اصل سرمایہ </a:t>
            </a:r>
          </a:p>
          <a:p>
            <a:pPr algn="r" rtl="1">
              <a:lnSpc>
                <a:spcPct val="150000"/>
              </a:lnSpc>
            </a:pPr>
            <a:r>
              <a:rPr lang="ur-PK" sz="3600" dirty="0">
                <a:solidFill>
                  <a:srgbClr val="002060"/>
                </a:solidFill>
                <a:latin typeface="Jameel Noori Nastaleeq" panose="02000503000000020004" pitchFamily="2" charset="-78"/>
                <a:cs typeface="Jameel Noori Nastaleeq" panose="02000503000000020004" pitchFamily="2" charset="-78"/>
              </a:rPr>
              <a:t>	</a:t>
            </a:r>
            <a:r>
              <a:rPr lang="ur-PK" sz="3600" dirty="0" smtClean="0">
                <a:solidFill>
                  <a:srgbClr val="002060"/>
                </a:solidFill>
                <a:latin typeface="Jameel Noori Nastaleeq" panose="02000503000000020004" pitchFamily="2" charset="-78"/>
                <a:cs typeface="Jameel Noori Nastaleeq" panose="02000503000000020004" pitchFamily="2" charset="-78"/>
              </a:rPr>
              <a:t>		آپؐ پر جان لٹانے والے یہی غریب مسلمان ہیں۔</a:t>
            </a:r>
            <a:endParaRPr lang="en-US" sz="3600" dirty="0">
              <a:solidFill>
                <a:srgbClr val="002060"/>
              </a:solidFill>
              <a:latin typeface="Jameel Noori Nastaleeq" panose="02000503000000020004" pitchFamily="2" charset="-78"/>
              <a:cs typeface="Jameel Noori Nastaleeq" panose="02000503000000020004" pitchFamily="2" charset="-78"/>
            </a:endParaRPr>
          </a:p>
        </p:txBody>
      </p:sp>
      <p:sp>
        <p:nvSpPr>
          <p:cNvPr id="19" name="Rectangle 18"/>
          <p:cNvSpPr/>
          <p:nvPr/>
        </p:nvSpPr>
        <p:spPr>
          <a:xfrm>
            <a:off x="1148861" y="2301195"/>
            <a:ext cx="7005159" cy="3416320"/>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امراء کی نظر میں کتنے ہی حقیر کیوں نہ ہوں ، اللہ کے پاس ان کا بڑا مقام ہے۔</a:t>
            </a:r>
          </a:p>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ایسے غریب		گرمی میں </a:t>
            </a:r>
            <a:r>
              <a:rPr lang="ur-PK" sz="3600" dirty="0" smtClean="0">
                <a:solidFill>
                  <a:srgbClr val="002060"/>
                </a:solidFill>
                <a:latin typeface="Jameel Noori Nastaleeq" panose="02000503000000020004" pitchFamily="2" charset="-78"/>
                <a:cs typeface="Jameel Noori Nastaleeq" panose="02000503000000020004" pitchFamily="2" charset="-78"/>
              </a:rPr>
              <a:t>اونی </a:t>
            </a:r>
            <a:r>
              <a:rPr lang="ur-PK" sz="3600" dirty="0" smtClean="0">
                <a:solidFill>
                  <a:srgbClr val="002060"/>
                </a:solidFill>
                <a:latin typeface="Jameel Noori Nastaleeq" panose="02000503000000020004" pitchFamily="2" charset="-78"/>
                <a:cs typeface="Jameel Noori Nastaleeq" panose="02000503000000020004" pitchFamily="2" charset="-78"/>
              </a:rPr>
              <a:t>لباس پہننے پر مجبور ، مجلس میں بیٹھیں تو پسینہ کی بو ناگوار محسوس ہو۔</a:t>
            </a:r>
            <a:endParaRPr lang="en-US" sz="3600" dirty="0">
              <a:solidFill>
                <a:srgbClr val="002060"/>
              </a:solidFill>
              <a:latin typeface="Jameel Noori Nastaleeq" panose="02000503000000020004" pitchFamily="2" charset="-78"/>
              <a:cs typeface="Jameel Noori Nastaleeq" panose="02000503000000020004" pitchFamily="2" charset="-78"/>
            </a:endParaRPr>
          </a:p>
        </p:txBody>
      </p:sp>
      <p:cxnSp>
        <p:nvCxnSpPr>
          <p:cNvPr id="4" name="Straight Arrow Connector 3"/>
          <p:cNvCxnSpPr/>
          <p:nvPr/>
        </p:nvCxnSpPr>
        <p:spPr>
          <a:xfrm flipH="1">
            <a:off x="5289452" y="4515729"/>
            <a:ext cx="844062"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09803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4" name="Rectangle 13"/>
          <p:cNvSpPr/>
          <p:nvPr/>
        </p:nvSpPr>
        <p:spPr>
          <a:xfrm>
            <a:off x="568637" y="1038716"/>
            <a:ext cx="7943005" cy="4247317"/>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کسی بھی ناگواری کے سبب اے نبیؐ اگر آپ انہیں دور ہٹائیں گے تو</a:t>
            </a:r>
          </a:p>
          <a:p>
            <a:pPr marL="1485900" lvl="2" indent="-571500" algn="r" rtl="1">
              <a:lnSpc>
                <a:spcPct val="150000"/>
              </a:lnSpc>
              <a:buFont typeface="Wingdings" panose="05000000000000000000" pitchFamily="2" charset="2"/>
              <a:buChar char="ü"/>
            </a:pPr>
            <a:r>
              <a:rPr lang="ur-PK" sz="3600" dirty="0" smtClean="0">
                <a:solidFill>
                  <a:srgbClr val="002060"/>
                </a:solidFill>
                <a:latin typeface="Jameel Noori Nastaleeq" panose="02000503000000020004" pitchFamily="2" charset="-78"/>
                <a:cs typeface="Jameel Noori Nastaleeq" panose="02000503000000020004" pitchFamily="2" charset="-78"/>
              </a:rPr>
              <a:t>ان کے دل ٹوٹ جائیں گے۔</a:t>
            </a:r>
          </a:p>
          <a:p>
            <a:pPr marL="1485900" lvl="2" indent="-571500" algn="r" rtl="1">
              <a:lnSpc>
                <a:spcPct val="150000"/>
              </a:lnSpc>
              <a:buFont typeface="Wingdings" panose="05000000000000000000" pitchFamily="2" charset="2"/>
              <a:buChar char="ü"/>
            </a:pPr>
            <a:r>
              <a:rPr lang="ur-PK" sz="3600" dirty="0" smtClean="0">
                <a:solidFill>
                  <a:srgbClr val="002060"/>
                </a:solidFill>
                <a:latin typeface="Jameel Noori Nastaleeq" panose="02000503000000020004" pitchFamily="2" charset="-78"/>
                <a:cs typeface="Jameel Noori Nastaleeq" panose="02000503000000020004" pitchFamily="2" charset="-78"/>
              </a:rPr>
              <a:t>آپ کی نگاہِ کرم ان کے غموں کا مداوا ہے۔</a:t>
            </a:r>
          </a:p>
          <a:p>
            <a:pPr marL="1485900" lvl="2" indent="-571500" algn="r" rtl="1">
              <a:lnSpc>
                <a:spcPct val="150000"/>
              </a:lnSpc>
              <a:buFont typeface="Wingdings" panose="05000000000000000000" pitchFamily="2" charset="2"/>
              <a:buChar char="ü"/>
            </a:pPr>
            <a:r>
              <a:rPr lang="ur-PK" sz="3600" dirty="0" smtClean="0">
                <a:solidFill>
                  <a:srgbClr val="002060"/>
                </a:solidFill>
                <a:latin typeface="Jameel Noori Nastaleeq" panose="02000503000000020004" pitchFamily="2" charset="-78"/>
                <a:cs typeface="Jameel Noori Nastaleeq" panose="02000503000000020004" pitchFamily="2" charset="-78"/>
              </a:rPr>
              <a:t>وہ مخالفین کی اذیتوں کو نبیؐ کی محبت میں بھول جاتے ہیں۔</a:t>
            </a:r>
          </a:p>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خاص ہدایت		آپ کی نگاہیں ان سے ہٹنے نہ پائیں۔</a:t>
            </a:r>
            <a:endParaRPr lang="en-US" sz="3600" dirty="0">
              <a:solidFill>
                <a:srgbClr val="002060"/>
              </a:solidFill>
              <a:latin typeface="Jameel Noori Nastaleeq" panose="02000503000000020004" pitchFamily="2" charset="-78"/>
              <a:cs typeface="Jameel Noori Nastaleeq" panose="02000503000000020004" pitchFamily="2" charset="-78"/>
            </a:endParaRPr>
          </a:p>
        </p:txBody>
      </p:sp>
      <p:cxnSp>
        <p:nvCxnSpPr>
          <p:cNvPr id="6" name="Straight Arrow Connector 5"/>
          <p:cNvCxnSpPr/>
          <p:nvPr/>
        </p:nvCxnSpPr>
        <p:spPr>
          <a:xfrm flipH="1">
            <a:off x="5627076" y="4881489"/>
            <a:ext cx="844062"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07764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3" name="Rectangle 2"/>
          <p:cNvSpPr/>
          <p:nvPr/>
        </p:nvSpPr>
        <p:spPr>
          <a:xfrm>
            <a:off x="1552988" y="388070"/>
            <a:ext cx="7225140" cy="769441"/>
          </a:xfrm>
          <a:prstGeom prst="rect">
            <a:avLst/>
          </a:prstGeom>
        </p:spPr>
        <p:txBody>
          <a:bodyPr wrap="square">
            <a:spAutoFit/>
          </a:bodyPr>
          <a:lstStyle/>
          <a:p>
            <a:pPr algn="ctr" rtl="1"/>
            <a:r>
              <a:rPr lang="ur-PK" sz="4400" b="1" u="sng" dirty="0" smtClean="0">
                <a:solidFill>
                  <a:srgbClr val="C00000"/>
                </a:solidFill>
                <a:latin typeface="Jameel Noori Nastaleeq" panose="02000503000000020004" pitchFamily="2" charset="-78"/>
                <a:cs typeface="Jameel Noori Nastaleeq" panose="02000503000000020004" pitchFamily="2" charset="-78"/>
              </a:rPr>
              <a:t>مخلص اور ایمان کی روشنی سے مزین غرباء کا مقام و مرتبہ</a:t>
            </a:r>
            <a:endParaRPr lang="en-US" sz="4400" b="1" u="sng" dirty="0">
              <a:solidFill>
                <a:srgbClr val="C00000"/>
              </a:solidFill>
            </a:endParaRPr>
          </a:p>
        </p:txBody>
      </p:sp>
      <p:sp>
        <p:nvSpPr>
          <p:cNvPr id="14" name="Rectangle 13"/>
          <p:cNvSpPr/>
          <p:nvPr/>
        </p:nvSpPr>
        <p:spPr>
          <a:xfrm>
            <a:off x="330466" y="1157511"/>
            <a:ext cx="7997607" cy="5078313"/>
          </a:xfrm>
          <a:prstGeom prst="rect">
            <a:avLst/>
          </a:prstGeom>
        </p:spPr>
        <p:txBody>
          <a:bodyPr wrap="square">
            <a:spAutoFit/>
          </a:bodyPr>
          <a:lstStyle/>
          <a:p>
            <a:pPr marL="571500" indent="-571500" algn="r" rtl="1">
              <a:lnSpc>
                <a:spcPct val="150000"/>
              </a:lnSpc>
              <a:buFont typeface="Wingdings" panose="05000000000000000000" pitchFamily="2" charset="2"/>
              <a:buChar char="ü"/>
            </a:pPr>
            <a:r>
              <a:rPr lang="ur-PK" sz="3600" dirty="0" smtClean="0">
                <a:solidFill>
                  <a:srgbClr val="002060"/>
                </a:solidFill>
                <a:latin typeface="Jameel Noori Nastaleeq" panose="02000503000000020004" pitchFamily="2" charset="-78"/>
                <a:cs typeface="Jameel Noori Nastaleeq" panose="02000503000000020004" pitchFamily="2" charset="-78"/>
              </a:rPr>
              <a:t>رب ان کا وکیل ہے۔</a:t>
            </a:r>
          </a:p>
          <a:p>
            <a:pPr marL="571500" indent="-571500" algn="r" rtl="1">
              <a:lnSpc>
                <a:spcPct val="150000"/>
              </a:lnSpc>
              <a:buFont typeface="Wingdings" panose="05000000000000000000" pitchFamily="2" charset="2"/>
              <a:buChar char="ü"/>
            </a:pPr>
            <a:r>
              <a:rPr lang="ur-PK" sz="3600" dirty="0" smtClean="0">
                <a:solidFill>
                  <a:srgbClr val="002060"/>
                </a:solidFill>
                <a:latin typeface="Jameel Noori Nastaleeq" panose="02000503000000020004" pitchFamily="2" charset="-78"/>
                <a:cs typeface="Jameel Noori Nastaleeq" panose="02000503000000020004" pitchFamily="2" charset="-78"/>
              </a:rPr>
              <a:t>ان کی خوشی رب کو اس قدر عزیز ہے کہ اپنے رسول کو خاص ہدایت دی جا رہی ہے۔</a:t>
            </a:r>
          </a:p>
          <a:p>
            <a:pPr marL="571500" indent="-571500" algn="r" rtl="1">
              <a:lnSpc>
                <a:spcPct val="150000"/>
              </a:lnSpc>
              <a:buFont typeface="Wingdings" panose="05000000000000000000" pitchFamily="2" charset="2"/>
              <a:buChar char="ü"/>
            </a:pPr>
            <a:r>
              <a:rPr lang="ur-PK" sz="3600" dirty="0" smtClean="0">
                <a:solidFill>
                  <a:srgbClr val="002060"/>
                </a:solidFill>
                <a:latin typeface="Jameel Noori Nastaleeq" panose="02000503000000020004" pitchFamily="2" charset="-78"/>
                <a:cs typeface="Jameel Noori Nastaleeq" panose="02000503000000020004" pitchFamily="2" charset="-78"/>
              </a:rPr>
              <a:t>رب تعالیٰ ان کے ذکر ، ان کی یاد اور ان کی دعاؤں کو قبول کرتے ہوئے فرماتے ہیں کہ " اے نبیؐ! اپنے دل کو ایسے لوگوں کی معیت پر مطمئن کر لو"</a:t>
            </a:r>
            <a:endParaRPr lang="en-US" sz="3600" dirty="0">
              <a:solidFill>
                <a:srgbClr val="002060"/>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4901311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5764268" y="120346"/>
            <a:ext cx="3910085"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5764268" y="148339"/>
            <a:ext cx="2831224"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28 بقیہ 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1519103" y="1262967"/>
            <a:ext cx="6042074" cy="1569660"/>
          </a:xfrm>
          <a:prstGeom prst="rect">
            <a:avLst/>
          </a:prstGeom>
        </p:spPr>
        <p:txBody>
          <a:bodyPr wrap="square">
            <a:spAutoFit/>
          </a:bodyPr>
          <a:lstStyle/>
          <a:p>
            <a:pPr algn="ctr" rtl="1">
              <a:lnSpc>
                <a:spcPct val="150000"/>
              </a:lnSpc>
            </a:pPr>
            <a:r>
              <a:rPr lang="ur-PK" sz="3200" dirty="0">
                <a:solidFill>
                  <a:srgbClr val="05446B"/>
                </a:solidFill>
                <a:latin typeface="noorehira" panose="02000000000000000000" pitchFamily="2" charset="-78"/>
                <a:cs typeface="noorehira" panose="02000000000000000000" pitchFamily="2" charset="-78"/>
              </a:rPr>
              <a:t>تُرِیۡدُ زِیۡنَۃَ الۡحَیٰوۃِ الدُّنۡیَا ۚ وَ لَا تُطِعۡ مَنۡ اَغۡفَلۡنَا قَلۡبَہٗ عَنۡ ذِکۡرِنَا وَ اتَّبَعَ ہَوٰىہُ وَ کَانَ اَمۡرُہٗ فُرُطًا ﴿۲۸﴾</a:t>
            </a:r>
            <a:endParaRPr lang="en-US" sz="3200" dirty="0">
              <a:solidFill>
                <a:srgbClr val="05446B"/>
              </a:solidFill>
            </a:endParaRPr>
          </a:p>
        </p:txBody>
      </p:sp>
      <p:sp>
        <p:nvSpPr>
          <p:cNvPr id="6" name="Rectangle 5"/>
          <p:cNvSpPr/>
          <p:nvPr/>
        </p:nvSpPr>
        <p:spPr>
          <a:xfrm>
            <a:off x="1191901" y="3009538"/>
            <a:ext cx="6527409" cy="2031325"/>
          </a:xfrm>
          <a:prstGeom prst="rect">
            <a:avLst/>
          </a:prstGeom>
        </p:spPr>
        <p:txBody>
          <a:bodyPr wrap="square">
            <a:spAutoFit/>
          </a:bodyPr>
          <a:lstStyle/>
          <a:p>
            <a:pPr algn="ctr" rtl="1">
              <a:lnSpc>
                <a:spcPct val="150000"/>
              </a:lnSpc>
            </a:pPr>
            <a:r>
              <a:rPr lang="ur-PK" sz="2800" dirty="0">
                <a:solidFill>
                  <a:srgbClr val="05446B"/>
                </a:solidFill>
                <a:latin typeface="Jameel Noori Nastaleeq" panose="02000503000000020004" pitchFamily="2" charset="-78"/>
                <a:cs typeface="Jameel Noori Nastaleeq" panose="02000503000000020004" pitchFamily="2" charset="-78"/>
              </a:rPr>
              <a:t>کیا تم دنیا کی زینت پسند کرتے ہو؟</a:t>
            </a:r>
            <a:r>
              <a:rPr lang="ur-PK" sz="2800" b="1" baseline="30000" dirty="0">
                <a:solidFill>
                  <a:srgbClr val="05446B"/>
                </a:solidFill>
                <a:latin typeface="Jameel Noori Nastaleeq" panose="02000503000000020004" pitchFamily="2" charset="-78"/>
                <a:cs typeface="Jameel Noori Nastaleeq" panose="02000503000000020004" pitchFamily="2" charset="-78"/>
                <a:hlinkClick r:id="rId3"/>
              </a:rPr>
              <a:t>28</a:t>
            </a:r>
            <a:r>
              <a:rPr lang="ur-PK" sz="2800" dirty="0">
                <a:solidFill>
                  <a:srgbClr val="05446B"/>
                </a:solidFill>
                <a:latin typeface="Jameel Noori Nastaleeq" panose="02000503000000020004" pitchFamily="2" charset="-78"/>
                <a:cs typeface="Jameel Noori Nastaleeq" panose="02000503000000020004" pitchFamily="2" charset="-78"/>
              </a:rPr>
              <a:t> کسی ایسے شخص کی اطاعت نہ کرو </a:t>
            </a:r>
            <a:r>
              <a:rPr lang="ur-PK" sz="2800" b="1" baseline="30000" dirty="0">
                <a:solidFill>
                  <a:srgbClr val="05446B"/>
                </a:solidFill>
                <a:latin typeface="Jameel Noori Nastaleeq" panose="02000503000000020004" pitchFamily="2" charset="-78"/>
                <a:cs typeface="Jameel Noori Nastaleeq" panose="02000503000000020004" pitchFamily="2" charset="-78"/>
                <a:hlinkClick r:id="rId4"/>
              </a:rPr>
              <a:t>29</a:t>
            </a:r>
            <a:r>
              <a:rPr lang="ur-PK" sz="2800" dirty="0">
                <a:solidFill>
                  <a:srgbClr val="05446B"/>
                </a:solidFill>
                <a:latin typeface="Jameel Noori Nastaleeq" panose="02000503000000020004" pitchFamily="2" charset="-78"/>
                <a:cs typeface="Jameel Noori Nastaleeq" panose="02000503000000020004" pitchFamily="2" charset="-78"/>
              </a:rPr>
              <a:t>جس کے دل کو ہم نے اپنی یاد سے غافل کر دیا ہے اور جس نے اپنی خواہش ِ نفس کی پیروی اختیار کر لی ہے اور جس کا طریقِ کار افراط و تفریط پر مبنی ہے۔</a:t>
            </a:r>
            <a:endParaRPr lang="en-US" sz="2800" dirty="0">
              <a:solidFill>
                <a:srgbClr val="05446B"/>
              </a:solidFill>
            </a:endParaRPr>
          </a:p>
        </p:txBody>
      </p:sp>
    </p:spTree>
    <p:extLst>
      <p:ext uri="{BB962C8B-B14F-4D97-AF65-F5344CB8AC3E}">
        <p14:creationId xmlns:p14="http://schemas.microsoft.com/office/powerpoint/2010/main" val="22346636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4757596" y="174937"/>
            <a:ext cx="4989500" cy="707886"/>
          </a:xfrm>
          <a:prstGeom prst="rect">
            <a:avLst/>
          </a:prstGeom>
        </p:spPr>
        <p:txBody>
          <a:bodyPr wrap="square">
            <a:spAutoFit/>
          </a:bodyPr>
          <a:lstStyle/>
          <a:p>
            <a:pPr algn="ctr" rtl="1"/>
            <a:r>
              <a:rPr lang="ur-PK" sz="4000" b="1" u="sng" dirty="0" smtClean="0">
                <a:solidFill>
                  <a:srgbClr val="C00000"/>
                </a:solidFill>
                <a:latin typeface="Jameel Noori Nastaleeq" panose="02000503000000020004" pitchFamily="2" charset="-78"/>
                <a:cs typeface="Jameel Noori Nastaleeq" panose="02000503000000020004" pitchFamily="2" charset="-78"/>
              </a:rPr>
              <a:t>غرباء کے تقابل میں امراء</a:t>
            </a:r>
            <a:endParaRPr lang="en-US" sz="4000" b="1" u="sng" dirty="0">
              <a:solidFill>
                <a:srgbClr val="C00000"/>
              </a:solidFill>
            </a:endParaRPr>
          </a:p>
        </p:txBody>
      </p:sp>
      <p:sp>
        <p:nvSpPr>
          <p:cNvPr id="9" name="Rectangle 8"/>
          <p:cNvSpPr/>
          <p:nvPr/>
        </p:nvSpPr>
        <p:spPr>
          <a:xfrm>
            <a:off x="498786" y="882823"/>
            <a:ext cx="7459579" cy="5262979"/>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اس قابل نہیں کہ رسول اللہﷺ کی مجلس میں جگہ پائیں</a:t>
            </a:r>
          </a:p>
          <a:p>
            <a:pPr marL="571500" indent="-57150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ہر چیز کو پیسوں میں تولنے والوں کے پاس دین کی کوئی قدر نہیں</a:t>
            </a:r>
          </a:p>
          <a:p>
            <a:pPr marL="571500" indent="-57150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نتیجہ		</a:t>
            </a:r>
          </a:p>
          <a:p>
            <a:pPr marL="1828800" lvl="3" indent="-457200" algn="r" rtl="1">
              <a:lnSpc>
                <a:spcPct val="150000"/>
              </a:lnSpc>
              <a:buFont typeface="Wingdings" panose="05000000000000000000" pitchFamily="2" charset="2"/>
              <a:buChar char="ü"/>
            </a:pPr>
            <a:r>
              <a:rPr lang="ur-PK" sz="3200" dirty="0" smtClean="0">
                <a:solidFill>
                  <a:srgbClr val="002060"/>
                </a:solidFill>
                <a:latin typeface="Jameel Noori Nastaleeq" panose="02000503000000020004" pitchFamily="2" charset="-78"/>
                <a:cs typeface="Jameel Noori Nastaleeq" panose="02000503000000020004" pitchFamily="2" charset="-78"/>
              </a:rPr>
              <a:t>رب نے ان کے دلوں کو اپنی یاد سے غافل کر دیا </a:t>
            </a:r>
          </a:p>
          <a:p>
            <a:pPr marL="1943100" lvl="3" indent="-571500" algn="r" rtl="1">
              <a:lnSpc>
                <a:spcPct val="150000"/>
              </a:lnSpc>
              <a:buFont typeface="Wingdings" panose="05000000000000000000" pitchFamily="2" charset="2"/>
              <a:buChar char="ü"/>
            </a:pPr>
            <a:r>
              <a:rPr lang="ur-PK" sz="3200" dirty="0" smtClean="0">
                <a:solidFill>
                  <a:srgbClr val="002060"/>
                </a:solidFill>
                <a:latin typeface="Jameel Noori Nastaleeq" panose="02000503000000020004" pitchFamily="2" charset="-78"/>
                <a:cs typeface="Jameel Noori Nastaleeq" panose="02000503000000020004" pitchFamily="2" charset="-78"/>
              </a:rPr>
              <a:t>حیوانوں کی طرح صرف اپنی خواہشات کے پیچھے چلتے ہیں۔</a:t>
            </a:r>
          </a:p>
          <a:p>
            <a:pPr marL="1943100" lvl="3" indent="-571500" algn="r" rtl="1">
              <a:lnSpc>
                <a:spcPct val="150000"/>
              </a:lnSpc>
              <a:buFont typeface="Wingdings" panose="05000000000000000000" pitchFamily="2" charset="2"/>
              <a:buChar char="ü"/>
            </a:pPr>
            <a:r>
              <a:rPr lang="ur-PK" sz="3200" dirty="0" smtClean="0">
                <a:solidFill>
                  <a:srgbClr val="002060"/>
                </a:solidFill>
                <a:latin typeface="Jameel Noori Nastaleeq" panose="02000503000000020004" pitchFamily="2" charset="-78"/>
                <a:cs typeface="Jameel Noori Nastaleeq" panose="02000503000000020004" pitchFamily="2" charset="-78"/>
              </a:rPr>
              <a:t>ان کا ہر کام اعتدال سے ہٹا ہوا،</a:t>
            </a:r>
          </a:p>
          <a:p>
            <a:pPr marL="1943100" lvl="3" indent="-571500" algn="r" rtl="1">
              <a:lnSpc>
                <a:spcPct val="150000"/>
              </a:lnSpc>
              <a:buFont typeface="Wingdings" panose="05000000000000000000" pitchFamily="2" charset="2"/>
              <a:buChar char="ü"/>
            </a:pPr>
            <a:r>
              <a:rPr lang="ur-PK" sz="3200" dirty="0" smtClean="0">
                <a:solidFill>
                  <a:srgbClr val="002060"/>
                </a:solidFill>
                <a:latin typeface="Jameel Noori Nastaleeq" panose="02000503000000020004" pitchFamily="2" charset="-78"/>
                <a:cs typeface="Jameel Noori Nastaleeq" panose="02000503000000020004" pitchFamily="2" charset="-78"/>
              </a:rPr>
              <a:t>افراط و تفریط کا شکار</a:t>
            </a:r>
          </a:p>
        </p:txBody>
      </p:sp>
      <p:cxnSp>
        <p:nvCxnSpPr>
          <p:cNvPr id="3" name="Straight Connector 2"/>
          <p:cNvCxnSpPr/>
          <p:nvPr/>
        </p:nvCxnSpPr>
        <p:spPr>
          <a:xfrm>
            <a:off x="7090117" y="3080825"/>
            <a:ext cx="0" cy="433487"/>
          </a:xfrm>
          <a:prstGeom prst="line">
            <a:avLst/>
          </a:prstGeom>
          <a:ln>
            <a:solidFill>
              <a:srgbClr val="05446B"/>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6527409" y="3514312"/>
            <a:ext cx="562708"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05200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6556151" y="120346"/>
            <a:ext cx="311820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6554548" y="148339"/>
            <a:ext cx="2040944"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29 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079897" y="1429602"/>
            <a:ext cx="6920485" cy="769441"/>
          </a:xfrm>
          <a:prstGeom prst="rect">
            <a:avLst/>
          </a:prstGeom>
        </p:spPr>
        <p:txBody>
          <a:bodyPr wrap="none">
            <a:spAutoFit/>
          </a:bodyPr>
          <a:lstStyle/>
          <a:p>
            <a:pPr algn="r" rtl="1">
              <a:lnSpc>
                <a:spcPct val="150000"/>
              </a:lnSpc>
            </a:pPr>
            <a:r>
              <a:rPr lang="ur-PK" sz="3200" dirty="0">
                <a:solidFill>
                  <a:srgbClr val="05446B"/>
                </a:solidFill>
                <a:latin typeface="noorehira" panose="02000000000000000000" pitchFamily="2" charset="-78"/>
                <a:cs typeface="noorehira" panose="02000000000000000000" pitchFamily="2" charset="-78"/>
              </a:rPr>
              <a:t>وَ قُلِ الۡحَقُّ مِنۡ رَّبِّکُمۡ ۟ فَمَنۡ شَآءَ فَلۡیُؤۡمِنۡ وَّ مَنۡ شَآءَ فَلۡیَکۡفُرۡ ۙ</a:t>
            </a:r>
            <a:endParaRPr lang="en-US" sz="3200" dirty="0">
              <a:solidFill>
                <a:srgbClr val="05446B"/>
              </a:solidFill>
            </a:endParaRPr>
          </a:p>
        </p:txBody>
      </p:sp>
      <p:sp>
        <p:nvSpPr>
          <p:cNvPr id="3" name="Rectangle 2"/>
          <p:cNvSpPr/>
          <p:nvPr/>
        </p:nvSpPr>
        <p:spPr>
          <a:xfrm>
            <a:off x="1463040" y="3105835"/>
            <a:ext cx="6537342" cy="1507913"/>
          </a:xfrm>
          <a:prstGeom prst="rect">
            <a:avLst/>
          </a:prstGeom>
        </p:spPr>
        <p:txBody>
          <a:bodyPr wrap="square">
            <a:spAutoFit/>
          </a:bodyPr>
          <a:lstStyle/>
          <a:p>
            <a:pPr algn="ctr" rtl="1">
              <a:lnSpc>
                <a:spcPct val="150000"/>
              </a:lnSpc>
            </a:pPr>
            <a:r>
              <a:rPr lang="ur-PK" sz="3200" dirty="0" smtClean="0">
                <a:solidFill>
                  <a:srgbClr val="05446B"/>
                </a:solidFill>
                <a:latin typeface="Jameel Noori Nastaleeq" panose="02000503000000020004" pitchFamily="2" charset="-78"/>
                <a:cs typeface="Jameel Noori Nastaleeq" panose="02000503000000020004" pitchFamily="2" charset="-78"/>
              </a:rPr>
              <a:t>اور </a:t>
            </a:r>
            <a:r>
              <a:rPr lang="ur-PK" sz="3200" dirty="0">
                <a:solidFill>
                  <a:srgbClr val="05446B"/>
                </a:solidFill>
                <a:latin typeface="Jameel Noori Nastaleeq" panose="02000503000000020004" pitchFamily="2" charset="-78"/>
                <a:cs typeface="Jameel Noori Nastaleeq" panose="02000503000000020004" pitchFamily="2" charset="-78"/>
              </a:rPr>
              <a:t>کہہ دو کہ یہ حق ہے تمہارے ربّ کی طرف سے ، اب جس کا جی چاہے مان لے اور جس کا جی چاہے انکار کر دے۔</a:t>
            </a:r>
            <a:endParaRPr lang="en-US" sz="3200" dirty="0">
              <a:solidFill>
                <a:srgbClr val="05446B"/>
              </a:solidFill>
            </a:endParaRPr>
          </a:p>
        </p:txBody>
      </p:sp>
    </p:spTree>
    <p:extLst>
      <p:ext uri="{BB962C8B-B14F-4D97-AF65-F5344CB8AC3E}">
        <p14:creationId xmlns:p14="http://schemas.microsoft.com/office/powerpoint/2010/main" val="15654450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4246244" y="391091"/>
            <a:ext cx="4618572" cy="646331"/>
          </a:xfrm>
          <a:prstGeom prst="rect">
            <a:avLst/>
          </a:prstGeom>
        </p:spPr>
        <p:txBody>
          <a:bodyPr wrap="none">
            <a:spAutoFit/>
          </a:bodyPr>
          <a:lstStyle/>
          <a:p>
            <a:pPr algn="ctr" rtl="1"/>
            <a:r>
              <a:rPr lang="ur-PK" sz="3600" b="1" u="sng" dirty="0" smtClean="0">
                <a:solidFill>
                  <a:srgbClr val="C00000"/>
                </a:solidFill>
                <a:latin typeface="Jameel Noori Nastaleeq" panose="02000503000000020004" pitchFamily="2" charset="-78"/>
                <a:cs typeface="Jameel Noori Nastaleeq" panose="02000503000000020004" pitchFamily="2" charset="-78"/>
              </a:rPr>
              <a:t>امراء اور متکبرین کو کلمہء حق کہنے کی تلقین</a:t>
            </a:r>
            <a:endParaRPr lang="en-US" sz="3600" b="1" u="sng" dirty="0">
              <a:solidFill>
                <a:srgbClr val="C00000"/>
              </a:solidFill>
            </a:endParaRPr>
          </a:p>
        </p:txBody>
      </p:sp>
      <p:sp>
        <p:nvSpPr>
          <p:cNvPr id="9" name="Rectangle 8"/>
          <p:cNvSpPr/>
          <p:nvPr/>
        </p:nvSpPr>
        <p:spPr>
          <a:xfrm>
            <a:off x="1087357" y="1107762"/>
            <a:ext cx="6820856" cy="2511906"/>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اے نبیؐ ! آپ کے سامنے صرف ایک ہی راستہ ہے۔ وہ راستہ جس پر اصحابِ کہف چلے۔</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آپؐ بھی اعلان کر دیجئے</a:t>
            </a:r>
            <a:endParaRPr lang="ur-PK" sz="3600" dirty="0">
              <a:solidFill>
                <a:srgbClr val="05446B"/>
              </a:solidFill>
            </a:endParaRPr>
          </a:p>
        </p:txBody>
      </p:sp>
      <p:sp>
        <p:nvSpPr>
          <p:cNvPr id="17" name="Rectangle 16"/>
          <p:cNvSpPr/>
          <p:nvPr/>
        </p:nvSpPr>
        <p:spPr>
          <a:xfrm>
            <a:off x="454498" y="3679278"/>
            <a:ext cx="5184433" cy="1754326"/>
          </a:xfrm>
          <a:prstGeom prst="rect">
            <a:avLst/>
          </a:prstGeom>
        </p:spPr>
        <p:txBody>
          <a:bodyPr wrap="none">
            <a:spAutoFit/>
          </a:bodyPr>
          <a:lstStyle/>
          <a:p>
            <a:pPr marL="571500" indent="-571500" algn="r" rtl="1">
              <a:lnSpc>
                <a:spcPct val="150000"/>
              </a:lnSpc>
              <a:buFont typeface="Wingdings" panose="05000000000000000000" pitchFamily="2" charset="2"/>
              <a:buChar char="ü"/>
            </a:pPr>
            <a:r>
              <a:rPr lang="ur-PK" sz="3600" dirty="0" smtClean="0">
                <a:solidFill>
                  <a:srgbClr val="05446B"/>
                </a:solidFill>
                <a:latin typeface="Jameel Noori Nastaleeq" panose="02000503000000020004" pitchFamily="2" charset="-78"/>
                <a:cs typeface="Jameel Noori Nastaleeq" panose="02000503000000020004" pitchFamily="2" charset="-78"/>
              </a:rPr>
              <a:t>حق وہی ہے جو اللہ کی طرف سے نازل ہوا </a:t>
            </a:r>
          </a:p>
          <a:p>
            <a:pPr marL="571500" indent="-571500" algn="r" rtl="1">
              <a:lnSpc>
                <a:spcPct val="150000"/>
              </a:lnSpc>
              <a:buFont typeface="Wingdings" panose="05000000000000000000" pitchFamily="2" charset="2"/>
              <a:buChar char="ü"/>
            </a:pPr>
            <a:r>
              <a:rPr lang="ur-PK" sz="3600" dirty="0" smtClean="0">
                <a:solidFill>
                  <a:srgbClr val="05446B"/>
                </a:solidFill>
                <a:latin typeface="Jameel Noori Nastaleeq" panose="02000503000000020004" pitchFamily="2" charset="-78"/>
                <a:cs typeface="Jameel Noori Nastaleeq" panose="02000503000000020004" pitchFamily="2" charset="-78"/>
              </a:rPr>
              <a:t>اب چاہے اختیار کرو چاہے کفر پر قائم رہو۔</a:t>
            </a:r>
            <a:endParaRPr lang="ur-PK" sz="3600" dirty="0">
              <a:solidFill>
                <a:srgbClr val="05446B"/>
              </a:solidFill>
            </a:endParaRPr>
          </a:p>
        </p:txBody>
      </p:sp>
      <p:cxnSp>
        <p:nvCxnSpPr>
          <p:cNvPr id="4" name="Straight Connector 3"/>
          <p:cNvCxnSpPr/>
          <p:nvPr/>
        </p:nvCxnSpPr>
        <p:spPr>
          <a:xfrm>
            <a:off x="6555530" y="3619668"/>
            <a:ext cx="0" cy="516234"/>
          </a:xfrm>
          <a:prstGeom prst="line">
            <a:avLst/>
          </a:prstGeom>
          <a:ln>
            <a:solidFill>
              <a:srgbClr val="05446B"/>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5638931" y="4121834"/>
            <a:ext cx="916599"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33529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5764268" y="120346"/>
            <a:ext cx="3910085"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5663279" y="148339"/>
            <a:ext cx="2932213"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29 بقیہ 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033767" y="997858"/>
            <a:ext cx="7012745" cy="2308324"/>
          </a:xfrm>
          <a:prstGeom prst="rect">
            <a:avLst/>
          </a:prstGeom>
        </p:spPr>
        <p:txBody>
          <a:bodyPr wrap="square">
            <a:spAutoFit/>
          </a:bodyPr>
          <a:lstStyle/>
          <a:p>
            <a:pPr algn="ctr" rtl="1">
              <a:lnSpc>
                <a:spcPct val="150000"/>
              </a:lnSpc>
            </a:pPr>
            <a:r>
              <a:rPr lang="ur-PK" sz="3200" dirty="0">
                <a:solidFill>
                  <a:srgbClr val="05446B"/>
                </a:solidFill>
                <a:latin typeface="noorehira" panose="02000000000000000000" pitchFamily="2" charset="-78"/>
                <a:cs typeface="noorehira" panose="02000000000000000000" pitchFamily="2" charset="-78"/>
              </a:rPr>
              <a:t> اِنَّاۤ اَعۡتَدۡنَا لِلظّٰلِمِیۡنَ نَارًا ۙ اَحَاطَ بِہِمۡ سُرَادِقُہَا ؕ وَ اِنۡ یَّسۡتَغِیۡثُوۡا یُغَاثُوۡا بِمَآءٍ کَالۡمُہۡلِ یَشۡوِی الۡوُجُوۡہَ ؕ بِئۡسَ الشَّرَابُ ؕ وَ سَآءَتۡ مُرۡتَفَقًا ﴿۲۹﴾</a:t>
            </a:r>
            <a:endParaRPr lang="en-US" sz="3200" dirty="0">
              <a:solidFill>
                <a:srgbClr val="05446B"/>
              </a:solidFill>
            </a:endParaRPr>
          </a:p>
        </p:txBody>
      </p:sp>
      <p:sp>
        <p:nvSpPr>
          <p:cNvPr id="3" name="Rectangle 2"/>
          <p:cNvSpPr/>
          <p:nvPr/>
        </p:nvSpPr>
        <p:spPr>
          <a:xfrm>
            <a:off x="1086521" y="3306182"/>
            <a:ext cx="6907236" cy="2677656"/>
          </a:xfrm>
          <a:prstGeom prst="rect">
            <a:avLst/>
          </a:prstGeom>
        </p:spPr>
        <p:txBody>
          <a:bodyPr wrap="square">
            <a:spAutoFit/>
          </a:bodyPr>
          <a:lstStyle/>
          <a:p>
            <a:pPr algn="ctr" rtl="1">
              <a:lnSpc>
                <a:spcPct val="150000"/>
              </a:lnSpc>
            </a:pPr>
            <a:r>
              <a:rPr lang="ur-PK" sz="2800" dirty="0">
                <a:solidFill>
                  <a:srgbClr val="05446B"/>
                </a:solidFill>
                <a:latin typeface="Jameel Noori Nastaleeq" panose="02000503000000020004" pitchFamily="2" charset="-78"/>
                <a:cs typeface="Jameel Noori Nastaleeq" panose="02000503000000020004" pitchFamily="2" charset="-78"/>
              </a:rPr>
              <a:t>ہم نے ﴿انکار کرنے والے﴾ ظالموں کے لیے ایک آگ تیار کر رکھی ہے جس کی لپٹیں انہیں گھیرے میں لے چکی ہیں۔ </a:t>
            </a:r>
            <a:r>
              <a:rPr lang="ur-PK" sz="2800" b="1" baseline="30000" dirty="0">
                <a:solidFill>
                  <a:srgbClr val="05446B"/>
                </a:solidFill>
                <a:latin typeface="Jameel Noori Nastaleeq" panose="02000503000000020004" pitchFamily="2" charset="-78"/>
                <a:cs typeface="Jameel Noori Nastaleeq" panose="02000503000000020004" pitchFamily="2" charset="-78"/>
                <a:hlinkClick r:id="rId3"/>
              </a:rPr>
              <a:t>32</a:t>
            </a:r>
            <a:r>
              <a:rPr lang="ur-PK" sz="2800" dirty="0">
                <a:solidFill>
                  <a:srgbClr val="05446B"/>
                </a:solidFill>
                <a:latin typeface="Jameel Noori Nastaleeq" panose="02000503000000020004" pitchFamily="2" charset="-78"/>
                <a:cs typeface="Jameel Noori Nastaleeq" panose="02000503000000020004" pitchFamily="2" charset="-78"/>
              </a:rPr>
              <a:t>وہاں اگر وہ پانی مانگیں گے تو ایسے پانی سے ان کی تواضع کی جائے گی جو تیل کی تلچھٹ جیسا ہوگا</a:t>
            </a:r>
            <a:r>
              <a:rPr lang="ur-PK" sz="2800" b="1" baseline="30000" dirty="0">
                <a:solidFill>
                  <a:srgbClr val="05446B"/>
                </a:solidFill>
                <a:latin typeface="Jameel Noori Nastaleeq" panose="02000503000000020004" pitchFamily="2" charset="-78"/>
                <a:cs typeface="Jameel Noori Nastaleeq" panose="02000503000000020004" pitchFamily="2" charset="-78"/>
                <a:hlinkClick r:id="rId4"/>
              </a:rPr>
              <a:t>33</a:t>
            </a:r>
            <a:r>
              <a:rPr lang="ur-PK" sz="2800" dirty="0">
                <a:solidFill>
                  <a:srgbClr val="05446B"/>
                </a:solidFill>
                <a:latin typeface="Jameel Noori Nastaleeq" panose="02000503000000020004" pitchFamily="2" charset="-78"/>
                <a:cs typeface="Jameel Noori Nastaleeq" panose="02000503000000020004" pitchFamily="2" charset="-78"/>
              </a:rPr>
              <a:t> اور ان کا منہ بھُون ڈالے گا، بدترین پینے کی چیز اور بہت بُری آرام گاہ</a:t>
            </a:r>
            <a:endParaRPr lang="en-US" sz="2800" dirty="0">
              <a:solidFill>
                <a:srgbClr val="05446B"/>
              </a:solidFill>
            </a:endParaRPr>
          </a:p>
        </p:txBody>
      </p:sp>
    </p:spTree>
    <p:extLst>
      <p:ext uri="{BB962C8B-B14F-4D97-AF65-F5344CB8AC3E}">
        <p14:creationId xmlns:p14="http://schemas.microsoft.com/office/powerpoint/2010/main" val="255595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2321377" y="531364"/>
            <a:ext cx="5237331" cy="1862048"/>
          </a:xfrm>
          <a:prstGeom prst="rect">
            <a:avLst/>
          </a:prstGeom>
        </p:spPr>
        <p:txBody>
          <a:bodyPr wrap="none">
            <a:spAutoFit/>
          </a:bodyPr>
          <a:lstStyle/>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سرادق		قناتیں			پردے</a:t>
            </a:r>
          </a:p>
          <a:p>
            <a:pPr lvl="4" algn="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	آگ کی چار دیواریں</a:t>
            </a:r>
          </a:p>
        </p:txBody>
      </p:sp>
      <p:sp>
        <p:nvSpPr>
          <p:cNvPr id="9" name="Rectangle 8"/>
          <p:cNvSpPr/>
          <p:nvPr/>
        </p:nvSpPr>
        <p:spPr>
          <a:xfrm>
            <a:off x="230349" y="4074230"/>
            <a:ext cx="8844667" cy="938462"/>
          </a:xfrm>
          <a:prstGeom prst="rect">
            <a:avLst/>
          </a:prstGeom>
        </p:spPr>
        <p:txBody>
          <a:bodyPr wrap="square">
            <a:spAutoFit/>
          </a:bodyPr>
          <a:lstStyle/>
          <a:p>
            <a:pPr algn="ct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پیپ اور خون		تیل کی تلچھٹ			پگھلا ہوا تانبا			لاوا</a:t>
            </a:r>
            <a:endParaRPr lang="en-US" sz="4000" dirty="0">
              <a:solidFill>
                <a:srgbClr val="002060"/>
              </a:solidFill>
            </a:endParaRPr>
          </a:p>
        </p:txBody>
      </p:sp>
      <p:cxnSp>
        <p:nvCxnSpPr>
          <p:cNvPr id="4" name="Straight Arrow Connector 3"/>
          <p:cNvCxnSpPr/>
          <p:nvPr/>
        </p:nvCxnSpPr>
        <p:spPr>
          <a:xfrm flipH="1">
            <a:off x="5261319" y="1139480"/>
            <a:ext cx="633047"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3486443" y="1139480"/>
            <a:ext cx="73152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5261319" y="1139480"/>
            <a:ext cx="633047" cy="608117"/>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3931626" y="2820299"/>
            <a:ext cx="938078" cy="923330"/>
          </a:xfrm>
          <a:prstGeom prst="rect">
            <a:avLst/>
          </a:prstGeom>
        </p:spPr>
        <p:txBody>
          <a:bodyPr wrap="none">
            <a:spAutoFit/>
          </a:bodyPr>
          <a:lstStyle/>
          <a:p>
            <a:pPr algn="r" rtl="1"/>
            <a:r>
              <a:rPr lang="ur-PK" sz="5400" dirty="0">
                <a:solidFill>
                  <a:srgbClr val="05446B"/>
                </a:solidFill>
                <a:latin typeface="Jameel Noori Nastaleeq" panose="02000503000000020004" pitchFamily="2" charset="-78"/>
                <a:cs typeface="Jameel Noori Nastaleeq" panose="02000503000000020004" pitchFamily="2" charset="-78"/>
              </a:rPr>
              <a:t>مھل</a:t>
            </a:r>
            <a:endParaRPr lang="en-US" sz="5400" dirty="0">
              <a:solidFill>
                <a:srgbClr val="05446B"/>
              </a:solidFill>
            </a:endParaRPr>
          </a:p>
        </p:txBody>
      </p:sp>
      <p:sp>
        <p:nvSpPr>
          <p:cNvPr id="21" name="Left Brace 20"/>
          <p:cNvSpPr/>
          <p:nvPr/>
        </p:nvSpPr>
        <p:spPr>
          <a:xfrm rot="5400000">
            <a:off x="4128871" y="407988"/>
            <a:ext cx="534572" cy="7188593"/>
          </a:xfrm>
          <a:prstGeom prst="leftBrace">
            <a:avLst>
              <a:gd name="adj1" fmla="val 95175"/>
              <a:gd name="adj2" fmla="val 50000"/>
            </a:avLst>
          </a:prstGeom>
          <a:ln>
            <a:solidFill>
              <a:srgbClr val="05446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367660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2" name="TextBox 11"/>
          <p:cNvSpPr txBox="1"/>
          <p:nvPr/>
        </p:nvSpPr>
        <p:spPr>
          <a:xfrm>
            <a:off x="3964731" y="476950"/>
            <a:ext cx="4899097" cy="769441"/>
          </a:xfrm>
          <a:prstGeom prst="rect">
            <a:avLst/>
          </a:prstGeom>
          <a:noFill/>
        </p:spPr>
        <p:txBody>
          <a:bodyPr wrap="none" rtlCol="0">
            <a:spAutoFit/>
          </a:bodyPr>
          <a:lstStyle/>
          <a:p>
            <a:pPr algn="r" rtl="1"/>
            <a:r>
              <a:rPr lang="ur-PK" sz="4400" b="1" u="sng" dirty="0" smtClean="0">
                <a:solidFill>
                  <a:srgbClr val="C00000"/>
                </a:solidFill>
                <a:latin typeface="Jameel Noori Nastaleeq" panose="02000503000000020004" pitchFamily="2" charset="-78"/>
                <a:cs typeface="Jameel Noori Nastaleeq" panose="02000503000000020004" pitchFamily="2" charset="-78"/>
              </a:rPr>
              <a:t>کفر کا راستہ اختیار کرنے والوں کا انجام</a:t>
            </a:r>
            <a:endParaRPr lang="en-US" sz="4400" b="1" u="sng" dirty="0">
              <a:solidFill>
                <a:srgbClr val="C00000"/>
              </a:solidFill>
              <a:latin typeface="Jameel Noori Nastaleeq" panose="02000503000000020004" pitchFamily="2" charset="-78"/>
              <a:cs typeface="Jameel Noori Nastaleeq" panose="02000503000000020004" pitchFamily="2" charset="-78"/>
            </a:endParaRPr>
          </a:p>
        </p:txBody>
      </p:sp>
      <p:sp>
        <p:nvSpPr>
          <p:cNvPr id="6" name="Rectangle 5"/>
          <p:cNvSpPr/>
          <p:nvPr/>
        </p:nvSpPr>
        <p:spPr>
          <a:xfrm>
            <a:off x="745588" y="1337606"/>
            <a:ext cx="7203841" cy="4247317"/>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ایسی آگ میں جائیں گے جس کی قناتیں انہیں  اپنے گھیرے میں لے چکی ہیں۔</a:t>
            </a:r>
          </a:p>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قیامت کا اعلان ہوتے ہی انجام کو پہنچ جائیں گے۔</a:t>
            </a:r>
          </a:p>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پانی کی فریاد پر پگھلے ہوئے تانبے کا پانی ملے گا جو چہروں کو بھون دے گا اور ایک گھونٹ سب کچھ جلا دے گا۔</a:t>
            </a:r>
          </a:p>
        </p:txBody>
      </p:sp>
    </p:spTree>
    <p:extLst>
      <p:ext uri="{BB962C8B-B14F-4D97-AF65-F5344CB8AC3E}">
        <p14:creationId xmlns:p14="http://schemas.microsoft.com/office/powerpoint/2010/main" val="21557539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244861" y="120346"/>
            <a:ext cx="2429491"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30</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1209614" y="1450300"/>
            <a:ext cx="6661052" cy="1754326"/>
          </a:xfrm>
          <a:prstGeom prst="rect">
            <a:avLst/>
          </a:prstGeom>
        </p:spPr>
        <p:txBody>
          <a:bodyPr wrap="square">
            <a:spAutoFit/>
          </a:bodyPr>
          <a:lstStyle/>
          <a:p>
            <a:pPr algn="ctr" rtl="1">
              <a:lnSpc>
                <a:spcPct val="150000"/>
              </a:lnSpc>
            </a:pPr>
            <a:r>
              <a:rPr lang="ur-PK" sz="3600" dirty="0">
                <a:solidFill>
                  <a:srgbClr val="05446B"/>
                </a:solidFill>
                <a:latin typeface="noorehira" panose="02000000000000000000" pitchFamily="2" charset="-78"/>
                <a:cs typeface="noorehira" panose="02000000000000000000" pitchFamily="2" charset="-78"/>
              </a:rPr>
              <a:t>اِنَّ الَّذِیۡنَ اٰمَنُوۡا وَ عَمِلُوا الصّٰلِحٰتِ اِنَّا لَا نُضِیۡعُ اَجۡرَ مَنۡ اَحۡسَنَ عَمَلًا ﴿ۚ۳۰﴾</a:t>
            </a:r>
            <a:endParaRPr lang="en-US" sz="3600" dirty="0">
              <a:solidFill>
                <a:srgbClr val="05446B"/>
              </a:solidFill>
            </a:endParaRPr>
          </a:p>
        </p:txBody>
      </p:sp>
      <p:sp>
        <p:nvSpPr>
          <p:cNvPr id="6" name="Rectangle 5"/>
          <p:cNvSpPr/>
          <p:nvPr/>
        </p:nvSpPr>
        <p:spPr>
          <a:xfrm>
            <a:off x="1452282" y="3300292"/>
            <a:ext cx="6175716" cy="1569660"/>
          </a:xfrm>
          <a:prstGeom prst="rect">
            <a:avLst/>
          </a:prstGeom>
        </p:spPr>
        <p:txBody>
          <a:bodyPr wrap="square">
            <a:spAutoFit/>
          </a:bodyPr>
          <a:lstStyle/>
          <a:p>
            <a:pPr algn="ctr" rtl="1">
              <a:lnSpc>
                <a:spcPct val="150000"/>
              </a:lnSpc>
            </a:pPr>
            <a:r>
              <a:rPr lang="ur-PK" sz="3200" dirty="0">
                <a:solidFill>
                  <a:srgbClr val="05446B"/>
                </a:solidFill>
                <a:latin typeface="Jameel Noori Nastaleeq" panose="02000503000000020004" pitchFamily="2" charset="-78"/>
                <a:cs typeface="Jameel Noori Nastaleeq" panose="02000503000000020004" pitchFamily="2" charset="-78"/>
              </a:rPr>
              <a:t>رہے وہ لوگ جو مان لیں اور نیک عمل کریں، تو یقیناً ہم نیکو کار لوگوں کا اجر ضائع نہیں کیا کرتے۔</a:t>
            </a:r>
            <a:endParaRPr lang="en-US" sz="3200" dirty="0">
              <a:solidFill>
                <a:srgbClr val="05446B"/>
              </a:solidFill>
            </a:endParaRPr>
          </a:p>
        </p:txBody>
      </p:sp>
    </p:spTree>
    <p:extLst>
      <p:ext uri="{BB962C8B-B14F-4D97-AF65-F5344CB8AC3E}">
        <p14:creationId xmlns:p14="http://schemas.microsoft.com/office/powerpoint/2010/main" val="42933405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2" name="TextBox 11"/>
          <p:cNvSpPr txBox="1"/>
          <p:nvPr/>
        </p:nvSpPr>
        <p:spPr>
          <a:xfrm>
            <a:off x="6277432" y="1046337"/>
            <a:ext cx="1358065" cy="1107996"/>
          </a:xfrm>
          <a:prstGeom prst="rect">
            <a:avLst/>
          </a:prstGeom>
          <a:noFill/>
        </p:spPr>
        <p:txBody>
          <a:bodyPr wrap="none" rtlCol="0">
            <a:spAutoFit/>
          </a:bodyPr>
          <a:lstStyle/>
          <a:p>
            <a:pPr algn="r" rtl="1"/>
            <a:r>
              <a:rPr lang="ur-PK" sz="6600" b="1" u="sng" dirty="0" smtClean="0">
                <a:solidFill>
                  <a:srgbClr val="C00000"/>
                </a:solidFill>
                <a:latin typeface="Jameel Noori Nastaleeq" panose="02000503000000020004" pitchFamily="2" charset="-78"/>
                <a:cs typeface="Jameel Noori Nastaleeq" panose="02000503000000020004" pitchFamily="2" charset="-78"/>
              </a:rPr>
              <a:t>سوال</a:t>
            </a:r>
            <a:endParaRPr lang="en-US" sz="6600" b="1" u="sng" dirty="0">
              <a:solidFill>
                <a:srgbClr val="C00000"/>
              </a:solidFill>
              <a:latin typeface="Jameel Noori Nastaleeq" panose="02000503000000020004" pitchFamily="2" charset="-78"/>
              <a:cs typeface="Jameel Noori Nastaleeq" panose="02000503000000020004" pitchFamily="2" charset="-78"/>
            </a:endParaRPr>
          </a:p>
        </p:txBody>
      </p:sp>
      <p:sp>
        <p:nvSpPr>
          <p:cNvPr id="6" name="Rectangle 5"/>
          <p:cNvSpPr/>
          <p:nvPr/>
        </p:nvSpPr>
        <p:spPr>
          <a:xfrm>
            <a:off x="1215258" y="2397512"/>
            <a:ext cx="6196196" cy="2481449"/>
          </a:xfrm>
          <a:prstGeom prst="rect">
            <a:avLst/>
          </a:prstGeom>
        </p:spPr>
        <p:txBody>
          <a:bodyPr wrap="square">
            <a:spAutoFit/>
          </a:bodyPr>
          <a:lstStyle/>
          <a:p>
            <a:pPr algn="ctr" rtl="1">
              <a:lnSpc>
                <a:spcPct val="150000"/>
              </a:lnSpc>
            </a:pPr>
            <a:r>
              <a:rPr lang="ur-PK" sz="5400" dirty="0" smtClean="0">
                <a:solidFill>
                  <a:srgbClr val="002060"/>
                </a:solidFill>
                <a:latin typeface="Jameel Noori Nastaleeq" panose="02000503000000020004" pitchFamily="2" charset="-78"/>
                <a:cs typeface="Jameel Noori Nastaleeq" panose="02000503000000020004" pitchFamily="2" charset="-78"/>
              </a:rPr>
              <a:t>عملِ صالح کے لیے کیا دو چیزیں ضروری ہیں؟</a:t>
            </a:r>
          </a:p>
        </p:txBody>
      </p:sp>
    </p:spTree>
    <p:extLst>
      <p:ext uri="{BB962C8B-B14F-4D97-AF65-F5344CB8AC3E}">
        <p14:creationId xmlns:p14="http://schemas.microsoft.com/office/powerpoint/2010/main" val="4681598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2" name="TextBox 11"/>
          <p:cNvSpPr txBox="1"/>
          <p:nvPr/>
        </p:nvSpPr>
        <p:spPr>
          <a:xfrm>
            <a:off x="6301059" y="317401"/>
            <a:ext cx="2417650" cy="707886"/>
          </a:xfrm>
          <a:prstGeom prst="rect">
            <a:avLst/>
          </a:prstGeom>
          <a:noFill/>
        </p:spPr>
        <p:txBody>
          <a:bodyPr wrap="none" rtlCol="0">
            <a:spAutoFit/>
          </a:bodyPr>
          <a:lstStyle/>
          <a:p>
            <a:pPr algn="r" rtl="1"/>
            <a:r>
              <a:rPr lang="ur-PK" sz="4000" b="1" u="sng" dirty="0" smtClean="0">
                <a:solidFill>
                  <a:srgbClr val="C00000"/>
                </a:solidFill>
                <a:latin typeface="Jameel Noori Nastaleeq" panose="02000503000000020004" pitchFamily="2" charset="-78"/>
                <a:cs typeface="Jameel Noori Nastaleeq" panose="02000503000000020004" pitchFamily="2" charset="-78"/>
              </a:rPr>
              <a:t>ایمان والوں کا صلہ</a:t>
            </a:r>
            <a:endParaRPr lang="en-US" sz="4000" b="1" u="sng" dirty="0">
              <a:solidFill>
                <a:srgbClr val="C00000"/>
              </a:solidFill>
              <a:latin typeface="Jameel Noori Nastaleeq" panose="02000503000000020004" pitchFamily="2" charset="-78"/>
              <a:cs typeface="Jameel Noori Nastaleeq" panose="02000503000000020004" pitchFamily="2" charset="-78"/>
            </a:endParaRPr>
          </a:p>
        </p:txBody>
      </p:sp>
      <p:sp>
        <p:nvSpPr>
          <p:cNvPr id="6" name="Rectangle 5"/>
          <p:cNvSpPr/>
          <p:nvPr/>
        </p:nvSpPr>
        <p:spPr>
          <a:xfrm>
            <a:off x="2883876" y="1025287"/>
            <a:ext cx="5104309" cy="1015663"/>
          </a:xfrm>
          <a:prstGeom prst="rect">
            <a:avLst/>
          </a:prstGeom>
        </p:spPr>
        <p:txBody>
          <a:bodyPr wrap="square">
            <a:spAutoFit/>
          </a:bodyPr>
          <a:lstStyle/>
          <a:p>
            <a:pPr marL="571500" indent="-571500" algn="r" rtl="1">
              <a:lnSpc>
                <a:spcPct val="150000"/>
              </a:lnSpc>
              <a:buFont typeface="Wingdings" panose="05000000000000000000" pitchFamily="2" charset="2"/>
              <a:buChar char="ü"/>
            </a:pPr>
            <a:r>
              <a:rPr lang="ur-PK" sz="4000" dirty="0" smtClean="0">
                <a:solidFill>
                  <a:srgbClr val="002060"/>
                </a:solidFill>
                <a:latin typeface="Jameel Noori Nastaleeq" panose="02000503000000020004" pitchFamily="2" charset="-78"/>
                <a:cs typeface="Jameel Noori Nastaleeq" panose="02000503000000020004" pitchFamily="2" charset="-78"/>
              </a:rPr>
              <a:t>ایمان کے ساتھ عملِ صالح کی شرط </a:t>
            </a:r>
          </a:p>
        </p:txBody>
      </p:sp>
      <p:sp>
        <p:nvSpPr>
          <p:cNvPr id="7" name="Rectangle 6"/>
          <p:cNvSpPr/>
          <p:nvPr/>
        </p:nvSpPr>
        <p:spPr>
          <a:xfrm>
            <a:off x="2533180" y="1919552"/>
            <a:ext cx="3923434" cy="1938992"/>
          </a:xfrm>
          <a:prstGeom prst="rect">
            <a:avLst/>
          </a:prstGeom>
        </p:spPr>
        <p:txBody>
          <a:bodyPr wrap="square">
            <a:spAutoFit/>
          </a:bodyPr>
          <a:lstStyle/>
          <a:p>
            <a:pPr marL="742950" indent="-742950" algn="r" rtl="1">
              <a:lnSpc>
                <a:spcPct val="150000"/>
              </a:lnSpc>
              <a:buFont typeface="+mj-lt"/>
              <a:buAutoNum type="arabicPeriod"/>
            </a:pPr>
            <a:r>
              <a:rPr lang="ur-PK" sz="4000" dirty="0" smtClean="0">
                <a:solidFill>
                  <a:srgbClr val="002060"/>
                </a:solidFill>
                <a:latin typeface="Jameel Noori Nastaleeq" panose="02000503000000020004" pitchFamily="2" charset="-78"/>
                <a:cs typeface="Jameel Noori Nastaleeq" panose="02000503000000020004" pitchFamily="2" charset="-78"/>
              </a:rPr>
              <a:t>نیت صرف اللہ کی رضا ہو</a:t>
            </a:r>
          </a:p>
          <a:p>
            <a:pPr marL="742950" indent="-742950" algn="r" rtl="1">
              <a:lnSpc>
                <a:spcPct val="150000"/>
              </a:lnSpc>
              <a:buFont typeface="+mj-lt"/>
              <a:buAutoNum type="arabicPeriod"/>
            </a:pPr>
            <a:r>
              <a:rPr lang="ur-PK" sz="4000" dirty="0" smtClean="0">
                <a:solidFill>
                  <a:srgbClr val="002060"/>
                </a:solidFill>
                <a:latin typeface="Jameel Noori Nastaleeq" panose="02000503000000020004" pitchFamily="2" charset="-78"/>
                <a:cs typeface="Jameel Noori Nastaleeq" panose="02000503000000020004" pitchFamily="2" charset="-78"/>
              </a:rPr>
              <a:t>شریعت کے مطابق ہو</a:t>
            </a:r>
          </a:p>
        </p:txBody>
      </p:sp>
      <p:sp>
        <p:nvSpPr>
          <p:cNvPr id="2" name="Left Brace 1"/>
          <p:cNvSpPr/>
          <p:nvPr/>
        </p:nvSpPr>
        <p:spPr>
          <a:xfrm>
            <a:off x="2286498" y="2321169"/>
            <a:ext cx="493364" cy="1322364"/>
          </a:xfrm>
          <a:prstGeom prst="leftBrace">
            <a:avLst>
              <a:gd name="adj1" fmla="val 45401"/>
              <a:gd name="adj2" fmla="val 50000"/>
            </a:avLst>
          </a:prstGeom>
          <a:ln>
            <a:solidFill>
              <a:srgbClr val="05446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ectangle 7"/>
          <p:cNvSpPr/>
          <p:nvPr/>
        </p:nvSpPr>
        <p:spPr>
          <a:xfrm>
            <a:off x="621781" y="2321169"/>
            <a:ext cx="1623864" cy="1015663"/>
          </a:xfrm>
          <a:prstGeom prst="rect">
            <a:avLst/>
          </a:prstGeom>
        </p:spPr>
        <p:txBody>
          <a:bodyPr wrap="square">
            <a:spAutoFit/>
          </a:bodyPr>
          <a:lstStyle/>
          <a:p>
            <a:pPr algn="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احسن عمل</a:t>
            </a:r>
          </a:p>
        </p:txBody>
      </p:sp>
      <p:sp>
        <p:nvSpPr>
          <p:cNvPr id="9" name="Rectangle 8"/>
          <p:cNvSpPr/>
          <p:nvPr/>
        </p:nvSpPr>
        <p:spPr>
          <a:xfrm>
            <a:off x="2245645" y="3998653"/>
            <a:ext cx="5742541" cy="1015663"/>
          </a:xfrm>
          <a:prstGeom prst="rect">
            <a:avLst/>
          </a:prstGeom>
        </p:spPr>
        <p:txBody>
          <a:bodyPr wrap="square">
            <a:spAutoFit/>
          </a:bodyPr>
          <a:lstStyle/>
          <a:p>
            <a:pPr marL="571500" indent="-571500" algn="r" rtl="1">
              <a:lnSpc>
                <a:spcPct val="150000"/>
              </a:lnSpc>
              <a:buFont typeface="Wingdings" panose="05000000000000000000" pitchFamily="2" charset="2"/>
              <a:buChar char="ü"/>
            </a:pPr>
            <a:r>
              <a:rPr lang="ur-PK" sz="4000" dirty="0" smtClean="0">
                <a:solidFill>
                  <a:srgbClr val="002060"/>
                </a:solidFill>
                <a:latin typeface="Jameel Noori Nastaleeq" panose="02000503000000020004" pitchFamily="2" charset="-78"/>
                <a:cs typeface="Jameel Noori Nastaleeq" panose="02000503000000020004" pitchFamily="2" charset="-78"/>
              </a:rPr>
              <a:t>ایسے مومنین کا اجر ضائع نہیں کیا جائے گا۔</a:t>
            </a:r>
          </a:p>
        </p:txBody>
      </p:sp>
    </p:spTree>
    <p:extLst>
      <p:ext uri="{BB962C8B-B14F-4D97-AF65-F5344CB8AC3E}">
        <p14:creationId xmlns:p14="http://schemas.microsoft.com/office/powerpoint/2010/main" val="41768706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482687" y="120346"/>
            <a:ext cx="2191666"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31</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188512" y="871249"/>
            <a:ext cx="6703255" cy="2031325"/>
          </a:xfrm>
          <a:prstGeom prst="rect">
            <a:avLst/>
          </a:prstGeom>
        </p:spPr>
        <p:txBody>
          <a:bodyPr wrap="square">
            <a:spAutoFit/>
          </a:bodyPr>
          <a:lstStyle/>
          <a:p>
            <a:pPr algn="ctr" rtl="1">
              <a:lnSpc>
                <a:spcPct val="150000"/>
              </a:lnSpc>
            </a:pPr>
            <a:r>
              <a:rPr lang="ur-PK" sz="2800" dirty="0">
                <a:solidFill>
                  <a:srgbClr val="05446B"/>
                </a:solidFill>
                <a:latin typeface="noorehira" panose="02000000000000000000" pitchFamily="2" charset="-78"/>
                <a:cs typeface="noorehira" panose="02000000000000000000" pitchFamily="2" charset="-78"/>
              </a:rPr>
              <a:t>اُولٰٓئِکَ لَہُمۡ جَنّٰتُ عَدۡنٍ تَجۡرِیۡ مِنۡ تَحۡتِہِمُ الۡاَنۡہٰرُ یُحَلَّوۡنَ فِیۡہَا مِنۡ اَسَاوِرَ مِنۡ ذَہَبٍ وَّ یَلۡبَسُوۡنَ ثِیَابًا خُضۡرًا مِّنۡ سُنۡدُسٍ وَّ اِسۡتَبۡرَقٍ مُّتَّکِئِیۡنَ فِیۡہَا عَلَی الۡاَرَآئِکِ ؕ نِعۡمَ الثَّوَابُ ؕ وَ حَسُنَتۡ مُرۡتَفَقًا ﴿٪۳۱﴾</a:t>
            </a:r>
            <a:endParaRPr lang="en-US" sz="2800" dirty="0">
              <a:solidFill>
                <a:srgbClr val="05446B"/>
              </a:solidFill>
            </a:endParaRPr>
          </a:p>
        </p:txBody>
      </p:sp>
      <p:sp>
        <p:nvSpPr>
          <p:cNvPr id="3" name="Rectangle 2"/>
          <p:cNvSpPr/>
          <p:nvPr/>
        </p:nvSpPr>
        <p:spPr>
          <a:xfrm>
            <a:off x="1335835" y="3040709"/>
            <a:ext cx="6703254" cy="2677656"/>
          </a:xfrm>
          <a:prstGeom prst="rect">
            <a:avLst/>
          </a:prstGeom>
        </p:spPr>
        <p:txBody>
          <a:bodyPr wrap="square">
            <a:spAutoFit/>
          </a:bodyPr>
          <a:lstStyle/>
          <a:p>
            <a:pPr algn="ctr" rtl="1">
              <a:lnSpc>
                <a:spcPct val="150000"/>
              </a:lnSpc>
            </a:pPr>
            <a:r>
              <a:rPr lang="ur-PK" sz="2800" dirty="0">
                <a:solidFill>
                  <a:srgbClr val="05446B"/>
                </a:solidFill>
                <a:latin typeface="Jameel Noori Nastaleeq" panose="02000503000000020004" pitchFamily="2" charset="-78"/>
                <a:cs typeface="Jameel Noori Nastaleeq" panose="02000503000000020004" pitchFamily="2" charset="-78"/>
              </a:rPr>
              <a:t>ان کے لیے سدا بہار جنّتیں ہیں جن کے نیچے نہریں بہ رہی ہوں گی، وہاں وہ سونے کے کنگنوں سے آراستہ کیے جائیں گے،</a:t>
            </a:r>
            <a:r>
              <a:rPr lang="ur-PK" sz="2800" b="1" baseline="30000" dirty="0">
                <a:solidFill>
                  <a:srgbClr val="05446B"/>
                </a:solidFill>
                <a:latin typeface="Jameel Noori Nastaleeq" panose="02000503000000020004" pitchFamily="2" charset="-78"/>
                <a:cs typeface="Jameel Noori Nastaleeq" panose="02000503000000020004" pitchFamily="2" charset="-78"/>
                <a:hlinkClick r:id="rId3"/>
              </a:rPr>
              <a:t>34</a:t>
            </a:r>
            <a:r>
              <a:rPr lang="ur-PK" sz="2800" dirty="0">
                <a:solidFill>
                  <a:srgbClr val="05446B"/>
                </a:solidFill>
                <a:latin typeface="Jameel Noori Nastaleeq" panose="02000503000000020004" pitchFamily="2" charset="-78"/>
                <a:cs typeface="Jameel Noori Nastaleeq" panose="02000503000000020004" pitchFamily="2" charset="-78"/>
              </a:rPr>
              <a:t> باریک ریشم اور اطلس و دیَبا کے سبز کپڑے پہنیں گے، اور اُونچی مسندوں </a:t>
            </a:r>
            <a:r>
              <a:rPr lang="ur-PK" sz="2800" b="1" baseline="30000" dirty="0">
                <a:solidFill>
                  <a:srgbClr val="05446B"/>
                </a:solidFill>
                <a:latin typeface="Jameel Noori Nastaleeq" panose="02000503000000020004" pitchFamily="2" charset="-78"/>
                <a:cs typeface="Jameel Noori Nastaleeq" panose="02000503000000020004" pitchFamily="2" charset="-78"/>
                <a:hlinkClick r:id="rId4"/>
              </a:rPr>
              <a:t>35</a:t>
            </a:r>
            <a:r>
              <a:rPr lang="ur-PK" sz="2800" dirty="0">
                <a:solidFill>
                  <a:srgbClr val="05446B"/>
                </a:solidFill>
                <a:latin typeface="Jameel Noori Nastaleeq" panose="02000503000000020004" pitchFamily="2" charset="-78"/>
                <a:cs typeface="Jameel Noori Nastaleeq" panose="02000503000000020004" pitchFamily="2" charset="-78"/>
              </a:rPr>
              <a:t> پر تکیے لگا کر بیٹھیں گے۔ بہترین اجر اور اعلیٰ درجے کی جائے قیام! ؏</a:t>
            </a:r>
            <a:endParaRPr lang="en-US" sz="2800" dirty="0">
              <a:solidFill>
                <a:srgbClr val="05446B"/>
              </a:solidFill>
            </a:endParaRPr>
          </a:p>
        </p:txBody>
      </p:sp>
    </p:spTree>
    <p:extLst>
      <p:ext uri="{BB962C8B-B14F-4D97-AF65-F5344CB8AC3E}">
        <p14:creationId xmlns:p14="http://schemas.microsoft.com/office/powerpoint/2010/main" val="35778754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295421" y="1322494"/>
            <a:ext cx="7954843" cy="3785652"/>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ایسی جنتوں میں ہمیشہ رہیں گے  جن کے نیچے نہریں بہتی ہوں گی۔</a:t>
            </a:r>
          </a:p>
          <a:p>
            <a:pPr marL="571500" indent="-57150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بادشاہوں کی طرح سونے کے کنگن پہنائے جائیں گے۔</a:t>
            </a:r>
          </a:p>
          <a:p>
            <a:pPr marL="571500" indent="-57150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سبز سندس		باریک ریشم کے کپڑے اور </a:t>
            </a:r>
            <a:r>
              <a:rPr lang="ur-PK" sz="3200" dirty="0" smtClean="0">
                <a:solidFill>
                  <a:srgbClr val="002060"/>
                </a:solidFill>
                <a:latin typeface="Jameel Noori Nastaleeq" panose="02000503000000020004" pitchFamily="2" charset="-78"/>
                <a:cs typeface="Jameel Noori Nastaleeq" panose="02000503000000020004" pitchFamily="2" charset="-78"/>
              </a:rPr>
              <a:t>استبرق</a:t>
            </a:r>
            <a:r>
              <a:rPr lang="ur-PK" sz="3200" dirty="0" smtClean="0">
                <a:solidFill>
                  <a:srgbClr val="002060"/>
                </a:solidFill>
                <a:latin typeface="Jameel Noori Nastaleeq" panose="02000503000000020004" pitchFamily="2" charset="-78"/>
                <a:cs typeface="Jameel Noori Nastaleeq" panose="02000503000000020004" pitchFamily="2" charset="-78"/>
              </a:rPr>
              <a:t>	</a:t>
            </a:r>
            <a:r>
              <a:rPr lang="ur-PK" sz="3200" dirty="0" smtClean="0">
                <a:solidFill>
                  <a:srgbClr val="002060"/>
                </a:solidFill>
                <a:latin typeface="Jameel Noori Nastaleeq" panose="02000503000000020004" pitchFamily="2" charset="-78"/>
                <a:cs typeface="Jameel Noori Nastaleeq" panose="02000503000000020004" pitchFamily="2" charset="-78"/>
              </a:rPr>
              <a:t>	</a:t>
            </a:r>
            <a:r>
              <a:rPr lang="ur-PK" sz="3200" dirty="0" smtClean="0">
                <a:solidFill>
                  <a:srgbClr val="002060"/>
                </a:solidFill>
                <a:latin typeface="Jameel Noori Nastaleeq" panose="02000503000000020004" pitchFamily="2" charset="-78"/>
                <a:cs typeface="Jameel Noori Nastaleeq" panose="02000503000000020004" pitchFamily="2" charset="-78"/>
              </a:rPr>
              <a:t>	موٹے ریشم کے کپڑے پہنائے جائیں گے۔</a:t>
            </a:r>
          </a:p>
          <a:p>
            <a:pPr marL="571500" indent="-57150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تختوں پر ٹیک لگائے بیٹھیں گے </a:t>
            </a:r>
            <a:r>
              <a:rPr lang="ur-PK" sz="3200" u="sng" dirty="0" smtClean="0">
                <a:solidFill>
                  <a:srgbClr val="002060"/>
                </a:solidFill>
                <a:latin typeface="Jameel Noori Nastaleeq" panose="02000503000000020004" pitchFamily="2" charset="-78"/>
                <a:cs typeface="Jameel Noori Nastaleeq" panose="02000503000000020004" pitchFamily="2" charset="-78"/>
              </a:rPr>
              <a:t>		</a:t>
            </a:r>
            <a:r>
              <a:rPr lang="ur-PK" sz="3200" dirty="0" smtClean="0">
                <a:solidFill>
                  <a:srgbClr val="002060"/>
                </a:solidFill>
                <a:latin typeface="Jameel Noori Nastaleeq" panose="02000503000000020004" pitchFamily="2" charset="-78"/>
                <a:cs typeface="Jameel Noori Nastaleeq" panose="02000503000000020004" pitchFamily="2" charset="-78"/>
              </a:rPr>
              <a:t>دلہن کی طرح آراستہ بستر پر</a:t>
            </a:r>
          </a:p>
        </p:txBody>
      </p:sp>
      <p:cxnSp>
        <p:nvCxnSpPr>
          <p:cNvPr id="3" name="Straight Arrow Connector 2"/>
          <p:cNvCxnSpPr/>
          <p:nvPr/>
        </p:nvCxnSpPr>
        <p:spPr>
          <a:xfrm flipH="1">
            <a:off x="5949734" y="3318104"/>
            <a:ext cx="54864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811490" y="3271592"/>
            <a:ext cx="64008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747750" y="317401"/>
            <a:ext cx="3970959" cy="707886"/>
          </a:xfrm>
          <a:prstGeom prst="rect">
            <a:avLst/>
          </a:prstGeom>
          <a:noFill/>
        </p:spPr>
        <p:txBody>
          <a:bodyPr wrap="none" rtlCol="0">
            <a:spAutoFit/>
          </a:bodyPr>
          <a:lstStyle/>
          <a:p>
            <a:pPr algn="r" rtl="1"/>
            <a:r>
              <a:rPr lang="ur-PK" sz="4000" b="1" u="sng" dirty="0" smtClean="0">
                <a:solidFill>
                  <a:srgbClr val="C00000"/>
                </a:solidFill>
                <a:latin typeface="Jameel Noori Nastaleeq" panose="02000503000000020004" pitchFamily="2" charset="-78"/>
                <a:cs typeface="Jameel Noori Nastaleeq" panose="02000503000000020004" pitchFamily="2" charset="-78"/>
              </a:rPr>
              <a:t>احسن عمل والوں کا مقام و مرتبہ</a:t>
            </a:r>
            <a:endParaRPr lang="en-US" sz="4000" b="1" u="sng" dirty="0">
              <a:solidFill>
                <a:srgbClr val="C00000"/>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26260000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408209" y="120346"/>
            <a:ext cx="2266144"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32</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1103717" y="1094155"/>
            <a:ext cx="6935372" cy="1569660"/>
          </a:xfrm>
          <a:prstGeom prst="rect">
            <a:avLst/>
          </a:prstGeom>
        </p:spPr>
        <p:txBody>
          <a:bodyPr wrap="square">
            <a:spAutoFit/>
          </a:bodyPr>
          <a:lstStyle/>
          <a:p>
            <a:pPr algn="ctr" rtl="1">
              <a:lnSpc>
                <a:spcPct val="150000"/>
              </a:lnSpc>
            </a:pPr>
            <a:r>
              <a:rPr lang="ur-PK" sz="3200" dirty="0">
                <a:solidFill>
                  <a:srgbClr val="05446B"/>
                </a:solidFill>
                <a:latin typeface="noorehira" panose="02000000000000000000" pitchFamily="2" charset="-78"/>
                <a:cs typeface="noorehira" panose="02000000000000000000" pitchFamily="2" charset="-78"/>
              </a:rPr>
              <a:t>وَ اضۡرِبۡ لَہُمۡ مَّثَلًا رَّجُلَیۡنِ جَعَلۡنَا لِاَحَدِہِمَا جَنَّتَیۡنِ مِنۡ اَعۡنَابٍ وَّ حَفَفۡنٰہُمَا بِنَخۡلٍ وَّ جَعَلۡنَا بَیۡنَہُمَا زَرۡعًا ﴿ؕ۳۲﴾</a:t>
            </a:r>
            <a:endParaRPr lang="en-US" sz="3200" dirty="0">
              <a:solidFill>
                <a:srgbClr val="05446B"/>
              </a:solidFill>
            </a:endParaRPr>
          </a:p>
        </p:txBody>
      </p:sp>
      <p:sp>
        <p:nvSpPr>
          <p:cNvPr id="6" name="Rectangle 5"/>
          <p:cNvSpPr/>
          <p:nvPr/>
        </p:nvSpPr>
        <p:spPr>
          <a:xfrm>
            <a:off x="1308295" y="2967335"/>
            <a:ext cx="6541477" cy="2308324"/>
          </a:xfrm>
          <a:prstGeom prst="rect">
            <a:avLst/>
          </a:prstGeom>
        </p:spPr>
        <p:txBody>
          <a:bodyPr wrap="square">
            <a:spAutoFit/>
          </a:bodyPr>
          <a:lstStyle/>
          <a:p>
            <a:pPr algn="ctr" rtl="1">
              <a:lnSpc>
                <a:spcPct val="150000"/>
              </a:lnSpc>
            </a:pPr>
            <a:r>
              <a:rPr lang="ur-PK" sz="3200" dirty="0">
                <a:solidFill>
                  <a:srgbClr val="05446B"/>
                </a:solidFill>
                <a:latin typeface="Jameel Noori Nastaleeq" panose="02000503000000020004" pitchFamily="2" charset="-78"/>
                <a:cs typeface="Jameel Noori Nastaleeq" panose="02000503000000020004" pitchFamily="2" charset="-78"/>
              </a:rPr>
              <a:t>اے محمدؐ ، اِن کے سامنے ایک مثال پیش کرو۔ </a:t>
            </a:r>
            <a:r>
              <a:rPr lang="ur-PK" sz="3200" b="1" baseline="30000" dirty="0">
                <a:solidFill>
                  <a:srgbClr val="05446B"/>
                </a:solidFill>
                <a:latin typeface="Jameel Noori Nastaleeq" panose="02000503000000020004" pitchFamily="2" charset="-78"/>
                <a:cs typeface="Jameel Noori Nastaleeq" panose="02000503000000020004" pitchFamily="2" charset="-78"/>
                <a:hlinkClick r:id="rId3"/>
              </a:rPr>
              <a:t>36</a:t>
            </a:r>
            <a:r>
              <a:rPr lang="ur-PK" sz="3200" dirty="0">
                <a:solidFill>
                  <a:srgbClr val="05446B"/>
                </a:solidFill>
                <a:latin typeface="Jameel Noori Nastaleeq" panose="02000503000000020004" pitchFamily="2" charset="-78"/>
                <a:cs typeface="Jameel Noori Nastaleeq" panose="02000503000000020004" pitchFamily="2" charset="-78"/>
              </a:rPr>
              <a:t> دو شخص تھے۔ ان میں سے ایک کو ہم نے انگور کے دو باغ دیے اور اُن کے گرد کھجُور کے درختوں کی باڑھ لگائی اور ان کے درمیان کاشت کی زمین رکھی۔</a:t>
            </a:r>
            <a:endParaRPr lang="en-US" sz="3200" dirty="0">
              <a:solidFill>
                <a:srgbClr val="05446B"/>
              </a:solidFill>
            </a:endParaRPr>
          </a:p>
        </p:txBody>
      </p:sp>
    </p:spTree>
    <p:extLst>
      <p:ext uri="{BB962C8B-B14F-4D97-AF65-F5344CB8AC3E}">
        <p14:creationId xmlns:p14="http://schemas.microsoft.com/office/powerpoint/2010/main" val="34466172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914400" y="1955541"/>
            <a:ext cx="6505870" cy="2516073"/>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عمل کی اصلاح</a:t>
            </a:r>
          </a:p>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خیالات  کی تبدیلی</a:t>
            </a:r>
          </a:p>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دل و دماغ کی درستی کے لیے مثالوں سے سمجھانا</a:t>
            </a:r>
          </a:p>
        </p:txBody>
      </p:sp>
      <p:sp>
        <p:nvSpPr>
          <p:cNvPr id="7" name="TextBox 6"/>
          <p:cNvSpPr txBox="1"/>
          <p:nvPr/>
        </p:nvSpPr>
        <p:spPr>
          <a:xfrm>
            <a:off x="5481924" y="999336"/>
            <a:ext cx="3236785" cy="707886"/>
          </a:xfrm>
          <a:prstGeom prst="rect">
            <a:avLst/>
          </a:prstGeom>
          <a:noFill/>
        </p:spPr>
        <p:txBody>
          <a:bodyPr wrap="none" rtlCol="0">
            <a:spAutoFit/>
          </a:bodyPr>
          <a:lstStyle/>
          <a:p>
            <a:pPr algn="r" rtl="1"/>
            <a:r>
              <a:rPr lang="ur-PK" sz="4000" b="1" u="sng" dirty="0" smtClean="0">
                <a:solidFill>
                  <a:srgbClr val="C00000"/>
                </a:solidFill>
                <a:latin typeface="Jameel Noori Nastaleeq" panose="02000503000000020004" pitchFamily="2" charset="-78"/>
                <a:cs typeface="Jameel Noori Nastaleeq" panose="02000503000000020004" pitchFamily="2" charset="-78"/>
              </a:rPr>
              <a:t>قرآن مجید کا خاص اسلوب</a:t>
            </a:r>
            <a:endParaRPr lang="en-US" sz="4000" b="1" u="sng" dirty="0">
              <a:solidFill>
                <a:srgbClr val="C00000"/>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31462683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1631853" y="1671843"/>
            <a:ext cx="2327764" cy="923330"/>
          </a:xfrm>
          <a:prstGeom prst="rect">
            <a:avLst/>
          </a:prstGeom>
          <a:solidFill>
            <a:schemeClr val="accent4">
              <a:lumMod val="20000"/>
              <a:lumOff val="80000"/>
            </a:schemeClr>
          </a:solidFill>
        </p:spPr>
        <p:txBody>
          <a:bodyPr wrap="square">
            <a:spAutoFit/>
          </a:bodyPr>
          <a:lstStyle/>
          <a:p>
            <a:pPr algn="ct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ایک مومن کی مثال</a:t>
            </a:r>
          </a:p>
        </p:txBody>
      </p:sp>
      <p:sp>
        <p:nvSpPr>
          <p:cNvPr id="7" name="TextBox 6"/>
          <p:cNvSpPr txBox="1"/>
          <p:nvPr/>
        </p:nvSpPr>
        <p:spPr>
          <a:xfrm>
            <a:off x="0" y="394424"/>
            <a:ext cx="9143999" cy="707886"/>
          </a:xfrm>
          <a:prstGeom prst="rect">
            <a:avLst/>
          </a:prstGeom>
          <a:noFill/>
        </p:spPr>
        <p:txBody>
          <a:bodyPr wrap="square" rtlCol="0">
            <a:spAutoFit/>
          </a:bodyPr>
          <a:lstStyle/>
          <a:p>
            <a:pPr algn="ctr" rtl="1"/>
            <a:r>
              <a:rPr lang="ur-PK" sz="4000" b="1" u="sng" dirty="0" smtClean="0">
                <a:solidFill>
                  <a:srgbClr val="C00000"/>
                </a:solidFill>
                <a:latin typeface="Jameel Noori Nastaleeq" panose="02000503000000020004" pitchFamily="2" charset="-78"/>
                <a:cs typeface="Jameel Noori Nastaleeq" panose="02000503000000020004" pitchFamily="2" charset="-78"/>
              </a:rPr>
              <a:t>نبی کریمﷺ سے خطاب</a:t>
            </a:r>
            <a:endParaRPr lang="en-US" sz="4000" b="1" u="sng" dirty="0">
              <a:solidFill>
                <a:srgbClr val="C00000"/>
              </a:solidFill>
              <a:latin typeface="Jameel Noori Nastaleeq" panose="02000503000000020004" pitchFamily="2" charset="-78"/>
              <a:cs typeface="Jameel Noori Nastaleeq" panose="02000503000000020004" pitchFamily="2" charset="-78"/>
            </a:endParaRPr>
          </a:p>
        </p:txBody>
      </p:sp>
      <p:sp>
        <p:nvSpPr>
          <p:cNvPr id="8" name="Rectangle 7"/>
          <p:cNvSpPr/>
          <p:nvPr/>
        </p:nvSpPr>
        <p:spPr>
          <a:xfrm>
            <a:off x="5892017" y="1671843"/>
            <a:ext cx="2060479" cy="854080"/>
          </a:xfrm>
          <a:prstGeom prst="rect">
            <a:avLst/>
          </a:prstGeom>
          <a:solidFill>
            <a:schemeClr val="accent4">
              <a:lumMod val="20000"/>
              <a:lumOff val="80000"/>
            </a:schemeClr>
          </a:solidFill>
        </p:spPr>
        <p:txBody>
          <a:bodyPr wrap="square">
            <a:spAutoFit/>
          </a:bodyPr>
          <a:lstStyle/>
          <a:p>
            <a:pPr algn="ct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ایک کافر کی مثال</a:t>
            </a:r>
          </a:p>
        </p:txBody>
      </p:sp>
      <p:sp>
        <p:nvSpPr>
          <p:cNvPr id="9" name="Rectangle 8"/>
          <p:cNvSpPr/>
          <p:nvPr/>
        </p:nvSpPr>
        <p:spPr>
          <a:xfrm>
            <a:off x="5478192" y="2926640"/>
            <a:ext cx="2888127" cy="1754326"/>
          </a:xfrm>
          <a:prstGeom prst="rect">
            <a:avLst/>
          </a:prstGeom>
          <a:noFill/>
        </p:spPr>
        <p:txBody>
          <a:bodyPr wrap="square">
            <a:spAutoFit/>
          </a:bodyPr>
          <a:lstStyle/>
          <a:p>
            <a:pPr algn="ct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دنیا کی بہت سی نعمتوں سے نوازا گیا</a:t>
            </a:r>
          </a:p>
        </p:txBody>
      </p:sp>
      <p:sp>
        <p:nvSpPr>
          <p:cNvPr id="10" name="Rectangle 9"/>
          <p:cNvSpPr/>
          <p:nvPr/>
        </p:nvSpPr>
        <p:spPr>
          <a:xfrm>
            <a:off x="1351671" y="2907359"/>
            <a:ext cx="2888127" cy="2516073"/>
          </a:xfrm>
          <a:prstGeom prst="rect">
            <a:avLst/>
          </a:prstGeom>
          <a:noFill/>
        </p:spPr>
        <p:txBody>
          <a:bodyPr wrap="square">
            <a:spAutoFit/>
          </a:bodyPr>
          <a:lstStyle/>
          <a:p>
            <a:pPr algn="ct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دنیاوی نعمتوں سے محروم لیکن ایمان کی دولت سے مالا مال</a:t>
            </a:r>
          </a:p>
        </p:txBody>
      </p:sp>
      <p:cxnSp>
        <p:nvCxnSpPr>
          <p:cNvPr id="3" name="Straight Arrow Connector 2"/>
          <p:cNvCxnSpPr>
            <a:stCxn id="8" idx="2"/>
            <a:endCxn id="9" idx="0"/>
          </p:cNvCxnSpPr>
          <p:nvPr/>
        </p:nvCxnSpPr>
        <p:spPr>
          <a:xfrm flipH="1">
            <a:off x="6922256" y="2525923"/>
            <a:ext cx="1" cy="400717"/>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endCxn id="10" idx="0"/>
          </p:cNvCxnSpPr>
          <p:nvPr/>
        </p:nvCxnSpPr>
        <p:spPr>
          <a:xfrm>
            <a:off x="2795735" y="2510765"/>
            <a:ext cx="0" cy="396594"/>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239798" y="3502855"/>
            <a:ext cx="1238394" cy="0"/>
          </a:xfrm>
          <a:prstGeom prst="straightConnector1">
            <a:avLst/>
          </a:prstGeom>
          <a:ln>
            <a:solidFill>
              <a:srgbClr val="05446B"/>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82356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633046" y="843036"/>
            <a:ext cx="7652825" cy="5078313"/>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عرب کی زمین بنجر تھی ، سبزہ بہت کمیاب تھا۔</a:t>
            </a:r>
          </a:p>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لوگوں کی نگاہ میں باغ سب سے بڑی نعمت تھی۔</a:t>
            </a:r>
          </a:p>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یعنی اس شخص کو وہ نعمت دی گئی تھی جو اس ملک میں انتہائی قیمتی تھی۔</a:t>
            </a:r>
          </a:p>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کافر کو دو باغ		قرآن مجید کا اسلوب 		دو کا عدد تکمیلِ 												نعمت کا اظہار</a:t>
            </a:r>
          </a:p>
        </p:txBody>
      </p:sp>
      <p:sp>
        <p:nvSpPr>
          <p:cNvPr id="7" name="TextBox 6"/>
          <p:cNvSpPr txBox="1"/>
          <p:nvPr/>
        </p:nvSpPr>
        <p:spPr>
          <a:xfrm>
            <a:off x="5999047" y="267816"/>
            <a:ext cx="2842445" cy="707886"/>
          </a:xfrm>
          <a:prstGeom prst="rect">
            <a:avLst/>
          </a:prstGeom>
          <a:noFill/>
        </p:spPr>
        <p:txBody>
          <a:bodyPr wrap="none" rtlCol="0">
            <a:spAutoFit/>
          </a:bodyPr>
          <a:lstStyle/>
          <a:p>
            <a:pPr algn="r" rtl="1"/>
            <a:r>
              <a:rPr lang="ur-PK" sz="4000" b="1" u="sng" dirty="0" smtClean="0">
                <a:solidFill>
                  <a:srgbClr val="C00000"/>
                </a:solidFill>
                <a:latin typeface="Jameel Noori Nastaleeq" panose="02000503000000020004" pitchFamily="2" charset="-78"/>
                <a:cs typeface="Jameel Noori Nastaleeq" panose="02000503000000020004" pitchFamily="2" charset="-78"/>
              </a:rPr>
              <a:t>باغ کی مثال میں حکمت</a:t>
            </a:r>
            <a:endParaRPr lang="en-US" sz="4000" b="1" u="sng" dirty="0">
              <a:solidFill>
                <a:srgbClr val="C00000"/>
              </a:solidFill>
              <a:latin typeface="Jameel Noori Nastaleeq" panose="02000503000000020004" pitchFamily="2" charset="-78"/>
              <a:cs typeface="Jameel Noori Nastaleeq" panose="02000503000000020004" pitchFamily="2" charset="-78"/>
            </a:endParaRPr>
          </a:p>
        </p:txBody>
      </p:sp>
      <p:cxnSp>
        <p:nvCxnSpPr>
          <p:cNvPr id="3" name="Straight Arrow Connector 2"/>
          <p:cNvCxnSpPr/>
          <p:nvPr/>
        </p:nvCxnSpPr>
        <p:spPr>
          <a:xfrm flipH="1">
            <a:off x="5500468" y="4656406"/>
            <a:ext cx="801858"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2740855" y="4656406"/>
            <a:ext cx="54864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85409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633046" y="1419812"/>
            <a:ext cx="7652825" cy="3416320"/>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عرب جس باغ کو نمونے کا باغ سمجھتے تھے ویسا نقشہ</a:t>
            </a:r>
          </a:p>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انگوروں کے باغ		البیلی شاخیں</a:t>
            </a:r>
          </a:p>
          <a:p>
            <a:pPr lvl="6" algn="r" rtl="1">
              <a:lnSpc>
                <a:spcPct val="150000"/>
              </a:lnSpc>
            </a:pPr>
            <a:r>
              <a:rPr lang="ur-PK" sz="3600" dirty="0">
                <a:solidFill>
                  <a:srgbClr val="002060"/>
                </a:solidFill>
                <a:latin typeface="Jameel Noori Nastaleeq" panose="02000503000000020004" pitchFamily="2" charset="-78"/>
                <a:cs typeface="Jameel Noori Nastaleeq" panose="02000503000000020004" pitchFamily="2" charset="-78"/>
              </a:rPr>
              <a:t>	</a:t>
            </a:r>
            <a:r>
              <a:rPr lang="ur-PK" sz="3600" dirty="0" smtClean="0">
                <a:solidFill>
                  <a:srgbClr val="002060"/>
                </a:solidFill>
                <a:latin typeface="Jameel Noori Nastaleeq" panose="02000503000000020004" pitchFamily="2" charset="-78"/>
                <a:cs typeface="Jameel Noori Nastaleeq" panose="02000503000000020004" pitchFamily="2" charset="-78"/>
              </a:rPr>
              <a:t>بیلوں کا گھنا سایہ</a:t>
            </a:r>
          </a:p>
          <a:p>
            <a:pPr lvl="6" algn="r" rtl="1">
              <a:lnSpc>
                <a:spcPct val="150000"/>
              </a:lnSpc>
            </a:pPr>
            <a:r>
              <a:rPr lang="ur-PK" sz="3600" dirty="0">
                <a:solidFill>
                  <a:srgbClr val="002060"/>
                </a:solidFill>
                <a:latin typeface="Jameel Noori Nastaleeq" panose="02000503000000020004" pitchFamily="2" charset="-78"/>
                <a:cs typeface="Jameel Noori Nastaleeq" panose="02000503000000020004" pitchFamily="2" charset="-78"/>
              </a:rPr>
              <a:t>	</a:t>
            </a:r>
            <a:r>
              <a:rPr lang="ur-PK" sz="3600" dirty="0" smtClean="0">
                <a:solidFill>
                  <a:srgbClr val="002060"/>
                </a:solidFill>
                <a:latin typeface="Jameel Noori Nastaleeq" panose="02000503000000020004" pitchFamily="2" charset="-78"/>
                <a:cs typeface="Jameel Noori Nastaleeq" panose="02000503000000020004" pitchFamily="2" charset="-78"/>
              </a:rPr>
              <a:t>پتوں کی گہری ہریالی</a:t>
            </a:r>
          </a:p>
        </p:txBody>
      </p:sp>
      <p:sp>
        <p:nvSpPr>
          <p:cNvPr id="7" name="TextBox 6"/>
          <p:cNvSpPr txBox="1"/>
          <p:nvPr/>
        </p:nvSpPr>
        <p:spPr>
          <a:xfrm>
            <a:off x="6798476" y="579806"/>
            <a:ext cx="1747594" cy="707886"/>
          </a:xfrm>
          <a:prstGeom prst="rect">
            <a:avLst/>
          </a:prstGeom>
          <a:noFill/>
        </p:spPr>
        <p:txBody>
          <a:bodyPr wrap="none" rtlCol="0">
            <a:spAutoFit/>
          </a:bodyPr>
          <a:lstStyle/>
          <a:p>
            <a:pPr algn="r" rtl="1"/>
            <a:r>
              <a:rPr lang="ur-PK" sz="4000" b="1" u="sng" dirty="0" smtClean="0">
                <a:solidFill>
                  <a:srgbClr val="C00000"/>
                </a:solidFill>
                <a:latin typeface="Jameel Noori Nastaleeq" panose="02000503000000020004" pitchFamily="2" charset="-78"/>
                <a:cs typeface="Jameel Noori Nastaleeq" panose="02000503000000020004" pitchFamily="2" charset="-78"/>
              </a:rPr>
              <a:t>باغوں کا نقشہ</a:t>
            </a:r>
            <a:endParaRPr lang="en-US" sz="4000" b="1" u="sng" dirty="0">
              <a:solidFill>
                <a:srgbClr val="C00000"/>
              </a:solidFill>
              <a:latin typeface="Jameel Noori Nastaleeq" panose="02000503000000020004" pitchFamily="2" charset="-78"/>
              <a:cs typeface="Jameel Noori Nastaleeq" panose="02000503000000020004" pitchFamily="2" charset="-78"/>
            </a:endParaRPr>
          </a:p>
        </p:txBody>
      </p:sp>
      <p:cxnSp>
        <p:nvCxnSpPr>
          <p:cNvPr id="3" name="Straight Arrow Connector 2"/>
          <p:cNvCxnSpPr/>
          <p:nvPr/>
        </p:nvCxnSpPr>
        <p:spPr>
          <a:xfrm flipH="1">
            <a:off x="5036234" y="2729132"/>
            <a:ext cx="801858"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
        <p:nvSpPr>
          <p:cNvPr id="2" name="Left Brace 1"/>
          <p:cNvSpPr/>
          <p:nvPr/>
        </p:nvSpPr>
        <p:spPr>
          <a:xfrm>
            <a:off x="2482947" y="2419643"/>
            <a:ext cx="351693" cy="2250831"/>
          </a:xfrm>
          <a:prstGeom prst="leftBrace">
            <a:avLst>
              <a:gd name="adj1" fmla="val 64431"/>
              <a:gd name="adj2" fmla="val 50000"/>
            </a:avLst>
          </a:prstGeom>
          <a:ln>
            <a:solidFill>
              <a:srgbClr val="05446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tangle 8"/>
          <p:cNvSpPr/>
          <p:nvPr/>
        </p:nvSpPr>
        <p:spPr>
          <a:xfrm>
            <a:off x="281353" y="3020250"/>
            <a:ext cx="1969477" cy="923330"/>
          </a:xfrm>
          <a:prstGeom prst="rect">
            <a:avLst/>
          </a:prstGeom>
        </p:spPr>
        <p:txBody>
          <a:bodyPr wrap="square">
            <a:spAutoFit/>
          </a:bodyPr>
          <a:lstStyle/>
          <a:p>
            <a:pPr algn="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غیر معمولی حسن</a:t>
            </a:r>
          </a:p>
        </p:txBody>
      </p:sp>
    </p:spTree>
    <p:extLst>
      <p:ext uri="{BB962C8B-B14F-4D97-AF65-F5344CB8AC3E}">
        <p14:creationId xmlns:p14="http://schemas.microsoft.com/office/powerpoint/2010/main" val="8903095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633046" y="1419812"/>
            <a:ext cx="7652825" cy="3347070"/>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باغوں کے ارد گرد کھجوروں کے درختوں کی باڑ</a:t>
            </a:r>
          </a:p>
          <a:p>
            <a:pPr marL="571500" indent="-571500" algn="r" rtl="1">
              <a:lnSpc>
                <a:spcPct val="150000"/>
              </a:lnSpc>
              <a:buFont typeface="Arial" panose="020B0604020202020204" pitchFamily="34" charset="0"/>
              <a:buChar char="•"/>
            </a:pPr>
            <a:endParaRPr lang="ur-PK" sz="3600" dirty="0">
              <a:solidFill>
                <a:srgbClr val="002060"/>
              </a:solidFill>
              <a:latin typeface="Jameel Noori Nastaleeq" panose="02000503000000020004" pitchFamily="2" charset="-78"/>
              <a:cs typeface="Jameel Noori Nastaleeq" panose="02000503000000020004" pitchFamily="2" charset="-78"/>
            </a:endParaRPr>
          </a:p>
          <a:p>
            <a:pPr marL="571500" indent="-571500" algn="r" rtl="1">
              <a:lnSpc>
                <a:spcPct val="150000"/>
              </a:lnSpc>
              <a:buFont typeface="Arial" panose="020B0604020202020204" pitchFamily="34" charset="0"/>
              <a:buChar char="•"/>
            </a:pPr>
            <a:endParaRPr lang="ur-PK" sz="3600" dirty="0" smtClean="0">
              <a:solidFill>
                <a:srgbClr val="002060"/>
              </a:solidFill>
              <a:latin typeface="Jameel Noori Nastaleeq" panose="02000503000000020004" pitchFamily="2" charset="-78"/>
              <a:cs typeface="Jameel Noori Nastaleeq" panose="02000503000000020004" pitchFamily="2" charset="-78"/>
            </a:endParaRPr>
          </a:p>
          <a:p>
            <a:pPr marL="571500" indent="-571500" algn="r"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کچھ قطعات خالی چھوڑے تاکہ دوسری چیزیں کاشت کی جا سکیں۔</a:t>
            </a:r>
          </a:p>
        </p:txBody>
      </p:sp>
      <p:sp>
        <p:nvSpPr>
          <p:cNvPr id="7" name="TextBox 6"/>
          <p:cNvSpPr txBox="1"/>
          <p:nvPr/>
        </p:nvSpPr>
        <p:spPr>
          <a:xfrm>
            <a:off x="6798476" y="579806"/>
            <a:ext cx="1747594" cy="707886"/>
          </a:xfrm>
          <a:prstGeom prst="rect">
            <a:avLst/>
          </a:prstGeom>
          <a:noFill/>
        </p:spPr>
        <p:txBody>
          <a:bodyPr wrap="none" rtlCol="0">
            <a:spAutoFit/>
          </a:bodyPr>
          <a:lstStyle/>
          <a:p>
            <a:pPr algn="r" rtl="1"/>
            <a:r>
              <a:rPr lang="ur-PK" sz="4000" b="1" u="sng" dirty="0" smtClean="0">
                <a:solidFill>
                  <a:srgbClr val="C00000"/>
                </a:solidFill>
                <a:latin typeface="Jameel Noori Nastaleeq" panose="02000503000000020004" pitchFamily="2" charset="-78"/>
                <a:cs typeface="Jameel Noori Nastaleeq" panose="02000503000000020004" pitchFamily="2" charset="-78"/>
              </a:rPr>
              <a:t>باغوں کا نقشہ</a:t>
            </a:r>
            <a:endParaRPr lang="en-US" sz="4000" b="1" u="sng" dirty="0">
              <a:solidFill>
                <a:srgbClr val="C00000"/>
              </a:solidFill>
              <a:latin typeface="Jameel Noori Nastaleeq" panose="02000503000000020004" pitchFamily="2" charset="-78"/>
              <a:cs typeface="Jameel Noori Nastaleeq" panose="02000503000000020004" pitchFamily="2" charset="-78"/>
            </a:endParaRPr>
          </a:p>
        </p:txBody>
      </p:sp>
      <p:cxnSp>
        <p:nvCxnSpPr>
          <p:cNvPr id="3" name="Straight Arrow Connector 2"/>
          <p:cNvCxnSpPr/>
          <p:nvPr/>
        </p:nvCxnSpPr>
        <p:spPr>
          <a:xfrm flipH="1">
            <a:off x="4614203" y="2785403"/>
            <a:ext cx="801858"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93894" y="2216184"/>
            <a:ext cx="4206241" cy="1754326"/>
          </a:xfrm>
          <a:prstGeom prst="rect">
            <a:avLst/>
          </a:prstGeom>
        </p:spPr>
        <p:txBody>
          <a:bodyPr wrap="square">
            <a:spAutoFit/>
          </a:bodyPr>
          <a:lstStyle/>
          <a:p>
            <a:pPr algn="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باغ کے درختوں ، پودوں اور بیلوں کی گرم ہواؤں سے حفاظت کا ذریعہ</a:t>
            </a:r>
          </a:p>
        </p:txBody>
      </p:sp>
      <p:cxnSp>
        <p:nvCxnSpPr>
          <p:cNvPr id="8" name="Straight Connector 7"/>
          <p:cNvCxnSpPr/>
          <p:nvPr/>
        </p:nvCxnSpPr>
        <p:spPr>
          <a:xfrm>
            <a:off x="5416062" y="2216184"/>
            <a:ext cx="0" cy="569219"/>
          </a:xfrm>
          <a:prstGeom prst="line">
            <a:avLst/>
          </a:prstGeom>
          <a:ln>
            <a:solidFill>
              <a:srgbClr val="05446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1556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6554548" y="120346"/>
            <a:ext cx="3119805"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33</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412478" y="1206697"/>
            <a:ext cx="6070209" cy="1754326"/>
          </a:xfrm>
          <a:prstGeom prst="rect">
            <a:avLst/>
          </a:prstGeom>
        </p:spPr>
        <p:txBody>
          <a:bodyPr wrap="square">
            <a:spAutoFit/>
          </a:bodyPr>
          <a:lstStyle/>
          <a:p>
            <a:pPr algn="ctr" rtl="1">
              <a:lnSpc>
                <a:spcPct val="150000"/>
              </a:lnSpc>
            </a:pPr>
            <a:r>
              <a:rPr lang="ur-PK" sz="3600" dirty="0">
                <a:solidFill>
                  <a:srgbClr val="05446B"/>
                </a:solidFill>
                <a:latin typeface="noorehira" panose="02000000000000000000" pitchFamily="2" charset="-78"/>
                <a:cs typeface="noorehira" panose="02000000000000000000" pitchFamily="2" charset="-78"/>
              </a:rPr>
              <a:t> کِلۡتَا الۡجَنَّتَیۡنِ اٰتَتۡ اُکُلَہَا وَ لَمۡ تَظۡلِمۡ مِّنۡہُ شَیۡئًا ۙ وَّ فَجَّرۡنَا خِلٰلَہُمَا نَہَرًا ﴿ۙ۳۳﴾</a:t>
            </a:r>
            <a:endParaRPr lang="en-US" sz="3600" dirty="0">
              <a:solidFill>
                <a:srgbClr val="05446B"/>
              </a:solidFill>
            </a:endParaRPr>
          </a:p>
        </p:txBody>
      </p:sp>
      <p:sp>
        <p:nvSpPr>
          <p:cNvPr id="3" name="Rectangle 2"/>
          <p:cNvSpPr/>
          <p:nvPr/>
        </p:nvSpPr>
        <p:spPr>
          <a:xfrm>
            <a:off x="1170927" y="3246512"/>
            <a:ext cx="6738425" cy="1507913"/>
          </a:xfrm>
          <a:prstGeom prst="rect">
            <a:avLst/>
          </a:prstGeom>
        </p:spPr>
        <p:txBody>
          <a:bodyPr wrap="square">
            <a:spAutoFit/>
          </a:bodyPr>
          <a:lstStyle/>
          <a:p>
            <a:pPr algn="ctr" rtl="1">
              <a:lnSpc>
                <a:spcPct val="150000"/>
              </a:lnSpc>
            </a:pPr>
            <a:r>
              <a:rPr lang="ur-PK" sz="3200" dirty="0">
                <a:solidFill>
                  <a:srgbClr val="05446B"/>
                </a:solidFill>
                <a:latin typeface="Jameel Noori Nastaleeq" panose="02000503000000020004" pitchFamily="2" charset="-78"/>
                <a:cs typeface="Jameel Noori Nastaleeq" panose="02000503000000020004" pitchFamily="2" charset="-78"/>
              </a:rPr>
              <a:t>دونوں باغ خُوب پھلے پھُولے اور بار آور ہونے میں اُنہوں نے ذرا سی کسر بھی نہ چھوڑی۔ اُن باغوں کے اندر ہم نے ایک نہر جاری کر دی </a:t>
            </a:r>
            <a:endParaRPr lang="en-US" sz="3200" dirty="0">
              <a:solidFill>
                <a:srgbClr val="05446B"/>
              </a:solidFill>
            </a:endParaRPr>
          </a:p>
        </p:txBody>
      </p:sp>
    </p:spTree>
    <p:extLst>
      <p:ext uri="{BB962C8B-B14F-4D97-AF65-F5344CB8AC3E}">
        <p14:creationId xmlns:p14="http://schemas.microsoft.com/office/powerpoint/2010/main" val="38634830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3" name="Rectangle 2"/>
          <p:cNvSpPr/>
          <p:nvPr/>
        </p:nvSpPr>
        <p:spPr>
          <a:xfrm>
            <a:off x="859346" y="1840263"/>
            <a:ext cx="7361588" cy="2862322"/>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باغ کی سیرابی اور شادابی کے لیے نہر بھی جاری کر دی۔</a:t>
            </a:r>
          </a:p>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نتیجہ			خوب پیداوار ہوئی۔انگور ، کھجور اور غلے کی 				فصلیں لہلانے لگیں۔</a:t>
            </a:r>
            <a:endParaRPr lang="en-US" sz="4000" dirty="0">
              <a:solidFill>
                <a:srgbClr val="002060"/>
              </a:solidFill>
            </a:endParaRPr>
          </a:p>
        </p:txBody>
      </p:sp>
      <p:cxnSp>
        <p:nvCxnSpPr>
          <p:cNvPr id="4" name="Straight Arrow Connector 3"/>
          <p:cNvCxnSpPr/>
          <p:nvPr/>
        </p:nvCxnSpPr>
        <p:spPr>
          <a:xfrm flipH="1">
            <a:off x="5936567" y="3348113"/>
            <a:ext cx="1012874"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944288" y="866710"/>
            <a:ext cx="4010306" cy="769441"/>
          </a:xfrm>
          <a:prstGeom prst="rect">
            <a:avLst/>
          </a:prstGeom>
        </p:spPr>
        <p:txBody>
          <a:bodyPr wrap="square">
            <a:spAutoFit/>
          </a:bodyPr>
          <a:lstStyle/>
          <a:p>
            <a:pPr algn="ctr" rtl="1"/>
            <a:r>
              <a:rPr lang="ur-PK" sz="4400" b="1" u="sng" dirty="0" smtClean="0">
                <a:solidFill>
                  <a:srgbClr val="C00000"/>
                </a:solidFill>
                <a:latin typeface="Jameel Noori Nastaleeq" panose="02000503000000020004" pitchFamily="2" charset="-78"/>
                <a:cs typeface="Jameel Noori Nastaleeq" panose="02000503000000020004" pitchFamily="2" charset="-78"/>
              </a:rPr>
              <a:t>باغ کی چوتھی خصوصیت</a:t>
            </a:r>
          </a:p>
        </p:txBody>
      </p:sp>
    </p:spTree>
    <p:extLst>
      <p:ext uri="{BB962C8B-B14F-4D97-AF65-F5344CB8AC3E}">
        <p14:creationId xmlns:p14="http://schemas.microsoft.com/office/powerpoint/2010/main" val="18900308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0766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595231"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34</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1568548" y="1234832"/>
            <a:ext cx="6295292" cy="1685077"/>
          </a:xfrm>
          <a:prstGeom prst="rect">
            <a:avLst/>
          </a:prstGeom>
        </p:spPr>
        <p:txBody>
          <a:bodyPr wrap="square">
            <a:spAutoFit/>
          </a:bodyPr>
          <a:lstStyle/>
          <a:p>
            <a:pPr algn="ctr" rtl="1">
              <a:lnSpc>
                <a:spcPct val="150000"/>
              </a:lnSpc>
            </a:pPr>
            <a:r>
              <a:rPr lang="ur-PK" sz="3600" dirty="0" smtClean="0">
                <a:solidFill>
                  <a:srgbClr val="05446B"/>
                </a:solidFill>
                <a:latin typeface="noorehira" panose="02000000000000000000" pitchFamily="2" charset="-78"/>
                <a:cs typeface="noorehira" panose="02000000000000000000" pitchFamily="2" charset="-78"/>
              </a:rPr>
              <a:t> </a:t>
            </a:r>
            <a:r>
              <a:rPr lang="ur-PK" sz="3600" dirty="0">
                <a:solidFill>
                  <a:srgbClr val="05446B"/>
                </a:solidFill>
                <a:latin typeface="noorehira" panose="02000000000000000000" pitchFamily="2" charset="-78"/>
                <a:cs typeface="noorehira" panose="02000000000000000000" pitchFamily="2" charset="-78"/>
              </a:rPr>
              <a:t>وَّ کَانَ لَہٗ ثَمَرٌ ۚ فَقَالَ لِصَاحِبِہٖ وَ ہُوَ یُحَاوِرُہٗۤ اَنَا اَکۡثَرُ مِنۡکَ مَالًا وَّ اَعَزُّ نَفَرًا ﴿۳۴﴾ </a:t>
            </a:r>
            <a:endParaRPr lang="en-US" sz="3600" dirty="0">
              <a:solidFill>
                <a:srgbClr val="05446B"/>
              </a:solidFill>
            </a:endParaRPr>
          </a:p>
        </p:txBody>
      </p:sp>
      <p:sp>
        <p:nvSpPr>
          <p:cNvPr id="6" name="Rectangle 5"/>
          <p:cNvSpPr/>
          <p:nvPr/>
        </p:nvSpPr>
        <p:spPr>
          <a:xfrm>
            <a:off x="1684606" y="3119903"/>
            <a:ext cx="6063175" cy="2031325"/>
          </a:xfrm>
          <a:prstGeom prst="rect">
            <a:avLst/>
          </a:prstGeom>
        </p:spPr>
        <p:txBody>
          <a:bodyPr wrap="square">
            <a:spAutoFit/>
          </a:bodyPr>
          <a:lstStyle/>
          <a:p>
            <a:pPr algn="ctr" rtl="1">
              <a:lnSpc>
                <a:spcPct val="150000"/>
              </a:lnSpc>
            </a:pPr>
            <a:r>
              <a:rPr lang="ur-PK" sz="2800" dirty="0">
                <a:solidFill>
                  <a:srgbClr val="05446B"/>
                </a:solidFill>
                <a:latin typeface="Jameel Noori Nastaleeq" panose="02000503000000020004" pitchFamily="2" charset="-78"/>
                <a:cs typeface="Jameel Noori Nastaleeq" panose="02000503000000020004" pitchFamily="2" charset="-78"/>
              </a:rPr>
              <a:t> اور اُسے خوب نفع حاصل ہوا۔ یہ کچھ پا کر ایک دن وہ اپنے ہمسائے سے بات کرتے ہوئے بولا”میں تجھ سے زیادہ مالدار ہوں اور تجھ سے زیادہ طاقتور نفری رکھتا ہوں۔“ </a:t>
            </a:r>
            <a:endParaRPr lang="en-US" sz="2800" dirty="0">
              <a:solidFill>
                <a:srgbClr val="05446B"/>
              </a:solidFill>
            </a:endParaRPr>
          </a:p>
        </p:txBody>
      </p:sp>
    </p:spTree>
    <p:extLst>
      <p:ext uri="{BB962C8B-B14F-4D97-AF65-F5344CB8AC3E}">
        <p14:creationId xmlns:p14="http://schemas.microsoft.com/office/powerpoint/2010/main" val="19946266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5341367" y="774001"/>
            <a:ext cx="3221502" cy="584775"/>
          </a:xfrm>
          <a:prstGeom prst="rect">
            <a:avLst/>
          </a:prstGeom>
          <a:solidFill>
            <a:schemeClr val="accent4">
              <a:lumMod val="20000"/>
              <a:lumOff val="80000"/>
            </a:schemeClr>
          </a:solidFill>
        </p:spPr>
        <p:txBody>
          <a:bodyPr wrap="square">
            <a:spAutoFit/>
          </a:bodyPr>
          <a:lstStyle/>
          <a:p>
            <a:pPr algn="ctr" rtl="1"/>
            <a:r>
              <a:rPr lang="ur-PK" sz="3200" b="1" u="sng" dirty="0" smtClean="0">
                <a:solidFill>
                  <a:srgbClr val="C00000"/>
                </a:solidFill>
                <a:latin typeface="Jameel Noori Nastaleeq" panose="02000503000000020004" pitchFamily="2" charset="-78"/>
                <a:cs typeface="Jameel Noori Nastaleeq" panose="02000503000000020004" pitchFamily="2" charset="-78"/>
              </a:rPr>
              <a:t>نعمتوں کی فراوانی پر </a:t>
            </a:r>
            <a:r>
              <a:rPr lang="ur-PK" sz="3200" b="1" u="sng" dirty="0" smtClean="0">
                <a:solidFill>
                  <a:srgbClr val="C00000"/>
                </a:solidFill>
                <a:latin typeface="Jameel Noori Nastaleeq" panose="02000503000000020004" pitchFamily="2" charset="-78"/>
                <a:cs typeface="Jameel Noori Nastaleeq" panose="02000503000000020004" pitchFamily="2" charset="-78"/>
              </a:rPr>
              <a:t>مطلوب  </a:t>
            </a:r>
            <a:r>
              <a:rPr lang="ur-PK" sz="3200" b="1" u="sng" dirty="0" smtClean="0">
                <a:solidFill>
                  <a:srgbClr val="C00000"/>
                </a:solidFill>
                <a:latin typeface="Jameel Noori Nastaleeq" panose="02000503000000020004" pitchFamily="2" charset="-78"/>
                <a:cs typeface="Jameel Noori Nastaleeq" panose="02000503000000020004" pitchFamily="2" charset="-78"/>
              </a:rPr>
              <a:t>رویہ</a:t>
            </a:r>
          </a:p>
        </p:txBody>
      </p:sp>
      <p:sp>
        <p:nvSpPr>
          <p:cNvPr id="7" name="Rectangle 6"/>
          <p:cNvSpPr/>
          <p:nvPr/>
        </p:nvSpPr>
        <p:spPr>
          <a:xfrm>
            <a:off x="4457273" y="2166513"/>
            <a:ext cx="4105596" cy="2308324"/>
          </a:xfrm>
          <a:prstGeom prst="rect">
            <a:avLst/>
          </a:prstGeom>
        </p:spPr>
        <p:txBody>
          <a:bodyPr wrap="square">
            <a:spAutoFit/>
          </a:bodyPr>
          <a:lstStyle/>
          <a:p>
            <a:pPr marL="571500" indent="-571500" algn="r" rtl="1">
              <a:buFont typeface="Wingdings" panose="05000000000000000000" pitchFamily="2" charset="2"/>
              <a:buChar char="ü"/>
            </a:pPr>
            <a:r>
              <a:rPr lang="ur-PK" sz="3600" dirty="0" smtClean="0">
                <a:solidFill>
                  <a:srgbClr val="002060"/>
                </a:solidFill>
                <a:latin typeface="Jameel Noori Nastaleeq" panose="02000503000000020004" pitchFamily="2" charset="-78"/>
                <a:cs typeface="Jameel Noori Nastaleeq" panose="02000503000000020004" pitchFamily="2" charset="-78"/>
              </a:rPr>
              <a:t>شکر گزاری</a:t>
            </a:r>
          </a:p>
          <a:p>
            <a:pPr marL="571500" indent="-571500" algn="r" rtl="1">
              <a:buFont typeface="Wingdings" panose="05000000000000000000" pitchFamily="2" charset="2"/>
              <a:buChar char="ü"/>
            </a:pPr>
            <a:r>
              <a:rPr lang="ur-PK" sz="3600" dirty="0" smtClean="0">
                <a:solidFill>
                  <a:srgbClr val="002060"/>
                </a:solidFill>
                <a:latin typeface="Jameel Noori Nastaleeq" panose="02000503000000020004" pitchFamily="2" charset="-78"/>
                <a:cs typeface="Jameel Noori Nastaleeq" panose="02000503000000020004" pitchFamily="2" charset="-78"/>
              </a:rPr>
              <a:t>نعمتوں کے عطا کرنے والے کی اطاعت</a:t>
            </a:r>
          </a:p>
          <a:p>
            <a:pPr marL="571500" indent="-571500" algn="r" rtl="1">
              <a:buFont typeface="Wingdings" panose="05000000000000000000" pitchFamily="2" charset="2"/>
              <a:buChar char="ü"/>
            </a:pPr>
            <a:r>
              <a:rPr lang="ur-PK" sz="3600" dirty="0" smtClean="0">
                <a:solidFill>
                  <a:srgbClr val="002060"/>
                </a:solidFill>
                <a:latin typeface="Jameel Noori Nastaleeq" panose="02000503000000020004" pitchFamily="2" charset="-78"/>
                <a:cs typeface="Jameel Noori Nastaleeq" panose="02000503000000020004" pitchFamily="2" charset="-78"/>
              </a:rPr>
              <a:t>اللہ کے بندوں پر خرچ</a:t>
            </a:r>
          </a:p>
        </p:txBody>
      </p:sp>
      <p:sp>
        <p:nvSpPr>
          <p:cNvPr id="13" name="Rectangle 12"/>
          <p:cNvSpPr/>
          <p:nvPr/>
        </p:nvSpPr>
        <p:spPr>
          <a:xfrm>
            <a:off x="935835" y="770894"/>
            <a:ext cx="3221502" cy="584775"/>
          </a:xfrm>
          <a:prstGeom prst="rect">
            <a:avLst/>
          </a:prstGeom>
          <a:solidFill>
            <a:schemeClr val="accent4">
              <a:lumMod val="20000"/>
              <a:lumOff val="80000"/>
            </a:schemeClr>
          </a:solidFill>
        </p:spPr>
        <p:txBody>
          <a:bodyPr wrap="square">
            <a:spAutoFit/>
          </a:bodyPr>
          <a:lstStyle/>
          <a:p>
            <a:pPr algn="ctr" rtl="1"/>
            <a:r>
              <a:rPr lang="ur-PK" sz="3200" b="1" u="sng" dirty="0" smtClean="0">
                <a:solidFill>
                  <a:srgbClr val="C00000"/>
                </a:solidFill>
                <a:latin typeface="Jameel Noori Nastaleeq" panose="02000503000000020004" pitchFamily="2" charset="-78"/>
                <a:cs typeface="Jameel Noori Nastaleeq" panose="02000503000000020004" pitchFamily="2" charset="-78"/>
              </a:rPr>
              <a:t>دو باغوں والے کا رویہ</a:t>
            </a:r>
          </a:p>
        </p:txBody>
      </p:sp>
      <p:sp>
        <p:nvSpPr>
          <p:cNvPr id="14" name="Rectangle 13"/>
          <p:cNvSpPr/>
          <p:nvPr/>
        </p:nvSpPr>
        <p:spPr>
          <a:xfrm>
            <a:off x="51741" y="2166513"/>
            <a:ext cx="4105596" cy="2862322"/>
          </a:xfrm>
          <a:prstGeom prst="rect">
            <a:avLst/>
          </a:prstGeom>
        </p:spPr>
        <p:txBody>
          <a:bodyPr wrap="square">
            <a:spAutoFit/>
          </a:bodyPr>
          <a:lstStyle/>
          <a:p>
            <a:pPr marL="571500" indent="-571500" algn="r" rtl="1">
              <a:buFont typeface="Wingdings" panose="05000000000000000000" pitchFamily="2" charset="2"/>
              <a:buChar char="ü"/>
            </a:pPr>
            <a:r>
              <a:rPr lang="ur-PK" sz="3600" dirty="0" smtClean="0">
                <a:solidFill>
                  <a:srgbClr val="002060"/>
                </a:solidFill>
                <a:latin typeface="Jameel Noori Nastaleeq" panose="02000503000000020004" pitchFamily="2" charset="-78"/>
                <a:cs typeface="Jameel Noori Nastaleeq" panose="02000503000000020004" pitchFamily="2" charset="-78"/>
              </a:rPr>
              <a:t>فخرو غرور</a:t>
            </a:r>
          </a:p>
          <a:p>
            <a:pPr marL="571500" indent="-571500" algn="r" rtl="1">
              <a:buFont typeface="Wingdings" panose="05000000000000000000" pitchFamily="2" charset="2"/>
              <a:buChar char="ü"/>
            </a:pPr>
            <a:r>
              <a:rPr lang="ur-PK" sz="3600" dirty="0" smtClean="0">
                <a:solidFill>
                  <a:srgbClr val="002060"/>
                </a:solidFill>
                <a:latin typeface="Jameel Noori Nastaleeq" panose="02000503000000020004" pitchFamily="2" charset="-78"/>
                <a:cs typeface="Jameel Noori Nastaleeq" panose="02000503000000020004" pitchFamily="2" charset="-78"/>
              </a:rPr>
              <a:t>اپنے مال کو اپنے ٹھیک راستے پر ہونے کی دلیل سمجھا</a:t>
            </a:r>
          </a:p>
          <a:p>
            <a:pPr marL="571500" indent="-571500" algn="r" rtl="1">
              <a:buFont typeface="Wingdings" panose="05000000000000000000" pitchFamily="2" charset="2"/>
              <a:buChar char="ü"/>
            </a:pPr>
            <a:r>
              <a:rPr lang="ur-PK" sz="3600" dirty="0" smtClean="0">
                <a:solidFill>
                  <a:srgbClr val="002060"/>
                </a:solidFill>
                <a:latin typeface="Jameel Noori Nastaleeq" panose="02000503000000020004" pitchFamily="2" charset="-78"/>
                <a:cs typeface="Jameel Noori Nastaleeq" panose="02000503000000020004" pitchFamily="2" charset="-78"/>
              </a:rPr>
              <a:t>اللہ کے بندوں کی غربت کا استہزاء</a:t>
            </a:r>
          </a:p>
        </p:txBody>
      </p:sp>
      <p:cxnSp>
        <p:nvCxnSpPr>
          <p:cNvPr id="3" name="Straight Arrow Connector 2"/>
          <p:cNvCxnSpPr>
            <a:stCxn id="6" idx="2"/>
          </p:cNvCxnSpPr>
          <p:nvPr/>
        </p:nvCxnSpPr>
        <p:spPr>
          <a:xfrm flipH="1">
            <a:off x="6949440" y="1358776"/>
            <a:ext cx="2678" cy="638836"/>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543908" y="1355669"/>
            <a:ext cx="2678" cy="638836"/>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13" idx="3"/>
            <a:endCxn id="6" idx="1"/>
          </p:cNvCxnSpPr>
          <p:nvPr/>
        </p:nvCxnSpPr>
        <p:spPr>
          <a:xfrm>
            <a:off x="4157337" y="1063282"/>
            <a:ext cx="1184030" cy="3107"/>
          </a:xfrm>
          <a:prstGeom prst="straightConnector1">
            <a:avLst/>
          </a:prstGeom>
          <a:ln>
            <a:solidFill>
              <a:srgbClr val="05446B"/>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70721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371471" y="120346"/>
            <a:ext cx="2206630"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595231"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35</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1589773" y="1189646"/>
            <a:ext cx="6068763" cy="1754326"/>
          </a:xfrm>
          <a:prstGeom prst="rect">
            <a:avLst/>
          </a:prstGeom>
        </p:spPr>
        <p:txBody>
          <a:bodyPr wrap="square">
            <a:spAutoFit/>
          </a:bodyPr>
          <a:lstStyle/>
          <a:p>
            <a:pPr algn="ctr" rtl="1">
              <a:lnSpc>
                <a:spcPct val="150000"/>
              </a:lnSpc>
            </a:pPr>
            <a:r>
              <a:rPr lang="ur-PK" sz="3600" dirty="0">
                <a:solidFill>
                  <a:srgbClr val="05446B"/>
                </a:solidFill>
                <a:latin typeface="noorehira" panose="02000000000000000000" pitchFamily="2" charset="-78"/>
                <a:cs typeface="noorehira" panose="02000000000000000000" pitchFamily="2" charset="-78"/>
              </a:rPr>
              <a:t>وَ دَخَلَ جَنَّتَہٗ وَ ہُوَ ظَالِمٌ لِّنَفۡسِہٖ ۚ قَالَ مَاۤ اَظُنُّ اَنۡ تَبِیۡدَ ہٰذِہٖۤ اَبَدًا ﴿ۙ۳۵﴾</a:t>
            </a:r>
            <a:endParaRPr lang="en-US" sz="3600" dirty="0">
              <a:solidFill>
                <a:srgbClr val="05446B"/>
              </a:solidFill>
            </a:endParaRPr>
          </a:p>
        </p:txBody>
      </p:sp>
      <p:sp>
        <p:nvSpPr>
          <p:cNvPr id="6" name="Rectangle 5"/>
          <p:cNvSpPr/>
          <p:nvPr/>
        </p:nvSpPr>
        <p:spPr>
          <a:xfrm>
            <a:off x="1466019" y="3077699"/>
            <a:ext cx="6316269" cy="1569660"/>
          </a:xfrm>
          <a:prstGeom prst="rect">
            <a:avLst/>
          </a:prstGeom>
        </p:spPr>
        <p:txBody>
          <a:bodyPr wrap="square">
            <a:spAutoFit/>
          </a:bodyPr>
          <a:lstStyle/>
          <a:p>
            <a:pPr algn="ctr" rtl="1">
              <a:lnSpc>
                <a:spcPct val="150000"/>
              </a:lnSpc>
            </a:pPr>
            <a:r>
              <a:rPr lang="ur-PK" sz="3200" dirty="0">
                <a:solidFill>
                  <a:srgbClr val="05446B"/>
                </a:solidFill>
                <a:latin typeface="Jameel Noori Nastaleeq" panose="02000503000000020004" pitchFamily="2" charset="-78"/>
                <a:cs typeface="Jameel Noori Nastaleeq" panose="02000503000000020004" pitchFamily="2" charset="-78"/>
              </a:rPr>
              <a:t>پھر وہ اپنی جنّت میں داخل ہوا </a:t>
            </a:r>
            <a:r>
              <a:rPr lang="ur-PK" sz="3200" b="1" baseline="30000" dirty="0">
                <a:solidFill>
                  <a:srgbClr val="05446B"/>
                </a:solidFill>
                <a:latin typeface="Jameel Noori Nastaleeq" panose="02000503000000020004" pitchFamily="2" charset="-78"/>
                <a:cs typeface="Jameel Noori Nastaleeq" panose="02000503000000020004" pitchFamily="2" charset="-78"/>
                <a:hlinkClick r:id="rId3"/>
              </a:rPr>
              <a:t>37</a:t>
            </a:r>
            <a:r>
              <a:rPr lang="ur-PK" sz="3200" dirty="0">
                <a:solidFill>
                  <a:srgbClr val="05446B"/>
                </a:solidFill>
                <a:latin typeface="Jameel Noori Nastaleeq" panose="02000503000000020004" pitchFamily="2" charset="-78"/>
                <a:cs typeface="Jameel Noori Nastaleeq" panose="02000503000000020004" pitchFamily="2" charset="-78"/>
              </a:rPr>
              <a:t> اور اپنے نفس کے حق میں ظالم بن کر کہنے لگا”میں نہیں سمجھتا کہ یہ دولت کبھی فنا ہو جائے گی</a:t>
            </a:r>
            <a:endParaRPr lang="en-US" sz="3200" dirty="0">
              <a:solidFill>
                <a:srgbClr val="05446B"/>
              </a:solidFill>
            </a:endParaRPr>
          </a:p>
        </p:txBody>
      </p:sp>
    </p:spTree>
    <p:extLst>
      <p:ext uri="{BB962C8B-B14F-4D97-AF65-F5344CB8AC3E}">
        <p14:creationId xmlns:p14="http://schemas.microsoft.com/office/powerpoint/2010/main" val="8306311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3449049" y="662736"/>
            <a:ext cx="5101979" cy="769441"/>
          </a:xfrm>
          <a:prstGeom prst="rect">
            <a:avLst/>
          </a:prstGeom>
        </p:spPr>
        <p:txBody>
          <a:bodyPr wrap="square">
            <a:spAutoFit/>
          </a:bodyPr>
          <a:lstStyle/>
          <a:p>
            <a:pPr algn="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دنیا کی محبت کا شکار دنیا کی دولت کو سمجھتا ہے</a:t>
            </a:r>
          </a:p>
        </p:txBody>
      </p:sp>
      <p:sp>
        <p:nvSpPr>
          <p:cNvPr id="10" name="Rounded Rectangle 9"/>
          <p:cNvSpPr/>
          <p:nvPr/>
        </p:nvSpPr>
        <p:spPr>
          <a:xfrm>
            <a:off x="7595231" y="120346"/>
            <a:ext cx="1982869"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1" name="TextBox 10"/>
          <p:cNvSpPr txBox="1"/>
          <p:nvPr/>
        </p:nvSpPr>
        <p:spPr>
          <a:xfrm>
            <a:off x="7595232" y="148339"/>
            <a:ext cx="1112804"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35</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12" name="Rectangle 11"/>
          <p:cNvSpPr/>
          <p:nvPr/>
        </p:nvSpPr>
        <p:spPr>
          <a:xfrm>
            <a:off x="3288630" y="1328242"/>
            <a:ext cx="3896886" cy="3323987"/>
          </a:xfrm>
          <a:prstGeom prst="rect">
            <a:avLst/>
          </a:prstGeom>
        </p:spPr>
        <p:txBody>
          <a:bodyPr wrap="square">
            <a:spAutoFit/>
          </a:bodyPr>
          <a:lstStyle/>
          <a:p>
            <a:pPr algn="r" rtl="1">
              <a:lnSpc>
                <a:spcPct val="150000"/>
              </a:lnSpc>
            </a:pPr>
            <a:r>
              <a:rPr lang="ur-PK" sz="2800" dirty="0" smtClean="0">
                <a:solidFill>
                  <a:srgbClr val="002060"/>
                </a:solidFill>
                <a:latin typeface="Jameel Noori Nastaleeq" panose="02000503000000020004" pitchFamily="2" charset="-78"/>
                <a:cs typeface="Jameel Noori Nastaleeq" panose="02000503000000020004" pitchFamily="2" charset="-78"/>
              </a:rPr>
              <a:t>اپنی جنت</a:t>
            </a:r>
          </a:p>
          <a:p>
            <a:pPr algn="r" rtl="1">
              <a:lnSpc>
                <a:spcPct val="150000"/>
              </a:lnSpc>
            </a:pPr>
            <a:r>
              <a:rPr lang="ur-PK" sz="2800" dirty="0" smtClean="0">
                <a:solidFill>
                  <a:srgbClr val="002060"/>
                </a:solidFill>
                <a:latin typeface="Jameel Noori Nastaleeq" panose="02000503000000020004" pitchFamily="2" charset="-78"/>
                <a:cs typeface="Jameel Noori Nastaleeq" panose="02000503000000020004" pitchFamily="2" charset="-78"/>
              </a:rPr>
              <a:t>حاصلِ زندگی</a:t>
            </a:r>
          </a:p>
          <a:p>
            <a:pPr algn="r" rtl="1">
              <a:lnSpc>
                <a:spcPct val="150000"/>
              </a:lnSpc>
            </a:pPr>
            <a:r>
              <a:rPr lang="ur-PK" sz="2800" dirty="0" smtClean="0">
                <a:solidFill>
                  <a:srgbClr val="002060"/>
                </a:solidFill>
                <a:latin typeface="Jameel Noori Nastaleeq" panose="02000503000000020004" pitchFamily="2" charset="-78"/>
                <a:cs typeface="Jameel Noori Nastaleeq" panose="02000503000000020004" pitchFamily="2" charset="-78"/>
              </a:rPr>
              <a:t>عزت کا معیار</a:t>
            </a:r>
          </a:p>
          <a:p>
            <a:pPr algn="r" rtl="1">
              <a:lnSpc>
                <a:spcPct val="150000"/>
              </a:lnSpc>
            </a:pPr>
            <a:r>
              <a:rPr lang="ur-PK" sz="2800" dirty="0" smtClean="0">
                <a:solidFill>
                  <a:srgbClr val="002060"/>
                </a:solidFill>
                <a:latin typeface="Jameel Noori Nastaleeq" panose="02000503000000020004" pitchFamily="2" charset="-78"/>
                <a:cs typeface="Jameel Noori Nastaleeq" panose="02000503000000020004" pitchFamily="2" charset="-78"/>
              </a:rPr>
              <a:t>کامیابی کی ضمانت (دنیا اور آخرت دونوں میں)</a:t>
            </a:r>
          </a:p>
          <a:p>
            <a:pPr algn="r" rtl="1">
              <a:lnSpc>
                <a:spcPct val="150000"/>
              </a:lnSpc>
            </a:pPr>
            <a:r>
              <a:rPr lang="ur-PK" sz="2800" dirty="0" smtClean="0">
                <a:solidFill>
                  <a:srgbClr val="002060"/>
                </a:solidFill>
                <a:latin typeface="Jameel Noori Nastaleeq" panose="02000503000000020004" pitchFamily="2" charset="-78"/>
                <a:cs typeface="Jameel Noori Nastaleeq" panose="02000503000000020004" pitchFamily="2" charset="-78"/>
              </a:rPr>
              <a:t>ہر مشکل کا علاج</a:t>
            </a:r>
          </a:p>
        </p:txBody>
      </p:sp>
      <p:sp>
        <p:nvSpPr>
          <p:cNvPr id="13" name="Rectangle 12"/>
          <p:cNvSpPr/>
          <p:nvPr/>
        </p:nvSpPr>
        <p:spPr>
          <a:xfrm>
            <a:off x="1080949" y="4462527"/>
            <a:ext cx="7470079" cy="1569660"/>
          </a:xfrm>
          <a:prstGeom prst="rect">
            <a:avLst/>
          </a:prstGeom>
        </p:spPr>
        <p:txBody>
          <a:bodyPr wrap="square">
            <a:spAutoFit/>
          </a:bodyPr>
          <a:lstStyle/>
          <a:p>
            <a:pPr algn="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نتیجہ			آخرت کو بھلا دیتا ہے یا بالکل انکار کر دیتا ہے۔ایسے شخص کے 			لیے کہا گیا کہ اپنی جان پر ظلم کر رہا تھا۔</a:t>
            </a:r>
          </a:p>
        </p:txBody>
      </p:sp>
      <p:cxnSp>
        <p:nvCxnSpPr>
          <p:cNvPr id="14" name="Straight Arrow Connector 13"/>
          <p:cNvCxnSpPr/>
          <p:nvPr/>
        </p:nvCxnSpPr>
        <p:spPr>
          <a:xfrm flipH="1">
            <a:off x="7143312" y="4920803"/>
            <a:ext cx="813649"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59845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469944" y="120346"/>
            <a:ext cx="2108157"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595231"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36</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329122" y="1136358"/>
            <a:ext cx="6422036" cy="1938992"/>
          </a:xfrm>
          <a:prstGeom prst="rect">
            <a:avLst/>
          </a:prstGeom>
        </p:spPr>
        <p:txBody>
          <a:bodyPr wrap="square">
            <a:spAutoFit/>
          </a:bodyPr>
          <a:lstStyle/>
          <a:p>
            <a:pPr algn="ctr" rtl="1">
              <a:lnSpc>
                <a:spcPct val="150000"/>
              </a:lnSpc>
            </a:pPr>
            <a:r>
              <a:rPr lang="ur-PK" sz="4000" dirty="0">
                <a:solidFill>
                  <a:srgbClr val="05446B"/>
                </a:solidFill>
                <a:latin typeface="noorehira" panose="02000000000000000000" pitchFamily="2" charset="-78"/>
                <a:cs typeface="noorehira" panose="02000000000000000000" pitchFamily="2" charset="-78"/>
              </a:rPr>
              <a:t> وَّ مَاۤ اَظُنُّ السَّاعَۃَ قَآئِمَۃً ۙ وَّ لَئِنۡ رُّدِدۡتُّ اِلٰی رَبِّیۡ لَاَجِدَنَّ خَیۡرًا مِّنۡہَا مُنۡقَلَبًا ﴿۳۶﴾</a:t>
            </a:r>
            <a:endParaRPr lang="en-US" sz="4000" dirty="0">
              <a:solidFill>
                <a:srgbClr val="05446B"/>
              </a:solidFill>
            </a:endParaRPr>
          </a:p>
        </p:txBody>
      </p:sp>
      <p:sp>
        <p:nvSpPr>
          <p:cNvPr id="3" name="Rectangle 2"/>
          <p:cNvSpPr/>
          <p:nvPr/>
        </p:nvSpPr>
        <p:spPr>
          <a:xfrm>
            <a:off x="815926" y="3478594"/>
            <a:ext cx="7216726" cy="1330942"/>
          </a:xfrm>
          <a:prstGeom prst="rect">
            <a:avLst/>
          </a:prstGeom>
        </p:spPr>
        <p:txBody>
          <a:bodyPr wrap="square">
            <a:spAutoFit/>
          </a:bodyPr>
          <a:lstStyle/>
          <a:p>
            <a:pPr algn="ctr" rtl="1">
              <a:lnSpc>
                <a:spcPct val="150000"/>
              </a:lnSpc>
            </a:pPr>
            <a:r>
              <a:rPr lang="kk-KZ" sz="2800" dirty="0">
                <a:solidFill>
                  <a:srgbClr val="05446B"/>
                </a:solidFill>
                <a:latin typeface="Jameel Noori Nastaleeq" panose="02000503000000020004" pitchFamily="2" charset="-78"/>
                <a:cs typeface="Jameel Noori Nastaleeq" panose="02000503000000020004" pitchFamily="2" charset="-78"/>
              </a:rPr>
              <a:t>اور مجھے توقع نہیں کہ قیامت کی گھڑی کبھی آئے گی۔ تاہم اگر کبھی مجھے اپنے ربّ کے حضُور پلٹایا بھی گیا تو ضرور اِس سے بھی زیادہ شاندار جگہ پاوٴں گا۔“</a:t>
            </a:r>
            <a:endParaRPr lang="en-US" sz="2800" dirty="0">
              <a:solidFill>
                <a:srgbClr val="05446B"/>
              </a:solidFill>
            </a:endParaRPr>
          </a:p>
        </p:txBody>
      </p:sp>
    </p:spTree>
    <p:extLst>
      <p:ext uri="{BB962C8B-B14F-4D97-AF65-F5344CB8AC3E}">
        <p14:creationId xmlns:p14="http://schemas.microsoft.com/office/powerpoint/2010/main" val="9169511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1902448" y="0"/>
            <a:ext cx="5275384" cy="1015663"/>
          </a:xfrm>
          <a:prstGeom prst="rect">
            <a:avLst/>
          </a:prstGeom>
        </p:spPr>
        <p:txBody>
          <a:bodyPr wrap="square">
            <a:spAutoFit/>
          </a:bodyPr>
          <a:lstStyle/>
          <a:p>
            <a:pPr algn="ctr" rtl="1">
              <a:lnSpc>
                <a:spcPct val="150000"/>
              </a:lnSpc>
            </a:pPr>
            <a:r>
              <a:rPr lang="ur-PK" sz="4000" b="1" u="sng" dirty="0" smtClean="0">
                <a:solidFill>
                  <a:srgbClr val="C00000"/>
                </a:solidFill>
                <a:latin typeface="Jameel Noori Nastaleeq" panose="02000503000000020004" pitchFamily="2" charset="-78"/>
                <a:cs typeface="Jameel Noori Nastaleeq" panose="02000503000000020004" pitchFamily="2" charset="-78"/>
              </a:rPr>
              <a:t>اپنا جائزہ لیں کہ ہم کس مقام پر ہیں؟</a:t>
            </a:r>
          </a:p>
        </p:txBody>
      </p:sp>
      <p:sp>
        <p:nvSpPr>
          <p:cNvPr id="6" name="Rectangle 5"/>
          <p:cNvSpPr/>
          <p:nvPr/>
        </p:nvSpPr>
        <p:spPr>
          <a:xfrm>
            <a:off x="1640436" y="1176945"/>
            <a:ext cx="7003790" cy="2246769"/>
          </a:xfrm>
          <a:prstGeom prst="rect">
            <a:avLst/>
          </a:prstGeom>
        </p:spPr>
        <p:txBody>
          <a:bodyPr wrap="square">
            <a:spAutoFit/>
          </a:bodyPr>
          <a:lstStyle/>
          <a:p>
            <a:pPr algn="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شکر گزار</a:t>
            </a:r>
            <a:r>
              <a:rPr lang="ur-PK" sz="3200" u="sng" dirty="0" smtClean="0">
                <a:solidFill>
                  <a:srgbClr val="002060"/>
                </a:solidFill>
                <a:latin typeface="Jameel Noori Nastaleeq" panose="02000503000000020004" pitchFamily="2" charset="-78"/>
                <a:cs typeface="Jameel Noori Nastaleeq" panose="02000503000000020004" pitchFamily="2" charset="-78"/>
              </a:rPr>
              <a:t>			</a:t>
            </a:r>
            <a:r>
              <a:rPr lang="ur-PK" sz="3200" dirty="0" smtClean="0">
                <a:solidFill>
                  <a:srgbClr val="002060"/>
                </a:solidFill>
                <a:latin typeface="Jameel Noori Nastaleeq" panose="02000503000000020004" pitchFamily="2" charset="-78"/>
                <a:cs typeface="Jameel Noori Nastaleeq" panose="02000503000000020004" pitchFamily="2" charset="-78"/>
              </a:rPr>
              <a:t>آخرت کو ترجیح دینے والے</a:t>
            </a:r>
          </a:p>
          <a:p>
            <a:pPr algn="r" rtl="1">
              <a:lnSpc>
                <a:spcPct val="150000"/>
              </a:lnSpc>
            </a:pPr>
            <a:r>
              <a:rPr lang="ur-PK" sz="3200" dirty="0">
                <a:solidFill>
                  <a:srgbClr val="002060"/>
                </a:solidFill>
                <a:latin typeface="Jameel Noori Nastaleeq" panose="02000503000000020004" pitchFamily="2" charset="-78"/>
                <a:cs typeface="Jameel Noori Nastaleeq" panose="02000503000000020004" pitchFamily="2" charset="-78"/>
              </a:rPr>
              <a:t>	</a:t>
            </a:r>
            <a:r>
              <a:rPr lang="ur-PK" sz="3200" dirty="0" smtClean="0">
                <a:solidFill>
                  <a:srgbClr val="002060"/>
                </a:solidFill>
                <a:latin typeface="Jameel Noori Nastaleeq" panose="02000503000000020004" pitchFamily="2" charset="-78"/>
                <a:cs typeface="Jameel Noori Nastaleeq" panose="02000503000000020004" pitchFamily="2" charset="-78"/>
              </a:rPr>
              <a:t>				یا</a:t>
            </a:r>
          </a:p>
          <a:p>
            <a:pPr algn="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دنیا اول ترجیح</a:t>
            </a:r>
            <a:r>
              <a:rPr lang="ur-PK" sz="3200" u="sng" dirty="0" smtClean="0">
                <a:solidFill>
                  <a:srgbClr val="002060"/>
                </a:solidFill>
                <a:latin typeface="Jameel Noori Nastaleeq" panose="02000503000000020004" pitchFamily="2" charset="-78"/>
                <a:cs typeface="Jameel Noori Nastaleeq" panose="02000503000000020004" pitchFamily="2" charset="-78"/>
              </a:rPr>
              <a:t>			</a:t>
            </a:r>
            <a:r>
              <a:rPr lang="ur-PK" sz="3200" dirty="0" smtClean="0">
                <a:solidFill>
                  <a:srgbClr val="002060"/>
                </a:solidFill>
                <a:latin typeface="Jameel Noori Nastaleeq" panose="02000503000000020004" pitchFamily="2" charset="-78"/>
                <a:cs typeface="Jameel Noori Nastaleeq" panose="02000503000000020004" pitchFamily="2" charset="-78"/>
              </a:rPr>
              <a:t>دین پر عمل کے لیے رخصتیں تلاش کرنے والے </a:t>
            </a:r>
          </a:p>
        </p:txBody>
      </p:sp>
      <p:sp>
        <p:nvSpPr>
          <p:cNvPr id="8" name="Rectangle 7"/>
          <p:cNvSpPr/>
          <p:nvPr/>
        </p:nvSpPr>
        <p:spPr>
          <a:xfrm>
            <a:off x="4101102" y="3517291"/>
            <a:ext cx="4543124" cy="830997"/>
          </a:xfrm>
          <a:prstGeom prst="rect">
            <a:avLst/>
          </a:prstGeom>
        </p:spPr>
        <p:txBody>
          <a:bodyPr wrap="square">
            <a:spAutoFit/>
          </a:bodyPr>
          <a:lstStyle/>
          <a:p>
            <a:pPr algn="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خود کو دین کے مطابق بدلنے والے 			یا</a:t>
            </a:r>
          </a:p>
        </p:txBody>
      </p:sp>
      <p:sp>
        <p:nvSpPr>
          <p:cNvPr id="2" name="Rectangle 1"/>
          <p:cNvSpPr/>
          <p:nvPr/>
        </p:nvSpPr>
        <p:spPr>
          <a:xfrm>
            <a:off x="0" y="3517291"/>
            <a:ext cx="3601329" cy="2246769"/>
          </a:xfrm>
          <a:prstGeom prst="rect">
            <a:avLst/>
          </a:prstGeom>
        </p:spPr>
        <p:txBody>
          <a:bodyPr wrap="square">
            <a:spAutoFit/>
          </a:bodyPr>
          <a:lstStyle/>
          <a:p>
            <a:pPr algn="r" rtl="1">
              <a:lnSpc>
                <a:spcPct val="150000"/>
              </a:lnSpc>
            </a:pPr>
            <a:r>
              <a:rPr lang="ur-PK" sz="3200" dirty="0">
                <a:solidFill>
                  <a:srgbClr val="002060"/>
                </a:solidFill>
                <a:latin typeface="Jameel Noori Nastaleeq" panose="02000503000000020004" pitchFamily="2" charset="-78"/>
                <a:cs typeface="Jameel Noori Nastaleeq" panose="02000503000000020004" pitchFamily="2" charset="-78"/>
              </a:rPr>
              <a:t>دین کو اپنی خواہشات </a:t>
            </a:r>
            <a:r>
              <a:rPr lang="ur-PK" sz="3200" dirty="0" smtClean="0">
                <a:solidFill>
                  <a:srgbClr val="002060"/>
                </a:solidFill>
                <a:latin typeface="Jameel Noori Nastaleeq" panose="02000503000000020004" pitchFamily="2" charset="-78"/>
                <a:cs typeface="Jameel Noori Nastaleeq" panose="02000503000000020004" pitchFamily="2" charset="-78"/>
              </a:rPr>
              <a:t>کے </a:t>
            </a:r>
            <a:r>
              <a:rPr lang="ur-PK" sz="3200" dirty="0">
                <a:solidFill>
                  <a:srgbClr val="002060"/>
                </a:solidFill>
                <a:latin typeface="Jameel Noori Nastaleeq" panose="02000503000000020004" pitchFamily="2" charset="-78"/>
                <a:cs typeface="Jameel Noori Nastaleeq" panose="02000503000000020004" pitchFamily="2" charset="-78"/>
              </a:rPr>
              <a:t>مطابق بدلنے کے </a:t>
            </a:r>
            <a:r>
              <a:rPr lang="ur-PK" sz="3200" dirty="0" smtClean="0">
                <a:solidFill>
                  <a:srgbClr val="002060"/>
                </a:solidFill>
                <a:latin typeface="Jameel Noori Nastaleeq" panose="02000503000000020004" pitchFamily="2" charset="-78"/>
                <a:cs typeface="Jameel Noori Nastaleeq" panose="02000503000000020004" pitchFamily="2" charset="-78"/>
              </a:rPr>
              <a:t>لیے </a:t>
            </a:r>
            <a:r>
              <a:rPr lang="ur-PK" sz="3200" dirty="0">
                <a:solidFill>
                  <a:srgbClr val="002060"/>
                </a:solidFill>
                <a:latin typeface="Jameel Noori Nastaleeq" panose="02000503000000020004" pitchFamily="2" charset="-78"/>
                <a:cs typeface="Jameel Noori Nastaleeq" panose="02000503000000020004" pitchFamily="2" charset="-78"/>
              </a:rPr>
              <a:t>فتوے تلاش کرنے والے</a:t>
            </a:r>
          </a:p>
        </p:txBody>
      </p:sp>
    </p:spTree>
    <p:extLst>
      <p:ext uri="{BB962C8B-B14F-4D97-AF65-F5344CB8AC3E}">
        <p14:creationId xmlns:p14="http://schemas.microsoft.com/office/powerpoint/2010/main" val="10007362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595230" y="120346"/>
            <a:ext cx="1982871"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595231"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37</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237749" y="939410"/>
            <a:ext cx="6604782" cy="1754326"/>
          </a:xfrm>
          <a:prstGeom prst="rect">
            <a:avLst/>
          </a:prstGeom>
        </p:spPr>
        <p:txBody>
          <a:bodyPr wrap="square">
            <a:spAutoFit/>
          </a:bodyPr>
          <a:lstStyle/>
          <a:p>
            <a:pPr algn="ctr" rtl="1">
              <a:lnSpc>
                <a:spcPct val="150000"/>
              </a:lnSpc>
            </a:pPr>
            <a:r>
              <a:rPr lang="ur-PK" sz="3600" dirty="0">
                <a:solidFill>
                  <a:srgbClr val="05446B"/>
                </a:solidFill>
                <a:latin typeface="noorehira" panose="02000000000000000000" pitchFamily="2" charset="-78"/>
                <a:cs typeface="noorehira" panose="02000000000000000000" pitchFamily="2" charset="-78"/>
              </a:rPr>
              <a:t> قَالَ لَہٗ صَاحِبُہٗ وَ ہُوَ یُحَاوِرُہٗۤ اَکَفَرۡتَ بِالَّذِیۡ خَلَقَکَ مِنۡ تُرَابٍ ثُمَّ مِنۡ نُّطۡفَۃٍ ثُمَّ سَوّٰىکَ رَجُلًا ﴿ؕ۳۷﴾</a:t>
            </a:r>
            <a:endParaRPr lang="en-US" sz="3600" dirty="0">
              <a:solidFill>
                <a:srgbClr val="05446B"/>
              </a:solidFill>
            </a:endParaRPr>
          </a:p>
        </p:txBody>
      </p:sp>
      <p:sp>
        <p:nvSpPr>
          <p:cNvPr id="3" name="Rectangle 2"/>
          <p:cNvSpPr/>
          <p:nvPr/>
        </p:nvSpPr>
        <p:spPr>
          <a:xfrm>
            <a:off x="1237749" y="3105835"/>
            <a:ext cx="6499481" cy="2308324"/>
          </a:xfrm>
          <a:prstGeom prst="rect">
            <a:avLst/>
          </a:prstGeom>
        </p:spPr>
        <p:txBody>
          <a:bodyPr wrap="square">
            <a:spAutoFit/>
          </a:bodyPr>
          <a:lstStyle/>
          <a:p>
            <a:pPr algn="ctr" rtl="1">
              <a:lnSpc>
                <a:spcPct val="150000"/>
              </a:lnSpc>
            </a:pPr>
            <a:r>
              <a:rPr lang="ur-PK" sz="3200" dirty="0">
                <a:solidFill>
                  <a:srgbClr val="05446B"/>
                </a:solidFill>
                <a:latin typeface="Jameel Noori Nastaleeq" panose="02000503000000020004" pitchFamily="2" charset="-78"/>
                <a:cs typeface="Jameel Noori Nastaleeq" panose="02000503000000020004" pitchFamily="2" charset="-78"/>
              </a:rPr>
              <a:t>اُس کے ہمسائے نے گفتگو کرتے ہوئے اُس سے کہا”کیا تُو کُفر کرتا ہے اُس ذات سے جس نے تجھے مٹی سے اور پھر نطفے سے پیدا کیااور تجھے ایک پورا آدمی بنا کر کھڑا کیا؟</a:t>
            </a:r>
            <a:endParaRPr lang="en-US" sz="3200" dirty="0">
              <a:solidFill>
                <a:srgbClr val="05446B"/>
              </a:solidFill>
            </a:endParaRPr>
          </a:p>
        </p:txBody>
      </p:sp>
    </p:spTree>
    <p:extLst>
      <p:ext uri="{BB962C8B-B14F-4D97-AF65-F5344CB8AC3E}">
        <p14:creationId xmlns:p14="http://schemas.microsoft.com/office/powerpoint/2010/main" val="21976472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948077" y="648143"/>
            <a:ext cx="4643325" cy="769441"/>
          </a:xfrm>
          <a:prstGeom prst="rect">
            <a:avLst/>
          </a:prstGeom>
        </p:spPr>
        <p:txBody>
          <a:bodyPr wrap="square">
            <a:spAutoFit/>
          </a:bodyPr>
          <a:lstStyle/>
          <a:p>
            <a:pPr algn="ct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اگر میں </a:t>
            </a:r>
            <a:r>
              <a:rPr lang="ur-PK" sz="3200" b="1" u="sng" dirty="0" smtClean="0">
                <a:solidFill>
                  <a:srgbClr val="002060"/>
                </a:solidFill>
                <a:latin typeface="Jameel Noori Nastaleeq" panose="02000503000000020004" pitchFamily="2" charset="-78"/>
                <a:cs typeface="Jameel Noori Nastaleeq" panose="02000503000000020004" pitchFamily="2" charset="-78"/>
              </a:rPr>
              <a:t>اپنے رب </a:t>
            </a:r>
            <a:r>
              <a:rPr lang="ur-PK" sz="3200" dirty="0" smtClean="0">
                <a:solidFill>
                  <a:srgbClr val="002060"/>
                </a:solidFill>
                <a:latin typeface="Jameel Noori Nastaleeq" panose="02000503000000020004" pitchFamily="2" charset="-78"/>
                <a:cs typeface="Jameel Noori Nastaleeq" panose="02000503000000020004" pitchFamily="2" charset="-78"/>
              </a:rPr>
              <a:t>کی طرف لوٹایا بھی گیا</a:t>
            </a:r>
          </a:p>
        </p:txBody>
      </p:sp>
      <p:sp>
        <p:nvSpPr>
          <p:cNvPr id="8" name="Rectangle 7"/>
          <p:cNvSpPr/>
          <p:nvPr/>
        </p:nvSpPr>
        <p:spPr>
          <a:xfrm>
            <a:off x="6400800" y="832809"/>
            <a:ext cx="1450676" cy="646331"/>
          </a:xfrm>
          <a:prstGeom prst="rect">
            <a:avLst/>
          </a:prstGeom>
          <a:solidFill>
            <a:schemeClr val="accent4">
              <a:lumMod val="20000"/>
              <a:lumOff val="80000"/>
            </a:schemeClr>
          </a:solidFill>
        </p:spPr>
        <p:txBody>
          <a:bodyPr wrap="square">
            <a:spAutoFit/>
          </a:bodyPr>
          <a:lstStyle/>
          <a:p>
            <a:pPr algn="ctr" rtl="1"/>
            <a:r>
              <a:rPr lang="ur-PK" sz="3600" dirty="0" smtClean="0">
                <a:solidFill>
                  <a:srgbClr val="002060"/>
                </a:solidFill>
                <a:latin typeface="Jameel Noori Nastaleeq" panose="02000503000000020004" pitchFamily="2" charset="-78"/>
                <a:cs typeface="Jameel Noori Nastaleeq" panose="02000503000000020004" pitchFamily="2" charset="-78"/>
              </a:rPr>
              <a:t>آیت 36</a:t>
            </a:r>
          </a:p>
        </p:txBody>
      </p:sp>
      <p:sp>
        <p:nvSpPr>
          <p:cNvPr id="9" name="Rectangle 8"/>
          <p:cNvSpPr/>
          <p:nvPr/>
        </p:nvSpPr>
        <p:spPr>
          <a:xfrm>
            <a:off x="1899139" y="1482115"/>
            <a:ext cx="5226999" cy="923330"/>
          </a:xfrm>
          <a:prstGeom prst="rect">
            <a:avLst/>
          </a:prstGeom>
        </p:spPr>
        <p:txBody>
          <a:bodyPr wrap="square">
            <a:spAutoFit/>
          </a:bodyPr>
          <a:lstStyle/>
          <a:p>
            <a:pPr algn="ctr" rtl="1">
              <a:lnSpc>
                <a:spcPct val="150000"/>
              </a:lnSpc>
            </a:pPr>
            <a:r>
              <a:rPr lang="ur-PK" sz="3600" i="1" dirty="0" smtClean="0">
                <a:solidFill>
                  <a:srgbClr val="002060"/>
                </a:solidFill>
                <a:latin typeface="Jameel Noori Nastaleeq" panose="02000503000000020004" pitchFamily="2" charset="-78"/>
                <a:cs typeface="Jameel Noori Nastaleeq" panose="02000503000000020004" pitchFamily="2" charset="-78"/>
              </a:rPr>
              <a:t>وہ اللہ کی ذات کا منکر نہیں تھا۔</a:t>
            </a:r>
          </a:p>
        </p:txBody>
      </p:sp>
      <p:sp>
        <p:nvSpPr>
          <p:cNvPr id="10" name="Rectangle 9"/>
          <p:cNvSpPr/>
          <p:nvPr/>
        </p:nvSpPr>
        <p:spPr>
          <a:xfrm>
            <a:off x="6400800" y="2883764"/>
            <a:ext cx="1450676" cy="646331"/>
          </a:xfrm>
          <a:prstGeom prst="rect">
            <a:avLst/>
          </a:prstGeom>
          <a:solidFill>
            <a:schemeClr val="accent4">
              <a:lumMod val="20000"/>
              <a:lumOff val="80000"/>
            </a:schemeClr>
          </a:solidFill>
        </p:spPr>
        <p:txBody>
          <a:bodyPr wrap="square">
            <a:spAutoFit/>
          </a:bodyPr>
          <a:lstStyle/>
          <a:p>
            <a:pPr algn="ctr" rtl="1"/>
            <a:r>
              <a:rPr lang="ur-PK" sz="3600" dirty="0" smtClean="0">
                <a:solidFill>
                  <a:srgbClr val="002060"/>
                </a:solidFill>
                <a:latin typeface="Jameel Noori Nastaleeq" panose="02000503000000020004" pitchFamily="2" charset="-78"/>
                <a:cs typeface="Jameel Noori Nastaleeq" panose="02000503000000020004" pitchFamily="2" charset="-78"/>
              </a:rPr>
              <a:t>آیت 37</a:t>
            </a:r>
          </a:p>
        </p:txBody>
      </p:sp>
      <p:sp>
        <p:nvSpPr>
          <p:cNvPr id="12" name="Rectangle 11"/>
          <p:cNvSpPr/>
          <p:nvPr/>
        </p:nvSpPr>
        <p:spPr>
          <a:xfrm>
            <a:off x="948077" y="2879745"/>
            <a:ext cx="2572042" cy="584775"/>
          </a:xfrm>
          <a:prstGeom prst="rect">
            <a:avLst/>
          </a:prstGeom>
        </p:spPr>
        <p:txBody>
          <a:bodyPr wrap="square">
            <a:spAutoFit/>
          </a:bodyPr>
          <a:lstStyle/>
          <a:p>
            <a:pPr algn="ctr" rtl="1"/>
            <a:r>
              <a:rPr lang="ur-PK" sz="3200" b="1" u="sng" dirty="0" smtClean="0">
                <a:solidFill>
                  <a:srgbClr val="002060"/>
                </a:solidFill>
                <a:latin typeface="Jameel Noori Nastaleeq" panose="02000503000000020004" pitchFamily="2" charset="-78"/>
                <a:cs typeface="Jameel Noori Nastaleeq" panose="02000503000000020004" pitchFamily="2" charset="-78"/>
              </a:rPr>
              <a:t>کیا تو کفر کرتا ہے؟</a:t>
            </a:r>
          </a:p>
        </p:txBody>
      </p:sp>
      <p:sp>
        <p:nvSpPr>
          <p:cNvPr id="13" name="Rectangle 12"/>
          <p:cNvSpPr/>
          <p:nvPr/>
        </p:nvSpPr>
        <p:spPr>
          <a:xfrm>
            <a:off x="3857432" y="2879744"/>
            <a:ext cx="1421687" cy="584775"/>
          </a:xfrm>
          <a:prstGeom prst="rect">
            <a:avLst/>
          </a:prstGeom>
        </p:spPr>
        <p:txBody>
          <a:bodyPr wrap="square">
            <a:spAutoFit/>
          </a:bodyPr>
          <a:lstStyle/>
          <a:p>
            <a:pPr algn="ctr" rtl="1"/>
            <a:r>
              <a:rPr lang="ur-PK" sz="3200" b="1" u="sng" dirty="0" smtClean="0">
                <a:solidFill>
                  <a:srgbClr val="002060"/>
                </a:solidFill>
                <a:latin typeface="Al_Mushaf" panose="02000000000000000000" pitchFamily="2" charset="-78"/>
                <a:cs typeface="Al_Mushaf" panose="02000000000000000000" pitchFamily="2" charset="-78"/>
              </a:rPr>
              <a:t>اَکَفَرْتَ</a:t>
            </a:r>
          </a:p>
        </p:txBody>
      </p:sp>
      <p:sp>
        <p:nvSpPr>
          <p:cNvPr id="14" name="Rectangle 13"/>
          <p:cNvSpPr/>
          <p:nvPr/>
        </p:nvSpPr>
        <p:spPr>
          <a:xfrm>
            <a:off x="725704" y="4057102"/>
            <a:ext cx="7685142" cy="584775"/>
          </a:xfrm>
          <a:prstGeom prst="rect">
            <a:avLst/>
          </a:prstGeom>
        </p:spPr>
        <p:txBody>
          <a:bodyPr wrap="square">
            <a:spAutoFit/>
          </a:bodyPr>
          <a:lstStyle/>
          <a:p>
            <a:pPr algn="ctr" rtl="1"/>
            <a:r>
              <a:rPr lang="ur-PK" sz="3200" dirty="0" smtClean="0">
                <a:solidFill>
                  <a:srgbClr val="002060"/>
                </a:solidFill>
                <a:latin typeface="Jameel Noori Nastaleeq" panose="02000503000000020004" pitchFamily="2" charset="-78"/>
                <a:cs typeface="Jameel Noori Nastaleeq" panose="02000503000000020004" pitchFamily="2" charset="-78"/>
              </a:rPr>
              <a:t>نتیجہ			</a:t>
            </a:r>
            <a:r>
              <a:rPr lang="ur-PK" sz="3200" u="sng" dirty="0" smtClean="0">
                <a:solidFill>
                  <a:srgbClr val="002060"/>
                </a:solidFill>
                <a:latin typeface="Jameel Noori Nastaleeq" panose="02000503000000020004" pitchFamily="2" charset="-78"/>
                <a:cs typeface="Jameel Noori Nastaleeq" panose="02000503000000020004" pitchFamily="2" charset="-78"/>
              </a:rPr>
              <a:t>صرف اللہ کے وجود کا اعتراف انسان کو مومن نہیں بنا دیتا</a:t>
            </a:r>
          </a:p>
        </p:txBody>
      </p:sp>
      <p:cxnSp>
        <p:nvCxnSpPr>
          <p:cNvPr id="7" name="Straight Arrow Connector 6"/>
          <p:cNvCxnSpPr/>
          <p:nvPr/>
        </p:nvCxnSpPr>
        <p:spPr>
          <a:xfrm flipH="1">
            <a:off x="6541477" y="4349489"/>
            <a:ext cx="858129"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47736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4375052" y="0"/>
            <a:ext cx="4346808" cy="1015663"/>
          </a:xfrm>
          <a:prstGeom prst="rect">
            <a:avLst/>
          </a:prstGeom>
        </p:spPr>
        <p:txBody>
          <a:bodyPr wrap="square">
            <a:spAutoFit/>
          </a:bodyPr>
          <a:lstStyle/>
          <a:p>
            <a:pPr algn="r" rtl="1">
              <a:lnSpc>
                <a:spcPct val="150000"/>
              </a:lnSpc>
            </a:pPr>
            <a:r>
              <a:rPr lang="ur-PK" sz="4000" b="1" u="sng" dirty="0" smtClean="0">
                <a:solidFill>
                  <a:srgbClr val="C00000"/>
                </a:solidFill>
                <a:latin typeface="Jameel Noori Nastaleeq" panose="02000503000000020004" pitchFamily="2" charset="-78"/>
                <a:cs typeface="Jameel Noori Nastaleeq" panose="02000503000000020004" pitchFamily="2" charset="-78"/>
              </a:rPr>
              <a:t>مومن ہونے کے لیے ضروری ہے</a:t>
            </a:r>
          </a:p>
        </p:txBody>
      </p:sp>
      <p:sp>
        <p:nvSpPr>
          <p:cNvPr id="4" name="Rectangle 3"/>
          <p:cNvSpPr/>
          <p:nvPr/>
        </p:nvSpPr>
        <p:spPr>
          <a:xfrm>
            <a:off x="126609" y="806744"/>
            <a:ext cx="7519162" cy="5078313"/>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اللہ تعالیٰ کو </a:t>
            </a:r>
          </a:p>
          <a:p>
            <a:pPr algn="r" rtl="1">
              <a:lnSpc>
                <a:spcPct val="150000"/>
              </a:lnSpc>
            </a:pPr>
            <a:r>
              <a:rPr lang="ur-PK" sz="3600" dirty="0">
                <a:solidFill>
                  <a:srgbClr val="05446B"/>
                </a:solidFill>
                <a:latin typeface="Jameel Noori Nastaleeq" panose="02000503000000020004" pitchFamily="2" charset="-78"/>
                <a:cs typeface="Jameel Noori Nastaleeq" panose="02000503000000020004" pitchFamily="2" charset="-78"/>
              </a:rPr>
              <a:t>	</a:t>
            </a:r>
            <a:r>
              <a:rPr lang="ur-PK" sz="3600" dirty="0" smtClean="0">
                <a:solidFill>
                  <a:srgbClr val="05446B"/>
                </a:solidFill>
                <a:latin typeface="Jameel Noori Nastaleeq" panose="02000503000000020004" pitchFamily="2" charset="-78"/>
                <a:cs typeface="Jameel Noori Nastaleeq" panose="02000503000000020004" pitchFamily="2" charset="-78"/>
              </a:rPr>
              <a:t>		الہ ، رب ، حکمران ، اقتدارِ اعلیٰ کا مالک مانا جائے۔</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اللہ تعالیٰ کے دئیے</a:t>
            </a:r>
          </a:p>
          <a:p>
            <a:pPr algn="r" rtl="1">
              <a:lnSpc>
                <a:spcPct val="150000"/>
              </a:lnSpc>
            </a:pPr>
            <a:r>
              <a:rPr lang="ur-PK" sz="3600" dirty="0">
                <a:solidFill>
                  <a:srgbClr val="05446B"/>
                </a:solidFill>
                <a:latin typeface="Jameel Noori Nastaleeq" panose="02000503000000020004" pitchFamily="2" charset="-78"/>
                <a:cs typeface="Jameel Noori Nastaleeq" panose="02000503000000020004" pitchFamily="2" charset="-78"/>
              </a:rPr>
              <a:t>	</a:t>
            </a:r>
            <a:r>
              <a:rPr lang="ur-PK" sz="3600" dirty="0" smtClean="0">
                <a:solidFill>
                  <a:srgbClr val="05446B"/>
                </a:solidFill>
                <a:latin typeface="Jameel Noori Nastaleeq" panose="02000503000000020004" pitchFamily="2" charset="-78"/>
                <a:cs typeface="Jameel Noori Nastaleeq" panose="02000503000000020004" pitchFamily="2" charset="-78"/>
              </a:rPr>
              <a:t>		آئین ، قانون ، شریعت کی پابندی کی جائے۔</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اللہ تعالیٰ اور اس کے رسول کی</a:t>
            </a:r>
          </a:p>
          <a:p>
            <a:pPr algn="r" rtl="1">
              <a:lnSpc>
                <a:spcPct val="150000"/>
              </a:lnSpc>
            </a:pPr>
            <a:r>
              <a:rPr lang="ur-PK" sz="3600" dirty="0">
                <a:solidFill>
                  <a:srgbClr val="05446B"/>
                </a:solidFill>
                <a:latin typeface="Jameel Noori Nastaleeq" panose="02000503000000020004" pitchFamily="2" charset="-78"/>
                <a:cs typeface="Jameel Noori Nastaleeq" panose="02000503000000020004" pitchFamily="2" charset="-78"/>
              </a:rPr>
              <a:t>	</a:t>
            </a:r>
            <a:r>
              <a:rPr lang="ur-PK" sz="3600" dirty="0" smtClean="0">
                <a:solidFill>
                  <a:srgbClr val="05446B"/>
                </a:solidFill>
                <a:latin typeface="Jameel Noori Nastaleeq" panose="02000503000000020004" pitchFamily="2" charset="-78"/>
                <a:cs typeface="Jameel Noori Nastaleeq" panose="02000503000000020004" pitchFamily="2" charset="-78"/>
              </a:rPr>
              <a:t>		مکمل اطاعت کی جائے ۔غیر مشروطاطاعت</a:t>
            </a:r>
          </a:p>
        </p:txBody>
      </p:sp>
    </p:spTree>
    <p:extLst>
      <p:ext uri="{BB962C8B-B14F-4D97-AF65-F5344CB8AC3E}">
        <p14:creationId xmlns:p14="http://schemas.microsoft.com/office/powerpoint/2010/main" val="328454316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6091310" y="1326702"/>
            <a:ext cx="1350389" cy="1107996"/>
          </a:xfrm>
          <a:prstGeom prst="rect">
            <a:avLst/>
          </a:prstGeom>
        </p:spPr>
        <p:txBody>
          <a:bodyPr wrap="square">
            <a:spAutoFit/>
          </a:bodyPr>
          <a:lstStyle/>
          <a:p>
            <a:pPr algn="ctr" rtl="1">
              <a:lnSpc>
                <a:spcPct val="150000"/>
              </a:lnSpc>
            </a:pPr>
            <a:r>
              <a:rPr lang="ur-PK" sz="4800" b="1" u="sng" dirty="0" smtClean="0">
                <a:solidFill>
                  <a:srgbClr val="C00000"/>
                </a:solidFill>
                <a:latin typeface="Jameel Noori Nastaleeq" panose="02000503000000020004" pitchFamily="2" charset="-78"/>
                <a:cs typeface="Jameel Noori Nastaleeq" panose="02000503000000020004" pitchFamily="2" charset="-78"/>
              </a:rPr>
              <a:t>سوال</a:t>
            </a:r>
          </a:p>
        </p:txBody>
      </p:sp>
      <p:sp>
        <p:nvSpPr>
          <p:cNvPr id="4" name="Rectangle 3"/>
          <p:cNvSpPr/>
          <p:nvPr/>
        </p:nvSpPr>
        <p:spPr>
          <a:xfrm>
            <a:off x="2032583" y="2745736"/>
            <a:ext cx="5015113" cy="1200329"/>
          </a:xfrm>
          <a:prstGeom prst="rect">
            <a:avLst/>
          </a:prstGeom>
        </p:spPr>
        <p:txBody>
          <a:bodyPr wrap="square">
            <a:spAutoFit/>
          </a:bodyPr>
          <a:lstStyle/>
          <a:p>
            <a:pPr algn="ctr" rtl="1">
              <a:lnSpc>
                <a:spcPct val="150000"/>
              </a:lnSpc>
            </a:pPr>
            <a:r>
              <a:rPr lang="ur-PK" sz="4800" dirty="0" smtClean="0">
                <a:solidFill>
                  <a:srgbClr val="05446B"/>
                </a:solidFill>
                <a:latin typeface="Jameel Noori Nastaleeq" panose="02000503000000020004" pitchFamily="2" charset="-78"/>
                <a:cs typeface="Jameel Noori Nastaleeq" panose="02000503000000020004" pitchFamily="2" charset="-78"/>
              </a:rPr>
              <a:t>غیر مشروط اطاعت کسے کہتے ہیں؟</a:t>
            </a:r>
          </a:p>
        </p:txBody>
      </p:sp>
    </p:spTree>
    <p:extLst>
      <p:ext uri="{BB962C8B-B14F-4D97-AF65-F5344CB8AC3E}">
        <p14:creationId xmlns:p14="http://schemas.microsoft.com/office/powerpoint/2010/main" val="350306591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6780627" y="184666"/>
            <a:ext cx="1350389" cy="830997"/>
          </a:xfrm>
          <a:prstGeom prst="rect">
            <a:avLst/>
          </a:prstGeom>
        </p:spPr>
        <p:txBody>
          <a:bodyPr wrap="square">
            <a:spAutoFit/>
          </a:bodyPr>
          <a:lstStyle/>
          <a:p>
            <a:pPr algn="ctr" rtl="1"/>
            <a:r>
              <a:rPr lang="ur-PK" sz="4800" b="1" u="sng" dirty="0" smtClean="0">
                <a:solidFill>
                  <a:srgbClr val="C00000"/>
                </a:solidFill>
                <a:latin typeface="Jameel Noori Nastaleeq" panose="02000503000000020004" pitchFamily="2" charset="-78"/>
                <a:cs typeface="Jameel Noori Nastaleeq" panose="02000503000000020004" pitchFamily="2" charset="-78"/>
              </a:rPr>
              <a:t>جواب</a:t>
            </a:r>
          </a:p>
        </p:txBody>
      </p:sp>
      <p:sp>
        <p:nvSpPr>
          <p:cNvPr id="4" name="Rectangle 3"/>
          <p:cNvSpPr/>
          <p:nvPr/>
        </p:nvSpPr>
        <p:spPr>
          <a:xfrm>
            <a:off x="1069145" y="1184222"/>
            <a:ext cx="6499056" cy="4462760"/>
          </a:xfrm>
          <a:prstGeom prst="rect">
            <a:avLst/>
          </a:prstGeom>
        </p:spPr>
        <p:txBody>
          <a:bodyPr wrap="square">
            <a:spAutoFit/>
          </a:bodyPr>
          <a:lstStyle/>
          <a:p>
            <a:pPr marL="571500" indent="-571500" algn="r" rtl="1">
              <a:lnSpc>
                <a:spcPct val="150000"/>
              </a:lnSpc>
              <a:buFont typeface="Wingdings" panose="05000000000000000000" pitchFamily="2" charset="2"/>
              <a:buChar char="ü"/>
            </a:pPr>
            <a:r>
              <a:rPr lang="ur-PK" sz="3200" dirty="0" smtClean="0">
                <a:solidFill>
                  <a:srgbClr val="05446B"/>
                </a:solidFill>
                <a:latin typeface="Jameel Noori Nastaleeq" panose="02000503000000020004" pitchFamily="2" charset="-78"/>
                <a:cs typeface="Jameel Noori Nastaleeq" panose="02000503000000020004" pitchFamily="2" charset="-78"/>
              </a:rPr>
              <a:t>ہر حکم کو ماننا</a:t>
            </a:r>
          </a:p>
          <a:p>
            <a:pPr marL="571500" indent="-571500" algn="r" rtl="1">
              <a:lnSpc>
                <a:spcPct val="150000"/>
              </a:lnSpc>
              <a:buFont typeface="Wingdings" panose="05000000000000000000" pitchFamily="2" charset="2"/>
              <a:buChar char="ü"/>
            </a:pPr>
            <a:r>
              <a:rPr lang="ur-PK" sz="3200" dirty="0" smtClean="0">
                <a:solidFill>
                  <a:srgbClr val="05446B"/>
                </a:solidFill>
                <a:latin typeface="Jameel Noori Nastaleeq" panose="02000503000000020004" pitchFamily="2" charset="-78"/>
                <a:cs typeface="Jameel Noori Nastaleeq" panose="02000503000000020004" pitchFamily="2" charset="-78"/>
              </a:rPr>
              <a:t>جہاں نفس کی خواہش دین پر عمل سے ٹکراتی ہو وہاں خواہش کو چھوڑ دینا</a:t>
            </a:r>
          </a:p>
          <a:p>
            <a:pPr marL="571500" indent="-571500" algn="r" rtl="1">
              <a:lnSpc>
                <a:spcPct val="150000"/>
              </a:lnSpc>
              <a:buFont typeface="Wingdings" panose="05000000000000000000" pitchFamily="2" charset="2"/>
              <a:buChar char="ü"/>
            </a:pPr>
            <a:r>
              <a:rPr lang="ur-PK" sz="3200" dirty="0" smtClean="0">
                <a:solidFill>
                  <a:srgbClr val="05446B"/>
                </a:solidFill>
                <a:latin typeface="Jameel Noori Nastaleeq" panose="02000503000000020004" pitchFamily="2" charset="-78"/>
                <a:cs typeface="Jameel Noori Nastaleeq" panose="02000503000000020004" pitchFamily="2" charset="-78"/>
              </a:rPr>
              <a:t>پورے کے پورے دین میں داخل ہونا</a:t>
            </a:r>
          </a:p>
          <a:p>
            <a:pPr marL="571500" indent="-571500" algn="r" rtl="1">
              <a:lnSpc>
                <a:spcPct val="150000"/>
              </a:lnSpc>
              <a:buFont typeface="Wingdings" panose="05000000000000000000" pitchFamily="2" charset="2"/>
              <a:buChar char="ü"/>
            </a:pPr>
            <a:r>
              <a:rPr lang="ur-PK" sz="3200" dirty="0" smtClean="0">
                <a:solidFill>
                  <a:srgbClr val="05446B"/>
                </a:solidFill>
                <a:latin typeface="Jameel Noori Nastaleeq" panose="02000503000000020004" pitchFamily="2" charset="-78"/>
                <a:cs typeface="Jameel Noori Nastaleeq" panose="02000503000000020004" pitchFamily="2" charset="-78"/>
              </a:rPr>
              <a:t>"اللہ کے نبیؐ  جو دیں وہ لے لو اور جس سے منع کریں اس سے رک جاؤ کے" حکم پر عمل کرنا</a:t>
            </a:r>
          </a:p>
        </p:txBody>
      </p:sp>
    </p:spTree>
    <p:extLst>
      <p:ext uri="{BB962C8B-B14F-4D97-AF65-F5344CB8AC3E}">
        <p14:creationId xmlns:p14="http://schemas.microsoft.com/office/powerpoint/2010/main" val="15423416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3319975" y="620765"/>
            <a:ext cx="4811041" cy="707886"/>
          </a:xfrm>
          <a:prstGeom prst="rect">
            <a:avLst/>
          </a:prstGeom>
        </p:spPr>
        <p:txBody>
          <a:bodyPr wrap="square">
            <a:spAutoFit/>
          </a:bodyPr>
          <a:lstStyle/>
          <a:p>
            <a:pPr algn="r" rtl="1"/>
            <a:r>
              <a:rPr lang="ur-PK" sz="4000" b="1" u="sng" dirty="0" smtClean="0">
                <a:solidFill>
                  <a:srgbClr val="C00000"/>
                </a:solidFill>
                <a:latin typeface="Jameel Noori Nastaleeq" panose="02000503000000020004" pitchFamily="2" charset="-78"/>
                <a:cs typeface="Jameel Noori Nastaleeq" panose="02000503000000020004" pitchFamily="2" charset="-78"/>
              </a:rPr>
              <a:t>مومن دوست کی اپنے ساتھی سے بحث</a:t>
            </a:r>
          </a:p>
        </p:txBody>
      </p:sp>
      <p:sp>
        <p:nvSpPr>
          <p:cNvPr id="4" name="Rectangle 3"/>
          <p:cNvSpPr/>
          <p:nvPr/>
        </p:nvSpPr>
        <p:spPr>
          <a:xfrm>
            <a:off x="576775" y="1620321"/>
            <a:ext cx="6991426" cy="3416320"/>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اس ذات کا انکار کرتے ہو </a:t>
            </a:r>
          </a:p>
          <a:p>
            <a:pPr marL="1885950" lvl="3" indent="-514350" algn="r" rtl="1">
              <a:lnSpc>
                <a:spcPct val="150000"/>
              </a:lnSpc>
              <a:buFont typeface="+mj-lt"/>
              <a:buAutoNum type="arabicPeriod"/>
            </a:pPr>
            <a:r>
              <a:rPr lang="ur-PK" sz="3600" dirty="0" smtClean="0">
                <a:solidFill>
                  <a:srgbClr val="05446B"/>
                </a:solidFill>
                <a:latin typeface="Jameel Noori Nastaleeq" panose="02000503000000020004" pitchFamily="2" charset="-78"/>
                <a:cs typeface="Jameel Noori Nastaleeq" panose="02000503000000020004" pitchFamily="2" charset="-78"/>
              </a:rPr>
              <a:t>جس نے زندگی بخشی</a:t>
            </a:r>
          </a:p>
          <a:p>
            <a:pPr marL="1885950" lvl="3" indent="-514350" algn="r" rtl="1">
              <a:lnSpc>
                <a:spcPct val="150000"/>
              </a:lnSpc>
              <a:buFont typeface="+mj-lt"/>
              <a:buAutoNum type="arabicPeriod"/>
            </a:pPr>
            <a:r>
              <a:rPr lang="ur-PK" sz="3600" dirty="0" smtClean="0">
                <a:solidFill>
                  <a:srgbClr val="05446B"/>
                </a:solidFill>
                <a:latin typeface="Jameel Noori Nastaleeq" panose="02000503000000020004" pitchFamily="2" charset="-78"/>
                <a:cs typeface="Jameel Noori Nastaleeq" panose="02000503000000020004" pitchFamily="2" charset="-78"/>
              </a:rPr>
              <a:t>مٹی سے </a:t>
            </a:r>
            <a:r>
              <a:rPr lang="ur-PK" sz="3600" u="sng" dirty="0" smtClean="0">
                <a:solidFill>
                  <a:srgbClr val="05446B"/>
                </a:solidFill>
                <a:latin typeface="Jameel Noori Nastaleeq" panose="02000503000000020004" pitchFamily="2" charset="-78"/>
                <a:cs typeface="Jameel Noori Nastaleeq" panose="02000503000000020004" pitchFamily="2" charset="-78"/>
              </a:rPr>
              <a:t>		</a:t>
            </a:r>
            <a:r>
              <a:rPr lang="ur-PK" sz="3600" dirty="0" smtClean="0">
                <a:solidFill>
                  <a:srgbClr val="05446B"/>
                </a:solidFill>
                <a:latin typeface="Jameel Noori Nastaleeq" panose="02000503000000020004" pitchFamily="2" charset="-78"/>
                <a:cs typeface="Jameel Noori Nastaleeq" panose="02000503000000020004" pitchFamily="2" charset="-78"/>
              </a:rPr>
              <a:t>پانی کی بوند سے آغاز کیا اور ایک 			خوبصورت مرد بنا دیا۔</a:t>
            </a:r>
          </a:p>
        </p:txBody>
      </p:sp>
    </p:spTree>
    <p:extLst>
      <p:ext uri="{BB962C8B-B14F-4D97-AF65-F5344CB8AC3E}">
        <p14:creationId xmlns:p14="http://schemas.microsoft.com/office/powerpoint/2010/main" val="253620388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469944" y="120346"/>
            <a:ext cx="2108157"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595231"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38</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1400498" y="1792478"/>
            <a:ext cx="6279284" cy="707886"/>
          </a:xfrm>
          <a:prstGeom prst="rect">
            <a:avLst/>
          </a:prstGeom>
        </p:spPr>
        <p:txBody>
          <a:bodyPr wrap="none">
            <a:spAutoFit/>
          </a:bodyPr>
          <a:lstStyle/>
          <a:p>
            <a:pPr algn="ctr" rtl="1"/>
            <a:r>
              <a:rPr lang="ur-PK" sz="4000" dirty="0">
                <a:solidFill>
                  <a:srgbClr val="05446B"/>
                </a:solidFill>
                <a:latin typeface="noorehira" panose="02000000000000000000" pitchFamily="2" charset="-78"/>
                <a:cs typeface="noorehira" panose="02000000000000000000" pitchFamily="2" charset="-78"/>
              </a:rPr>
              <a:t>لٰکِنَّا۠ ہُوَ اللّٰہُ رَبِّیۡ وَ لَاۤ اُشۡرِکُ بِرَبِّیۡۤ اَحَدًا ﴿۳۸﴾</a:t>
            </a:r>
            <a:endParaRPr lang="en-US" sz="4000" dirty="0">
              <a:solidFill>
                <a:srgbClr val="05446B"/>
              </a:solidFill>
            </a:endParaRPr>
          </a:p>
        </p:txBody>
      </p:sp>
      <p:sp>
        <p:nvSpPr>
          <p:cNvPr id="6" name="Rectangle 5"/>
          <p:cNvSpPr/>
          <p:nvPr/>
        </p:nvSpPr>
        <p:spPr>
          <a:xfrm>
            <a:off x="1777161" y="2857145"/>
            <a:ext cx="5525958" cy="1754326"/>
          </a:xfrm>
          <a:prstGeom prst="rect">
            <a:avLst/>
          </a:prstGeom>
        </p:spPr>
        <p:txBody>
          <a:bodyPr wrap="square">
            <a:spAutoFit/>
          </a:bodyPr>
          <a:lstStyle/>
          <a:p>
            <a:pPr algn="ctr" rtl="1">
              <a:lnSpc>
                <a:spcPct val="150000"/>
              </a:lnSpc>
            </a:pPr>
            <a:r>
              <a:rPr lang="ur-PK" sz="3600" dirty="0">
                <a:solidFill>
                  <a:srgbClr val="05446B"/>
                </a:solidFill>
                <a:latin typeface="Jameel Noori Nastaleeq" panose="02000503000000020004" pitchFamily="2" charset="-78"/>
                <a:cs typeface="Jameel Noori Nastaleeq" panose="02000503000000020004" pitchFamily="2" charset="-78"/>
              </a:rPr>
              <a:t>رہا میں ، تو میرا ربّ تو وہی اللہ ہے اور میں اس کے ساتھ کسی کو شریک نہیں کرتا۔</a:t>
            </a:r>
            <a:endParaRPr lang="en-US" sz="3600" dirty="0">
              <a:solidFill>
                <a:srgbClr val="05446B"/>
              </a:solidFill>
            </a:endParaRPr>
          </a:p>
        </p:txBody>
      </p:sp>
    </p:spTree>
    <p:extLst>
      <p:ext uri="{BB962C8B-B14F-4D97-AF65-F5344CB8AC3E}">
        <p14:creationId xmlns:p14="http://schemas.microsoft.com/office/powerpoint/2010/main" val="263170690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780559" y="1176503"/>
            <a:ext cx="7519162" cy="4247317"/>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اللہ میرا رب ہے</a:t>
            </a:r>
          </a:p>
          <a:p>
            <a:pPr marL="2114550" lvl="3" indent="-742950" algn="r" rtl="1">
              <a:lnSpc>
                <a:spcPct val="150000"/>
              </a:lnSpc>
              <a:buFont typeface="Wingdings" panose="05000000000000000000" pitchFamily="2" charset="2"/>
              <a:buChar char="ü"/>
            </a:pPr>
            <a:r>
              <a:rPr lang="ur-PK" sz="3600" dirty="0" smtClean="0">
                <a:solidFill>
                  <a:srgbClr val="05446B"/>
                </a:solidFill>
                <a:latin typeface="Jameel Noori Nastaleeq" panose="02000503000000020004" pitchFamily="2" charset="-78"/>
                <a:cs typeface="Jameel Noori Nastaleeq" panose="02000503000000020004" pitchFamily="2" charset="-78"/>
              </a:rPr>
              <a:t>مجھے پالنے والا</a:t>
            </a:r>
          </a:p>
          <a:p>
            <a:pPr marL="2114550" lvl="3" indent="-742950" algn="r" rtl="1">
              <a:lnSpc>
                <a:spcPct val="150000"/>
              </a:lnSpc>
              <a:buFont typeface="Wingdings" panose="05000000000000000000" pitchFamily="2" charset="2"/>
              <a:buChar char="ü"/>
            </a:pPr>
            <a:r>
              <a:rPr lang="ur-PK" sz="3600" dirty="0" smtClean="0">
                <a:solidFill>
                  <a:srgbClr val="05446B"/>
                </a:solidFill>
                <a:latin typeface="Jameel Noori Nastaleeq" panose="02000503000000020004" pitchFamily="2" charset="-78"/>
                <a:cs typeface="Jameel Noori Nastaleeq" panose="02000503000000020004" pitchFamily="2" charset="-78"/>
              </a:rPr>
              <a:t>میرا معبود ، مسجود ، حاکم ، محبوب</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جیسے اس کی ذات میں کسی کو شریک نہیں بناتا اسی طرح اس کی صفات میں بھی اسے واحد و یکتا مانتا ہوں۔</a:t>
            </a:r>
          </a:p>
        </p:txBody>
      </p:sp>
      <p:sp>
        <p:nvSpPr>
          <p:cNvPr id="6" name="Rectangle 5"/>
          <p:cNvSpPr/>
          <p:nvPr/>
        </p:nvSpPr>
        <p:spPr>
          <a:xfrm>
            <a:off x="3840480" y="342458"/>
            <a:ext cx="4811041" cy="707886"/>
          </a:xfrm>
          <a:prstGeom prst="rect">
            <a:avLst/>
          </a:prstGeom>
        </p:spPr>
        <p:txBody>
          <a:bodyPr wrap="square">
            <a:spAutoFit/>
          </a:bodyPr>
          <a:lstStyle/>
          <a:p>
            <a:pPr algn="r" rtl="1"/>
            <a:r>
              <a:rPr lang="ur-PK" sz="4000" b="1" u="sng" dirty="0" smtClean="0">
                <a:solidFill>
                  <a:srgbClr val="C00000"/>
                </a:solidFill>
                <a:latin typeface="Jameel Noori Nastaleeq" panose="02000503000000020004" pitchFamily="2" charset="-78"/>
                <a:cs typeface="Jameel Noori Nastaleeq" panose="02000503000000020004" pitchFamily="2" charset="-78"/>
              </a:rPr>
              <a:t>مومن دوست کا اظہارِ حق</a:t>
            </a:r>
          </a:p>
        </p:txBody>
      </p:sp>
    </p:spTree>
    <p:extLst>
      <p:ext uri="{BB962C8B-B14F-4D97-AF65-F5344CB8AC3E}">
        <p14:creationId xmlns:p14="http://schemas.microsoft.com/office/powerpoint/2010/main" val="36011382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6668696" y="120346"/>
            <a:ext cx="2909406"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6668695" y="148339"/>
            <a:ext cx="203934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39نصف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329122" y="953478"/>
            <a:ext cx="6422036" cy="1685077"/>
          </a:xfrm>
          <a:prstGeom prst="rect">
            <a:avLst/>
          </a:prstGeom>
        </p:spPr>
        <p:txBody>
          <a:bodyPr wrap="square">
            <a:spAutoFit/>
          </a:bodyPr>
          <a:lstStyle/>
          <a:p>
            <a:pPr algn="ctr" rtl="1">
              <a:lnSpc>
                <a:spcPct val="150000"/>
              </a:lnSpc>
            </a:pPr>
            <a:r>
              <a:rPr lang="ur-PK" sz="3600" dirty="0">
                <a:solidFill>
                  <a:srgbClr val="05446B"/>
                </a:solidFill>
                <a:latin typeface="noorehira" panose="02000000000000000000" pitchFamily="2" charset="-78"/>
                <a:cs typeface="noorehira" panose="02000000000000000000" pitchFamily="2" charset="-78"/>
              </a:rPr>
              <a:t>وَ لَوۡ لَاۤ اِذۡ دَخَلۡتَ جَنَّتَکَ قُلۡتَ مَا شَآءَ اللّٰہُ ۙ لَا قُوَّۃَ اِلَّا </a:t>
            </a:r>
            <a:r>
              <a:rPr lang="ur-PK" sz="3600" dirty="0" smtClean="0">
                <a:solidFill>
                  <a:srgbClr val="05446B"/>
                </a:solidFill>
                <a:latin typeface="noorehira" panose="02000000000000000000" pitchFamily="2" charset="-78"/>
                <a:cs typeface="noorehira" panose="02000000000000000000" pitchFamily="2" charset="-78"/>
              </a:rPr>
              <a:t>بِاللّٰہِ</a:t>
            </a:r>
            <a:endParaRPr lang="en-US" sz="3600" dirty="0">
              <a:solidFill>
                <a:srgbClr val="05446B"/>
              </a:solidFill>
            </a:endParaRPr>
          </a:p>
        </p:txBody>
      </p:sp>
      <p:sp>
        <p:nvSpPr>
          <p:cNvPr id="3" name="Rectangle 2"/>
          <p:cNvSpPr/>
          <p:nvPr/>
        </p:nvSpPr>
        <p:spPr>
          <a:xfrm>
            <a:off x="1220164" y="2928168"/>
            <a:ext cx="6639951" cy="1507913"/>
          </a:xfrm>
          <a:prstGeom prst="rect">
            <a:avLst/>
          </a:prstGeom>
        </p:spPr>
        <p:txBody>
          <a:bodyPr wrap="square">
            <a:spAutoFit/>
          </a:bodyPr>
          <a:lstStyle/>
          <a:p>
            <a:pPr algn="ctr" rtl="1">
              <a:lnSpc>
                <a:spcPct val="150000"/>
              </a:lnSpc>
            </a:pPr>
            <a:r>
              <a:rPr lang="ur-PK" sz="3200" smtClean="0">
                <a:solidFill>
                  <a:srgbClr val="05446B"/>
                </a:solidFill>
                <a:latin typeface="Jameel Noori Nastaleeq" panose="02000503000000020004" pitchFamily="2" charset="-78"/>
                <a:cs typeface="Jameel Noori Nastaleeq" panose="02000503000000020004" pitchFamily="2" charset="-78"/>
              </a:rPr>
              <a:t>اور </a:t>
            </a:r>
            <a:r>
              <a:rPr lang="ur-PK" sz="3200" dirty="0">
                <a:solidFill>
                  <a:srgbClr val="05446B"/>
                </a:solidFill>
                <a:latin typeface="Jameel Noori Nastaleeq" panose="02000503000000020004" pitchFamily="2" charset="-78"/>
                <a:cs typeface="Jameel Noori Nastaleeq" panose="02000503000000020004" pitchFamily="2" charset="-78"/>
              </a:rPr>
              <a:t>جب تُو اپنی جنّت میں داخل ہو رہا تھا تو اس وقت تیری زبان سے یہ کیوں نہ نکلا کہ ماشاء اللہ، لاقوة اِلّا باللّٰہ؟ </a:t>
            </a:r>
            <a:endParaRPr lang="en-US" sz="3200" dirty="0">
              <a:solidFill>
                <a:srgbClr val="05446B"/>
              </a:solidFill>
            </a:endParaRPr>
          </a:p>
        </p:txBody>
      </p:sp>
    </p:spTree>
    <p:extLst>
      <p:ext uri="{BB962C8B-B14F-4D97-AF65-F5344CB8AC3E}">
        <p14:creationId xmlns:p14="http://schemas.microsoft.com/office/powerpoint/2010/main" val="3472485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639883" y="796451"/>
            <a:ext cx="7519162" cy="5262979"/>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200" dirty="0" smtClean="0">
                <a:solidFill>
                  <a:srgbClr val="05446B"/>
                </a:solidFill>
                <a:latin typeface="Jameel Noori Nastaleeq" panose="02000503000000020004" pitchFamily="2" charset="-78"/>
                <a:cs typeface="Jameel Noori Nastaleeq" panose="02000503000000020004" pitchFamily="2" charset="-78"/>
              </a:rPr>
              <a:t>نعمت پر اترایا نہ جائے۔</a:t>
            </a:r>
          </a:p>
          <a:p>
            <a:pPr marL="571500" indent="-571500" algn="r" rtl="1">
              <a:lnSpc>
                <a:spcPct val="150000"/>
              </a:lnSpc>
              <a:buFont typeface="Arial" panose="020B0604020202020204" pitchFamily="34" charset="0"/>
              <a:buChar char="•"/>
            </a:pPr>
            <a:r>
              <a:rPr lang="ur-PK" sz="3200" dirty="0" smtClean="0">
                <a:solidFill>
                  <a:srgbClr val="05446B"/>
                </a:solidFill>
                <a:latin typeface="Jameel Noori Nastaleeq" panose="02000503000000020004" pitchFamily="2" charset="-78"/>
                <a:cs typeface="Jameel Noori Nastaleeq" panose="02000503000000020004" pitchFamily="2" charset="-78"/>
              </a:rPr>
              <a:t>شیخی نہ بگھاری جائے۔</a:t>
            </a:r>
          </a:p>
          <a:p>
            <a:pPr marL="571500" indent="-571500" algn="r" rtl="1">
              <a:lnSpc>
                <a:spcPct val="150000"/>
              </a:lnSpc>
              <a:buFont typeface="Arial" panose="020B0604020202020204" pitchFamily="34" charset="0"/>
              <a:buChar char="•"/>
            </a:pPr>
            <a:r>
              <a:rPr lang="ur-PK" sz="3200" dirty="0" smtClean="0">
                <a:solidFill>
                  <a:srgbClr val="05446B"/>
                </a:solidFill>
                <a:latin typeface="Jameel Noori Nastaleeq" panose="02000503000000020004" pitchFamily="2" charset="-78"/>
                <a:cs typeface="Jameel Noori Nastaleeq" panose="02000503000000020004" pitchFamily="2" charset="-78"/>
              </a:rPr>
              <a:t>کبر و غرور کا شکار نہ ہوا جائے۔</a:t>
            </a:r>
          </a:p>
          <a:p>
            <a:pPr marL="571500" indent="-571500" algn="r" rtl="1">
              <a:lnSpc>
                <a:spcPct val="150000"/>
              </a:lnSpc>
              <a:buFont typeface="Arial" panose="020B0604020202020204" pitchFamily="34" charset="0"/>
              <a:buChar char="•"/>
            </a:pPr>
            <a:r>
              <a:rPr lang="ur-PK" sz="3200" dirty="0" smtClean="0">
                <a:solidFill>
                  <a:srgbClr val="05446B"/>
                </a:solidFill>
                <a:latin typeface="Jameel Noori Nastaleeq" panose="02000503000000020004" pitchFamily="2" charset="-78"/>
                <a:cs typeface="Jameel Noori Nastaleeq" panose="02000503000000020004" pitchFamily="2" charset="-78"/>
              </a:rPr>
              <a:t>بلکہ		اللہ کی عطا کا احساس دل میں بھی ہو اور زبان سے بھی 					اس کا اقرار کیا جائے۔</a:t>
            </a:r>
          </a:p>
          <a:p>
            <a:pPr marL="571500" indent="-571500" algn="r" rtl="1">
              <a:lnSpc>
                <a:spcPct val="150000"/>
              </a:lnSpc>
              <a:buFont typeface="Arial" panose="020B0604020202020204" pitchFamily="34" charset="0"/>
              <a:buChar char="•"/>
            </a:pPr>
            <a:r>
              <a:rPr lang="ur-PK" sz="3200" dirty="0" smtClean="0">
                <a:solidFill>
                  <a:srgbClr val="05446B"/>
                </a:solidFill>
                <a:latin typeface="Jameel Noori Nastaleeq" panose="02000503000000020004" pitchFamily="2" charset="-78"/>
                <a:cs typeface="Jameel Noori Nastaleeq" panose="02000503000000020004" pitchFamily="2" charset="-78"/>
              </a:rPr>
              <a:t>نعمت ملنے پر غالب احساس			جس نے دیا وہ چھین لینے پر بھی 									قادر ہے۔</a:t>
            </a:r>
          </a:p>
        </p:txBody>
      </p:sp>
      <p:sp>
        <p:nvSpPr>
          <p:cNvPr id="6" name="Rectangle 5"/>
          <p:cNvSpPr/>
          <p:nvPr/>
        </p:nvSpPr>
        <p:spPr>
          <a:xfrm>
            <a:off x="5120640" y="164189"/>
            <a:ext cx="3770032" cy="646331"/>
          </a:xfrm>
          <a:prstGeom prst="rect">
            <a:avLst/>
          </a:prstGeom>
        </p:spPr>
        <p:txBody>
          <a:bodyPr wrap="square">
            <a:spAutoFit/>
          </a:bodyPr>
          <a:lstStyle/>
          <a:p>
            <a:pPr algn="r" rtl="1"/>
            <a:r>
              <a:rPr lang="ur-PK" sz="3600" b="1" u="sng" dirty="0" smtClean="0">
                <a:solidFill>
                  <a:srgbClr val="C00000"/>
                </a:solidFill>
                <a:latin typeface="Jameel Noori Nastaleeq" panose="02000503000000020004" pitchFamily="2" charset="-78"/>
                <a:cs typeface="Jameel Noori Nastaleeq" panose="02000503000000020004" pitchFamily="2" charset="-78"/>
              </a:rPr>
              <a:t>اللہ کی نعمتیں پانے پر مطلوبہ رویہ</a:t>
            </a:r>
          </a:p>
        </p:txBody>
      </p:sp>
      <p:cxnSp>
        <p:nvCxnSpPr>
          <p:cNvPr id="3" name="Straight Arrow Connector 2"/>
          <p:cNvCxnSpPr/>
          <p:nvPr/>
        </p:nvCxnSpPr>
        <p:spPr>
          <a:xfrm flipH="1">
            <a:off x="6260123" y="3427940"/>
            <a:ext cx="829994"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4073561" y="4944906"/>
            <a:ext cx="829994"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283745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5878414" y="120346"/>
            <a:ext cx="3699687"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5878415" y="148339"/>
            <a:ext cx="282962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39بقیہ نصف</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329121" y="1857754"/>
            <a:ext cx="6422036" cy="854080"/>
          </a:xfrm>
          <a:prstGeom prst="rect">
            <a:avLst/>
          </a:prstGeom>
        </p:spPr>
        <p:txBody>
          <a:bodyPr wrap="square">
            <a:spAutoFit/>
          </a:bodyPr>
          <a:lstStyle/>
          <a:p>
            <a:pPr algn="ctr" rtl="1">
              <a:lnSpc>
                <a:spcPct val="150000"/>
              </a:lnSpc>
            </a:pPr>
            <a:r>
              <a:rPr lang="ur-PK" sz="3600" dirty="0" smtClean="0">
                <a:solidFill>
                  <a:srgbClr val="05446B"/>
                </a:solidFill>
                <a:latin typeface="noorehira" panose="02000000000000000000" pitchFamily="2" charset="-78"/>
                <a:cs typeface="noorehira" panose="02000000000000000000" pitchFamily="2" charset="-78"/>
              </a:rPr>
              <a:t>اِنۡ </a:t>
            </a:r>
            <a:r>
              <a:rPr lang="ur-PK" sz="3600" dirty="0">
                <a:solidFill>
                  <a:srgbClr val="05446B"/>
                </a:solidFill>
                <a:latin typeface="noorehira" panose="02000000000000000000" pitchFamily="2" charset="-78"/>
                <a:cs typeface="noorehira" panose="02000000000000000000" pitchFamily="2" charset="-78"/>
              </a:rPr>
              <a:t>تَرَنِ اَنَا اَقَلَّ مِنۡکَ مَالًا وَّ وَلَدًا ﴿ۚ۳۹﴾</a:t>
            </a:r>
            <a:endParaRPr lang="en-US" sz="3600" dirty="0">
              <a:solidFill>
                <a:srgbClr val="05446B"/>
              </a:solidFill>
            </a:endParaRPr>
          </a:p>
        </p:txBody>
      </p:sp>
      <p:sp>
        <p:nvSpPr>
          <p:cNvPr id="3" name="Rectangle 2"/>
          <p:cNvSpPr/>
          <p:nvPr/>
        </p:nvSpPr>
        <p:spPr>
          <a:xfrm>
            <a:off x="1220164" y="2928168"/>
            <a:ext cx="6639951" cy="769250"/>
          </a:xfrm>
          <a:prstGeom prst="rect">
            <a:avLst/>
          </a:prstGeom>
        </p:spPr>
        <p:txBody>
          <a:bodyPr wrap="square">
            <a:spAutoFit/>
          </a:bodyPr>
          <a:lstStyle/>
          <a:p>
            <a:pPr algn="ctr" rtl="1">
              <a:lnSpc>
                <a:spcPct val="150000"/>
              </a:lnSpc>
            </a:pPr>
            <a:r>
              <a:rPr lang="ur-PK" sz="3200" dirty="0" smtClean="0">
                <a:solidFill>
                  <a:srgbClr val="05446B"/>
                </a:solidFill>
                <a:latin typeface="Jameel Noori Nastaleeq" panose="02000503000000020004" pitchFamily="2" charset="-78"/>
                <a:cs typeface="Jameel Noori Nastaleeq" panose="02000503000000020004" pitchFamily="2" charset="-78"/>
              </a:rPr>
              <a:t>اگر </a:t>
            </a:r>
            <a:r>
              <a:rPr lang="ur-PK" sz="3200" dirty="0">
                <a:solidFill>
                  <a:srgbClr val="05446B"/>
                </a:solidFill>
                <a:latin typeface="Jameel Noori Nastaleeq" panose="02000503000000020004" pitchFamily="2" charset="-78"/>
                <a:cs typeface="Jameel Noori Nastaleeq" panose="02000503000000020004" pitchFamily="2" charset="-78"/>
              </a:rPr>
              <a:t>تُو مجھے مال اور اولاد میں اپنے سے کمتر پا رہا ہے</a:t>
            </a:r>
            <a:endParaRPr lang="en-US" sz="3200" dirty="0">
              <a:solidFill>
                <a:srgbClr val="05446B"/>
              </a:solidFill>
            </a:endParaRPr>
          </a:p>
        </p:txBody>
      </p:sp>
    </p:spTree>
    <p:extLst>
      <p:ext uri="{BB962C8B-B14F-4D97-AF65-F5344CB8AC3E}">
        <p14:creationId xmlns:p14="http://schemas.microsoft.com/office/powerpoint/2010/main" val="8056942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3910818" y="992018"/>
            <a:ext cx="4659761" cy="854080"/>
          </a:xfrm>
          <a:prstGeom prst="rect">
            <a:avLst/>
          </a:prstGeom>
        </p:spPr>
        <p:txBody>
          <a:bodyPr wrap="square">
            <a:spAutoFit/>
          </a:bodyPr>
          <a:lstStyle/>
          <a:p>
            <a:pPr algn="r" rtl="1">
              <a:lnSpc>
                <a:spcPct val="150000"/>
              </a:lnSpc>
            </a:pPr>
            <a:r>
              <a:rPr lang="ur-PK" sz="3600" b="1" u="sng" dirty="0" smtClean="0">
                <a:solidFill>
                  <a:srgbClr val="C00000"/>
                </a:solidFill>
                <a:latin typeface="Jameel Noori Nastaleeq" panose="02000503000000020004" pitchFamily="2" charset="-78"/>
                <a:cs typeface="Jameel Noori Nastaleeq" panose="02000503000000020004" pitchFamily="2" charset="-78"/>
              </a:rPr>
              <a:t>مال اور اولاد میں کم  ہونا کوئی بڑی بات نہیں</a:t>
            </a:r>
          </a:p>
        </p:txBody>
      </p:sp>
      <p:sp>
        <p:nvSpPr>
          <p:cNvPr id="6" name="Rectangle 5"/>
          <p:cNvSpPr/>
          <p:nvPr/>
        </p:nvSpPr>
        <p:spPr>
          <a:xfrm>
            <a:off x="569543" y="2014089"/>
            <a:ext cx="7519162" cy="2585323"/>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مال اور اولاد نہ دے کر بھی آزمائش</a:t>
            </a:r>
            <a:r>
              <a:rPr lang="ur-PK" sz="3600" dirty="0">
                <a:solidFill>
                  <a:srgbClr val="05446B"/>
                </a:solidFill>
                <a:latin typeface="Jameel Noori Nastaleeq" panose="02000503000000020004" pitchFamily="2" charset="-78"/>
                <a:cs typeface="Jameel Noori Nastaleeq" panose="02000503000000020004" pitchFamily="2" charset="-78"/>
              </a:rPr>
              <a:t>	</a:t>
            </a:r>
            <a:r>
              <a:rPr lang="ur-PK" sz="3600" dirty="0" smtClean="0">
                <a:solidFill>
                  <a:srgbClr val="05446B"/>
                </a:solidFill>
                <a:latin typeface="Jameel Noori Nastaleeq" panose="02000503000000020004" pitchFamily="2" charset="-78"/>
                <a:cs typeface="Jameel Noori Nastaleeq" panose="02000503000000020004" pitchFamily="2" charset="-78"/>
              </a:rPr>
              <a:t>	کامیابی صبر میں</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مال اور اولاد دے کر بھی آزمائش			کامیابی شکر میں</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اہم		کون آزمائش میں کامیاب ہوتا ہے؟</a:t>
            </a:r>
          </a:p>
        </p:txBody>
      </p:sp>
      <p:cxnSp>
        <p:nvCxnSpPr>
          <p:cNvPr id="8" name="Straight Arrow Connector 7"/>
          <p:cNvCxnSpPr/>
          <p:nvPr/>
        </p:nvCxnSpPr>
        <p:spPr>
          <a:xfrm flipH="1">
            <a:off x="3052689" y="2532186"/>
            <a:ext cx="647113"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3052687" y="3306750"/>
            <a:ext cx="91440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6173371" y="4204738"/>
            <a:ext cx="731520"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951073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3910818" y="992018"/>
            <a:ext cx="4659761" cy="1107996"/>
          </a:xfrm>
          <a:prstGeom prst="rect">
            <a:avLst/>
          </a:prstGeom>
        </p:spPr>
        <p:txBody>
          <a:bodyPr wrap="square">
            <a:spAutoFit/>
          </a:bodyPr>
          <a:lstStyle/>
          <a:p>
            <a:pPr algn="r" rtl="1">
              <a:lnSpc>
                <a:spcPct val="150000"/>
              </a:lnSpc>
            </a:pPr>
            <a:r>
              <a:rPr lang="ur-PK" sz="4800" b="1" u="sng" dirty="0" smtClean="0">
                <a:solidFill>
                  <a:srgbClr val="C00000"/>
                </a:solidFill>
                <a:latin typeface="Jameel Noori Nastaleeq" panose="02000503000000020004" pitchFamily="2" charset="-78"/>
                <a:cs typeface="Jameel Noori Nastaleeq" panose="02000503000000020004" pitchFamily="2" charset="-78"/>
              </a:rPr>
              <a:t>سوال</a:t>
            </a:r>
          </a:p>
        </p:txBody>
      </p:sp>
      <p:sp>
        <p:nvSpPr>
          <p:cNvPr id="6" name="Rectangle 5"/>
          <p:cNvSpPr/>
          <p:nvPr/>
        </p:nvSpPr>
        <p:spPr>
          <a:xfrm>
            <a:off x="780559" y="2562729"/>
            <a:ext cx="7519162" cy="1107996"/>
          </a:xfrm>
          <a:prstGeom prst="rect">
            <a:avLst/>
          </a:prstGeom>
        </p:spPr>
        <p:txBody>
          <a:bodyPr wrap="square">
            <a:spAutoFit/>
          </a:bodyPr>
          <a:lstStyle/>
          <a:p>
            <a:pPr algn="ctr" rtl="1">
              <a:lnSpc>
                <a:spcPct val="150000"/>
              </a:lnSpc>
            </a:pPr>
            <a:r>
              <a:rPr lang="ur-PK" sz="4800" dirty="0" smtClean="0">
                <a:solidFill>
                  <a:srgbClr val="05446B"/>
                </a:solidFill>
                <a:latin typeface="Jameel Noori Nastaleeq" panose="02000503000000020004" pitchFamily="2" charset="-78"/>
                <a:cs typeface="Jameel Noori Nastaleeq" panose="02000503000000020004" pitchFamily="2" charset="-78"/>
              </a:rPr>
              <a:t>مال اور اولاد دے کر اللہ کیسے آزماتے ہیں؟</a:t>
            </a:r>
          </a:p>
        </p:txBody>
      </p:sp>
    </p:spTree>
    <p:extLst>
      <p:ext uri="{BB962C8B-B14F-4D97-AF65-F5344CB8AC3E}">
        <p14:creationId xmlns:p14="http://schemas.microsoft.com/office/powerpoint/2010/main" val="183659517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6471139" y="1414049"/>
            <a:ext cx="1508597" cy="830997"/>
          </a:xfrm>
          <a:prstGeom prst="rect">
            <a:avLst/>
          </a:prstGeom>
        </p:spPr>
        <p:txBody>
          <a:bodyPr wrap="square">
            <a:spAutoFit/>
          </a:bodyPr>
          <a:lstStyle/>
          <a:p>
            <a:pPr algn="r" rtl="1"/>
            <a:r>
              <a:rPr lang="ur-PK" sz="4800" b="1" u="sng" dirty="0" smtClean="0">
                <a:solidFill>
                  <a:srgbClr val="C00000"/>
                </a:solidFill>
                <a:latin typeface="Jameel Noori Nastaleeq" panose="02000503000000020004" pitchFamily="2" charset="-78"/>
                <a:cs typeface="Jameel Noori Nastaleeq" panose="02000503000000020004" pitchFamily="2" charset="-78"/>
              </a:rPr>
              <a:t>جواب</a:t>
            </a:r>
          </a:p>
        </p:txBody>
      </p:sp>
      <p:sp>
        <p:nvSpPr>
          <p:cNvPr id="6" name="Rectangle 5"/>
          <p:cNvSpPr/>
          <p:nvPr/>
        </p:nvSpPr>
        <p:spPr>
          <a:xfrm>
            <a:off x="780559" y="2562729"/>
            <a:ext cx="7519162" cy="1107996"/>
          </a:xfrm>
          <a:prstGeom prst="rect">
            <a:avLst/>
          </a:prstGeom>
        </p:spPr>
        <p:txBody>
          <a:bodyPr wrap="square">
            <a:spAutoFit/>
          </a:bodyPr>
          <a:lstStyle/>
          <a:p>
            <a:pPr algn="ctr" rtl="1">
              <a:lnSpc>
                <a:spcPct val="150000"/>
              </a:lnSpc>
            </a:pPr>
            <a:r>
              <a:rPr lang="ur-PK" sz="4800" dirty="0" smtClean="0">
                <a:solidFill>
                  <a:srgbClr val="05446B"/>
                </a:solidFill>
                <a:latin typeface="Jameel Noori Nastaleeq" panose="02000503000000020004" pitchFamily="2" charset="-78"/>
                <a:cs typeface="Jameel Noori Nastaleeq" panose="02000503000000020004" pitchFamily="2" charset="-78"/>
              </a:rPr>
              <a:t>بندہ شکر کرتا ہے یا کبروغرور کا شکار ہو جاتا ہے۔</a:t>
            </a:r>
          </a:p>
        </p:txBody>
      </p:sp>
    </p:spTree>
    <p:extLst>
      <p:ext uri="{BB962C8B-B14F-4D97-AF65-F5344CB8AC3E}">
        <p14:creationId xmlns:p14="http://schemas.microsoft.com/office/powerpoint/2010/main" val="18665774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087080" y="120346"/>
            <a:ext cx="249102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087079" y="148339"/>
            <a:ext cx="1620957"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40 ، 41</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111140" y="761107"/>
            <a:ext cx="6858000" cy="2308324"/>
          </a:xfrm>
          <a:prstGeom prst="rect">
            <a:avLst/>
          </a:prstGeom>
        </p:spPr>
        <p:txBody>
          <a:bodyPr wrap="square">
            <a:spAutoFit/>
          </a:bodyPr>
          <a:lstStyle/>
          <a:p>
            <a:pPr algn="ctr" rtl="1">
              <a:lnSpc>
                <a:spcPct val="150000"/>
              </a:lnSpc>
            </a:pPr>
            <a:r>
              <a:rPr lang="ur-PK" sz="3200" dirty="0">
                <a:solidFill>
                  <a:srgbClr val="05446B"/>
                </a:solidFill>
                <a:latin typeface="noorehira" panose="02000000000000000000" pitchFamily="2" charset="-78"/>
                <a:cs typeface="noorehira" panose="02000000000000000000" pitchFamily="2" charset="-78"/>
              </a:rPr>
              <a:t>فَعَسٰی رَبِّیۡۤ اَنۡ یُّؤۡتِیَنِ خَیۡرًا مِّنۡ جَنَّتِکَ وَ یُرۡسِلَ عَلَیۡہَا حُسۡبَانًا مِّنَ السَّمَآءِ فَتُصۡبِحَ صَعِیۡدًا زَلَقًا ﴿ۙ۴۰﴾ اَوۡ یُصۡبِحَ مَآؤُہَا غَوۡرًا فَلَنۡ تَسۡتَطِیۡعَ لَہٗ طَلَبًا ﴿۴۱﴾ </a:t>
            </a:r>
            <a:endParaRPr lang="en-US" sz="3200" dirty="0">
              <a:solidFill>
                <a:srgbClr val="05446B"/>
              </a:solidFill>
            </a:endParaRPr>
          </a:p>
        </p:txBody>
      </p:sp>
      <p:sp>
        <p:nvSpPr>
          <p:cNvPr id="3" name="Rectangle 2"/>
          <p:cNvSpPr/>
          <p:nvPr/>
        </p:nvSpPr>
        <p:spPr>
          <a:xfrm>
            <a:off x="981014" y="3218622"/>
            <a:ext cx="7118252" cy="2308324"/>
          </a:xfrm>
          <a:prstGeom prst="rect">
            <a:avLst/>
          </a:prstGeom>
        </p:spPr>
        <p:txBody>
          <a:bodyPr wrap="square">
            <a:spAutoFit/>
          </a:bodyPr>
          <a:lstStyle/>
          <a:p>
            <a:pPr algn="ctr" rtl="1">
              <a:lnSpc>
                <a:spcPct val="150000"/>
              </a:lnSpc>
            </a:pPr>
            <a:r>
              <a:rPr lang="ur-PK" sz="3200" dirty="0">
                <a:solidFill>
                  <a:srgbClr val="05446B"/>
                </a:solidFill>
                <a:latin typeface="Jameel Noori Nastaleeq" panose="02000503000000020004" pitchFamily="2" charset="-78"/>
                <a:cs typeface="Jameel Noori Nastaleeq" panose="02000503000000020004" pitchFamily="2" charset="-78"/>
              </a:rPr>
              <a:t>تو بعید نہیں کہ میرا ربّ مجھے تیری جنّت سے بہتر عطا فرما دے اور تیری جنّت پر آسمان سے کوئی آفت بھیج دے جس سے وہ صاف میدان بن کر رہ جائے، یا اس کا پانی زمین میں اُتر جائے اور پھر تُو اسے کسی طرح نہ نکال سکے۔“</a:t>
            </a:r>
            <a:endParaRPr lang="en-US" sz="3200" dirty="0">
              <a:solidFill>
                <a:srgbClr val="05446B"/>
              </a:solidFill>
            </a:endParaRPr>
          </a:p>
        </p:txBody>
      </p:sp>
    </p:spTree>
    <p:extLst>
      <p:ext uri="{BB962C8B-B14F-4D97-AF65-F5344CB8AC3E}">
        <p14:creationId xmlns:p14="http://schemas.microsoft.com/office/powerpoint/2010/main" val="385178947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1097280" y="2225104"/>
            <a:ext cx="6193140" cy="1754326"/>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دوسروں کو شکر گزاری اور مکمل اطاعت کی نصیحت</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اپنے لیے رب سے اچھے کی امید</a:t>
            </a:r>
          </a:p>
        </p:txBody>
      </p:sp>
      <p:sp>
        <p:nvSpPr>
          <p:cNvPr id="8" name="Rectangle 7"/>
          <p:cNvSpPr/>
          <p:nvPr/>
        </p:nvSpPr>
        <p:spPr>
          <a:xfrm>
            <a:off x="3882682" y="1022807"/>
            <a:ext cx="4758235" cy="707886"/>
          </a:xfrm>
          <a:prstGeom prst="rect">
            <a:avLst/>
          </a:prstGeom>
        </p:spPr>
        <p:txBody>
          <a:bodyPr wrap="square">
            <a:spAutoFit/>
          </a:bodyPr>
          <a:lstStyle/>
          <a:p>
            <a:pPr algn="r" rtl="1"/>
            <a:r>
              <a:rPr lang="ur-PK" sz="4000" b="1" u="sng" dirty="0" smtClean="0">
                <a:solidFill>
                  <a:srgbClr val="C00000"/>
                </a:solidFill>
                <a:latin typeface="Jameel Noori Nastaleeq" panose="02000503000000020004" pitchFamily="2" charset="-78"/>
                <a:cs typeface="Jameel Noori Nastaleeq" panose="02000503000000020004" pitchFamily="2" charset="-78"/>
              </a:rPr>
              <a:t>دوسروں کی نعمتوں پر ہمارا مطلوبہ رویہ</a:t>
            </a:r>
          </a:p>
        </p:txBody>
      </p:sp>
    </p:spTree>
    <p:extLst>
      <p:ext uri="{BB962C8B-B14F-4D97-AF65-F5344CB8AC3E}">
        <p14:creationId xmlns:p14="http://schemas.microsoft.com/office/powerpoint/2010/main" val="354032140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470854" y="597825"/>
            <a:ext cx="7959050" cy="5078313"/>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b="1" dirty="0">
                <a:solidFill>
                  <a:srgbClr val="05446B"/>
                </a:solidFill>
                <a:latin typeface="Jameel Noori Nastaleeq" panose="02000503000000020004" pitchFamily="2" charset="-78"/>
                <a:cs typeface="Jameel Noori Nastaleeq" panose="02000503000000020004" pitchFamily="2" charset="-78"/>
              </a:rPr>
              <a:t>مومن دوست کی اپنے صاحب کو رب کی طرف لوٹنے کی دعوت کا انداز نہ کہ </a:t>
            </a:r>
            <a:r>
              <a:rPr lang="ur-PK" sz="3600" b="1" dirty="0" smtClean="0">
                <a:solidFill>
                  <a:srgbClr val="05446B"/>
                </a:solidFill>
                <a:latin typeface="Jameel Noori Nastaleeq" panose="02000503000000020004" pitchFamily="2" charset="-78"/>
                <a:cs typeface="Jameel Noori Nastaleeq" panose="02000503000000020004" pitchFamily="2" charset="-78"/>
              </a:rPr>
              <a:t>حسد</a:t>
            </a:r>
            <a:endParaRPr lang="ur-PK" sz="3600" dirty="0" smtClean="0">
              <a:solidFill>
                <a:srgbClr val="05446B"/>
              </a:solidFill>
              <a:latin typeface="Jameel Noori Nastaleeq" panose="02000503000000020004" pitchFamily="2" charset="-78"/>
              <a:cs typeface="Jameel Noori Nastaleeq" panose="02000503000000020004" pitchFamily="2" charset="-78"/>
            </a:endParaRP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اس اندیشے کا اظہار کہ تمہارا غرور تکبر اور سرکشی اللہ کے عذاب کا سبب نہ بن جائے۔</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ہم اپنا جائزہ لیں 			دنیا کی محبت کا شکار دوستوں کی کتنی فکر کرتے ہیں؟</a:t>
            </a:r>
          </a:p>
        </p:txBody>
      </p:sp>
      <p:cxnSp>
        <p:nvCxnSpPr>
          <p:cNvPr id="3" name="Straight Arrow Connector 2"/>
          <p:cNvCxnSpPr/>
          <p:nvPr/>
        </p:nvCxnSpPr>
        <p:spPr>
          <a:xfrm flipH="1">
            <a:off x="5205046" y="4431323"/>
            <a:ext cx="872196" cy="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775262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560061" y="120346"/>
            <a:ext cx="2018040"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560061"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42</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894089" y="981613"/>
            <a:ext cx="7292101" cy="1569660"/>
          </a:xfrm>
          <a:prstGeom prst="rect">
            <a:avLst/>
          </a:prstGeom>
        </p:spPr>
        <p:txBody>
          <a:bodyPr wrap="square">
            <a:spAutoFit/>
          </a:bodyPr>
          <a:lstStyle/>
          <a:p>
            <a:pPr algn="ctr" rtl="1">
              <a:lnSpc>
                <a:spcPct val="150000"/>
              </a:lnSpc>
            </a:pPr>
            <a:r>
              <a:rPr lang="ur-PK" sz="3200" dirty="0">
                <a:solidFill>
                  <a:srgbClr val="05446B"/>
                </a:solidFill>
                <a:latin typeface="noorehira" panose="02000000000000000000" pitchFamily="2" charset="-78"/>
                <a:cs typeface="noorehira" panose="02000000000000000000" pitchFamily="2" charset="-78"/>
              </a:rPr>
              <a:t>وَ اُحِیۡطَ بِثَمَرِہٖ فَاَصۡبَحَ یُقَلِّبُ کَفَّیۡہِ عَلٰی مَاۤ اَنۡفَقَ فِیۡہَا وَ ہِیَ خَاوِیَۃٌ عَلٰی عُرُوۡشِہَا وَ یَقُوۡلُ یٰلَیۡتَنِیۡ لَمۡ اُشۡرِکۡ بِرَبِّیۡۤ اَحَدًا ﴿۴۲﴾</a:t>
            </a:r>
            <a:endParaRPr lang="en-US" sz="3200" dirty="0">
              <a:solidFill>
                <a:srgbClr val="05446B"/>
              </a:solidFill>
            </a:endParaRPr>
          </a:p>
        </p:txBody>
      </p:sp>
      <p:sp>
        <p:nvSpPr>
          <p:cNvPr id="6" name="Rectangle 5"/>
          <p:cNvSpPr/>
          <p:nvPr/>
        </p:nvSpPr>
        <p:spPr>
          <a:xfrm>
            <a:off x="1293021" y="2799772"/>
            <a:ext cx="6893169" cy="2308324"/>
          </a:xfrm>
          <a:prstGeom prst="rect">
            <a:avLst/>
          </a:prstGeom>
        </p:spPr>
        <p:txBody>
          <a:bodyPr wrap="square">
            <a:spAutoFit/>
          </a:bodyPr>
          <a:lstStyle/>
          <a:p>
            <a:pPr algn="ctr" rtl="1">
              <a:lnSpc>
                <a:spcPct val="150000"/>
              </a:lnSpc>
            </a:pPr>
            <a:r>
              <a:rPr lang="ur-PK" sz="3200" dirty="0">
                <a:solidFill>
                  <a:srgbClr val="05446B"/>
                </a:solidFill>
                <a:latin typeface="Jameel Noori Nastaleeq" panose="02000503000000020004" pitchFamily="2" charset="-78"/>
                <a:cs typeface="Jameel Noori Nastaleeq" panose="02000503000000020004" pitchFamily="2" charset="-78"/>
              </a:rPr>
              <a:t>آخر کار ہوا یہ کہ اس کا سارا ثمرہ مارا گیا اور اپنے انگوروں کے باغ کو ٹٹیوں پر اُلٹا پڑا دیکھ کر اپنی لگائی ہوئی لاگت پر ہاتھ ملتا رہ گیا اور کہنے لگا کہ”کاش! میں نے اپنے ربّ کے ساتھ کسی کو شریک نہ ٹھہرایا ہوتا“</a:t>
            </a:r>
            <a:endParaRPr lang="en-US" sz="3200" dirty="0">
              <a:solidFill>
                <a:srgbClr val="05446B"/>
              </a:solidFill>
            </a:endParaRPr>
          </a:p>
        </p:txBody>
      </p:sp>
    </p:spTree>
    <p:extLst>
      <p:ext uri="{BB962C8B-B14F-4D97-AF65-F5344CB8AC3E}">
        <p14:creationId xmlns:p14="http://schemas.microsoft.com/office/powerpoint/2010/main" val="38706914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379828" y="857022"/>
            <a:ext cx="7944566" cy="4247317"/>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مومن دوست کا خدشہ ٹھیک ثابت ہوا۔</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اس شخص نے نصیحت قبول نہ کی۔</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نافرمانی ، شرک ، تکبر ، غرور میں بڑھتا چلا گیا۔</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یہاں تک کہ مہلتِ عمل ختم ہو گئی۔</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اس کے باغ ، مال سب کسی آفت کی نذر ہو گئے۔</a:t>
            </a:r>
          </a:p>
        </p:txBody>
      </p:sp>
    </p:spTree>
    <p:extLst>
      <p:ext uri="{BB962C8B-B14F-4D97-AF65-F5344CB8AC3E}">
        <p14:creationId xmlns:p14="http://schemas.microsoft.com/office/powerpoint/2010/main" val="335018265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8" name="Rectangle 7"/>
          <p:cNvSpPr/>
          <p:nvPr/>
        </p:nvSpPr>
        <p:spPr>
          <a:xfrm>
            <a:off x="277837" y="837978"/>
            <a:ext cx="8176846" cy="4247317"/>
          </a:xfrm>
          <a:prstGeom prst="rect">
            <a:avLst/>
          </a:prstGeom>
        </p:spPr>
        <p:txBody>
          <a:bodyPr wrap="square">
            <a:spAutoFit/>
          </a:bodyPr>
          <a:lstStyle/>
          <a:p>
            <a:pPr marL="742950" indent="-742950" algn="r" rtl="1">
              <a:lnSpc>
                <a:spcPct val="150000"/>
              </a:lnSpc>
              <a:buFont typeface="+mj-lt"/>
              <a:buAutoNum type="arabicPeriod"/>
            </a:pPr>
            <a:r>
              <a:rPr lang="ur-PK" sz="3600" dirty="0" smtClean="0">
                <a:solidFill>
                  <a:srgbClr val="05446B"/>
                </a:solidFill>
                <a:latin typeface="Jameel Noori Nastaleeq" panose="02000503000000020004" pitchFamily="2" charset="-78"/>
                <a:cs typeface="Jameel Noori Nastaleeq" panose="02000503000000020004" pitchFamily="2" charset="-78"/>
              </a:rPr>
              <a:t>جس باغ کے بارے میں کبھی زوال نہ آنے کی خوش فہمی میں </a:t>
            </a:r>
            <a:r>
              <a:rPr lang="ur-PK" sz="3600" smtClean="0">
                <a:solidFill>
                  <a:srgbClr val="05446B"/>
                </a:solidFill>
                <a:latin typeface="Jameel Noori Nastaleeq" panose="02000503000000020004" pitchFamily="2" charset="-78"/>
                <a:cs typeface="Jameel Noori Nastaleeq" panose="02000503000000020004" pitchFamily="2" charset="-78"/>
              </a:rPr>
              <a:t>مبتلا تھا</a:t>
            </a:r>
            <a:endParaRPr lang="ur-PK" sz="3600" dirty="0" smtClean="0">
              <a:solidFill>
                <a:srgbClr val="05446B"/>
              </a:solidFill>
              <a:latin typeface="Jameel Noori Nastaleeq" panose="02000503000000020004" pitchFamily="2" charset="-78"/>
              <a:cs typeface="Jameel Noori Nastaleeq" panose="02000503000000020004" pitchFamily="2" charset="-78"/>
            </a:endParaRPr>
          </a:p>
          <a:p>
            <a:pPr marL="742950" indent="-742950" algn="r" rtl="1">
              <a:lnSpc>
                <a:spcPct val="150000"/>
              </a:lnSpc>
              <a:buFont typeface="+mj-lt"/>
              <a:buAutoNum type="arabicPeriod"/>
            </a:pPr>
            <a:r>
              <a:rPr lang="ur-PK" sz="3600" dirty="0" smtClean="0">
                <a:solidFill>
                  <a:srgbClr val="05446B"/>
                </a:solidFill>
                <a:latin typeface="Jameel Noori Nastaleeq" panose="02000503000000020004" pitchFamily="2" charset="-78"/>
                <a:cs typeface="Jameel Noori Nastaleeq" panose="02000503000000020004" pitchFamily="2" charset="-78"/>
              </a:rPr>
              <a:t>جسے اپنی دولت میں اضافے کا ذریعہ سمجھ رہا تھا۔</a:t>
            </a:r>
          </a:p>
          <a:p>
            <a:pPr marL="742950" indent="-742950" algn="r" rtl="1">
              <a:lnSpc>
                <a:spcPct val="150000"/>
              </a:lnSpc>
              <a:buFont typeface="+mj-lt"/>
              <a:buAutoNum type="arabicPeriod"/>
            </a:pPr>
            <a:r>
              <a:rPr lang="ur-PK" sz="3600" dirty="0" smtClean="0">
                <a:solidFill>
                  <a:srgbClr val="05446B"/>
                </a:solidFill>
                <a:latin typeface="Jameel Noori Nastaleeq" panose="02000503000000020004" pitchFamily="2" charset="-78"/>
                <a:cs typeface="Jameel Noori Nastaleeq" panose="02000503000000020004" pitchFamily="2" charset="-78"/>
              </a:rPr>
              <a:t>جس باغ کی وجہ سے دینے والے رب کو بھلا بیٹھا تھا</a:t>
            </a:r>
          </a:p>
          <a:p>
            <a:pPr algn="ctr" rtl="1">
              <a:lnSpc>
                <a:spcPct val="150000"/>
              </a:lnSpc>
            </a:pPr>
            <a:r>
              <a:rPr lang="ur-PK" sz="3600" b="1" dirty="0" smtClean="0">
                <a:solidFill>
                  <a:srgbClr val="05446B"/>
                </a:solidFill>
                <a:latin typeface="Jameel Noori Nastaleeq" panose="02000503000000020004" pitchFamily="2" charset="-78"/>
                <a:cs typeface="Jameel Noori Nastaleeq" panose="02000503000000020004" pitchFamily="2" charset="-78"/>
              </a:rPr>
              <a:t>وہ لاش کی طرح اس کے قدموں میں پڑاتھا ۔</a:t>
            </a:r>
          </a:p>
          <a:p>
            <a:pPr algn="ctr" rtl="1">
              <a:lnSpc>
                <a:spcPct val="150000"/>
              </a:lnSpc>
            </a:pPr>
            <a:r>
              <a:rPr lang="ur-PK" sz="3600" b="1" dirty="0" smtClean="0">
                <a:solidFill>
                  <a:srgbClr val="05446B"/>
                </a:solidFill>
                <a:latin typeface="Jameel Noori Nastaleeq" panose="02000503000000020004" pitchFamily="2" charset="-78"/>
                <a:cs typeface="Jameel Noori Nastaleeq" panose="02000503000000020004" pitchFamily="2" charset="-78"/>
              </a:rPr>
              <a:t>پھر اسے اپنے مومن دوست کی نصیحت یاد آنے لگی۔</a:t>
            </a:r>
          </a:p>
        </p:txBody>
      </p:sp>
    </p:spTree>
    <p:extLst>
      <p:ext uri="{BB962C8B-B14F-4D97-AF65-F5344CB8AC3E}">
        <p14:creationId xmlns:p14="http://schemas.microsoft.com/office/powerpoint/2010/main" val="176182828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560061" y="120346"/>
            <a:ext cx="2018040"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560061"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43</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914099" y="1021638"/>
            <a:ext cx="5645962" cy="1938992"/>
          </a:xfrm>
          <a:prstGeom prst="rect">
            <a:avLst/>
          </a:prstGeom>
        </p:spPr>
        <p:txBody>
          <a:bodyPr wrap="square">
            <a:spAutoFit/>
          </a:bodyPr>
          <a:lstStyle/>
          <a:p>
            <a:pPr algn="ctr" rtl="1">
              <a:lnSpc>
                <a:spcPct val="150000"/>
              </a:lnSpc>
            </a:pPr>
            <a:r>
              <a:rPr lang="ur-PK" sz="4000" dirty="0">
                <a:solidFill>
                  <a:srgbClr val="05446B"/>
                </a:solidFill>
                <a:latin typeface="noorehira" panose="02000000000000000000" pitchFamily="2" charset="-78"/>
                <a:cs typeface="noorehira" panose="02000000000000000000" pitchFamily="2" charset="-78"/>
              </a:rPr>
              <a:t> وَ لَمۡ تَکُنۡ لَّہٗ فِئَۃٌ یَّنۡصُرُوۡنَہٗ مِنۡ دُوۡنِ اللّٰہِ وَ مَا کَانَ مُنۡتَصِرًا ﴿ؕ۴۳﴾</a:t>
            </a:r>
            <a:endParaRPr lang="en-US" sz="4000" dirty="0">
              <a:solidFill>
                <a:srgbClr val="05446B"/>
              </a:solidFill>
            </a:endParaRPr>
          </a:p>
        </p:txBody>
      </p:sp>
      <p:sp>
        <p:nvSpPr>
          <p:cNvPr id="3" name="Rectangle 2"/>
          <p:cNvSpPr/>
          <p:nvPr/>
        </p:nvSpPr>
        <p:spPr>
          <a:xfrm>
            <a:off x="1914099" y="3091768"/>
            <a:ext cx="5451231" cy="1569660"/>
          </a:xfrm>
          <a:prstGeom prst="rect">
            <a:avLst/>
          </a:prstGeom>
        </p:spPr>
        <p:txBody>
          <a:bodyPr wrap="square">
            <a:spAutoFit/>
          </a:bodyPr>
          <a:lstStyle/>
          <a:p>
            <a:pPr algn="ctr" rtl="1">
              <a:lnSpc>
                <a:spcPct val="150000"/>
              </a:lnSpc>
            </a:pPr>
            <a:r>
              <a:rPr lang="ur-PK" sz="3200" dirty="0">
                <a:solidFill>
                  <a:srgbClr val="05446B"/>
                </a:solidFill>
                <a:latin typeface="Jameel Noori Nastaleeq" panose="02000503000000020004" pitchFamily="2" charset="-78"/>
                <a:cs typeface="Jameel Noori Nastaleeq" panose="02000503000000020004" pitchFamily="2" charset="-78"/>
              </a:rPr>
              <a:t>نہ ہوا اللہ کو چھوڑ کر اُس کے پاس کوئی جتھا کہ اُس کی مدد کرتا، اور نہ کر سکا وہ آپ ہی اس آفت کا مقابلہ </a:t>
            </a:r>
            <a:endParaRPr lang="en-US" sz="3200" dirty="0">
              <a:solidFill>
                <a:srgbClr val="05446B"/>
              </a:solidFill>
            </a:endParaRPr>
          </a:p>
        </p:txBody>
      </p:sp>
    </p:spTree>
    <p:extLst>
      <p:ext uri="{BB962C8B-B14F-4D97-AF65-F5344CB8AC3E}">
        <p14:creationId xmlns:p14="http://schemas.microsoft.com/office/powerpoint/2010/main" val="62703296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8" name="Rectangle 7"/>
          <p:cNvSpPr/>
          <p:nvPr/>
        </p:nvSpPr>
        <p:spPr>
          <a:xfrm>
            <a:off x="844062" y="1341627"/>
            <a:ext cx="7174524" cy="3416320"/>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اللہ کا عذاب آنے پر جس طرح </a:t>
            </a:r>
            <a:r>
              <a:rPr lang="ur-PK" sz="3600" b="1" u="sng" dirty="0" smtClean="0">
                <a:solidFill>
                  <a:srgbClr val="05446B"/>
                </a:solidFill>
                <a:latin typeface="Jameel Noori Nastaleeq" panose="02000503000000020004" pitchFamily="2" charset="-78"/>
                <a:cs typeface="Jameel Noori Nastaleeq" panose="02000503000000020004" pitchFamily="2" charset="-78"/>
              </a:rPr>
              <a:t>دولت</a:t>
            </a:r>
            <a:r>
              <a:rPr lang="ur-PK" sz="3600" dirty="0" smtClean="0">
                <a:solidFill>
                  <a:srgbClr val="05446B"/>
                </a:solidFill>
                <a:latin typeface="Jameel Noori Nastaleeq" panose="02000503000000020004" pitchFamily="2" charset="-78"/>
                <a:cs typeface="Jameel Noori Nastaleeq" panose="02000503000000020004" pitchFamily="2" charset="-78"/>
              </a:rPr>
              <a:t> کام نہ آئی اسی طرح </a:t>
            </a:r>
            <a:r>
              <a:rPr lang="ur-PK" sz="3600" b="1" u="sng" dirty="0" smtClean="0">
                <a:solidFill>
                  <a:srgbClr val="05446B"/>
                </a:solidFill>
                <a:latin typeface="Jameel Noori Nastaleeq" panose="02000503000000020004" pitchFamily="2" charset="-78"/>
                <a:cs typeface="Jameel Noori Nastaleeq" panose="02000503000000020004" pitchFamily="2" charset="-78"/>
              </a:rPr>
              <a:t>اولاد</a:t>
            </a:r>
            <a:r>
              <a:rPr lang="ur-PK" sz="3600" dirty="0" smtClean="0">
                <a:solidFill>
                  <a:srgbClr val="05446B"/>
                </a:solidFill>
                <a:latin typeface="Jameel Noori Nastaleeq" panose="02000503000000020004" pitchFamily="2" charset="-78"/>
                <a:cs typeface="Jameel Noori Nastaleeq" panose="02000503000000020004" pitchFamily="2" charset="-78"/>
              </a:rPr>
              <a:t> ، ساتھ دینے والے لوگ بھی کام نہ آ سکے۔</a:t>
            </a:r>
          </a:p>
          <a:p>
            <a:pPr marL="571500" indent="-5715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سارے غرور اور تکبر کے باوجود خود بھی کسی مقابلے یا انتقام کے قابل نہ بن سکا۔</a:t>
            </a:r>
          </a:p>
        </p:txBody>
      </p:sp>
    </p:spTree>
    <p:extLst>
      <p:ext uri="{BB962C8B-B14F-4D97-AF65-F5344CB8AC3E}">
        <p14:creationId xmlns:p14="http://schemas.microsoft.com/office/powerpoint/2010/main" val="242727580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560061" y="120346"/>
            <a:ext cx="2018040"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560061"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44</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1002284" y="1795361"/>
            <a:ext cx="7364517" cy="646331"/>
          </a:xfrm>
          <a:prstGeom prst="rect">
            <a:avLst/>
          </a:prstGeom>
        </p:spPr>
        <p:txBody>
          <a:bodyPr wrap="none">
            <a:spAutoFit/>
          </a:bodyPr>
          <a:lstStyle/>
          <a:p>
            <a:pPr algn="ctr" rtl="1"/>
            <a:r>
              <a:rPr lang="ur-PK" sz="3600" dirty="0">
                <a:solidFill>
                  <a:srgbClr val="05446B"/>
                </a:solidFill>
                <a:latin typeface="noorehira" panose="02000000000000000000" pitchFamily="2" charset="-78"/>
                <a:cs typeface="noorehira" panose="02000000000000000000" pitchFamily="2" charset="-78"/>
              </a:rPr>
              <a:t>ہُنَالِکَ الۡوَلَایَۃُ لِلّٰہِ الۡحَقِّ ؕ ہُوَ خَیۡرٌ ثَوَابًا وَّ خَیۡرٌ عُقۡبًا ﴿٪۴۴﴾</a:t>
            </a:r>
            <a:endParaRPr lang="en-US" sz="3600" dirty="0">
              <a:solidFill>
                <a:srgbClr val="05446B"/>
              </a:solidFill>
            </a:endParaRPr>
          </a:p>
        </p:txBody>
      </p:sp>
      <p:sp>
        <p:nvSpPr>
          <p:cNvPr id="6" name="Rectangle 5"/>
          <p:cNvSpPr/>
          <p:nvPr/>
        </p:nvSpPr>
        <p:spPr>
          <a:xfrm>
            <a:off x="1195754" y="2719109"/>
            <a:ext cx="6977575" cy="1569660"/>
          </a:xfrm>
          <a:prstGeom prst="rect">
            <a:avLst/>
          </a:prstGeom>
        </p:spPr>
        <p:txBody>
          <a:bodyPr wrap="square">
            <a:spAutoFit/>
          </a:bodyPr>
          <a:lstStyle/>
          <a:p>
            <a:pPr algn="ctr" rtl="1">
              <a:lnSpc>
                <a:spcPct val="150000"/>
              </a:lnSpc>
            </a:pPr>
            <a:r>
              <a:rPr lang="ur-PK" sz="3200" dirty="0">
                <a:solidFill>
                  <a:srgbClr val="05446B"/>
                </a:solidFill>
                <a:latin typeface="Jameel Noori Nastaleeq" panose="02000503000000020004" pitchFamily="2" charset="-78"/>
                <a:cs typeface="Jameel Noori Nastaleeq" panose="02000503000000020004" pitchFamily="2" charset="-78"/>
              </a:rPr>
              <a:t>اُس وقت معلوم ہوا کہ کارسازی کا اختیار خدائے برحق ہی کے لیے ہے، انعام وہی بہتر ہے جو وہ بخشے اور انجام وہی بخیر ہے جو وہ دکھائے۔؏</a:t>
            </a:r>
            <a:endParaRPr lang="en-US" sz="3200" dirty="0">
              <a:solidFill>
                <a:srgbClr val="05446B"/>
              </a:solidFill>
            </a:endParaRPr>
          </a:p>
        </p:txBody>
      </p:sp>
    </p:spTree>
    <p:extLst>
      <p:ext uri="{BB962C8B-B14F-4D97-AF65-F5344CB8AC3E}">
        <p14:creationId xmlns:p14="http://schemas.microsoft.com/office/powerpoint/2010/main" val="97226132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1266092" y="638277"/>
            <a:ext cx="7392409" cy="923330"/>
          </a:xfrm>
          <a:prstGeom prst="rect">
            <a:avLst/>
          </a:prstGeom>
        </p:spPr>
        <p:txBody>
          <a:bodyPr wrap="square">
            <a:spAutoFit/>
          </a:bodyPr>
          <a:lstStyle/>
          <a:p>
            <a:pPr algn="r" rtl="1">
              <a:lnSpc>
                <a:spcPct val="150000"/>
              </a:lnSpc>
            </a:pPr>
            <a:r>
              <a:rPr lang="ur-PK" sz="3600" b="1" u="sng" dirty="0" smtClean="0">
                <a:solidFill>
                  <a:srgbClr val="C00000"/>
                </a:solidFill>
                <a:latin typeface="Jameel Noori Nastaleeq" panose="02000503000000020004" pitchFamily="2" charset="-78"/>
                <a:cs typeface="Jameel Noori Nastaleeq" panose="02000503000000020004" pitchFamily="2" charset="-78"/>
              </a:rPr>
              <a:t>مہلتِ عمل ختم ہو جانے اور عذاب کا شکار ہونے کے بعد احساس ہوا</a:t>
            </a:r>
          </a:p>
        </p:txBody>
      </p:sp>
      <p:sp>
        <p:nvSpPr>
          <p:cNvPr id="8" name="Rectangle 7"/>
          <p:cNvSpPr/>
          <p:nvPr/>
        </p:nvSpPr>
        <p:spPr>
          <a:xfrm>
            <a:off x="618979" y="1726046"/>
            <a:ext cx="7525024" cy="2862322"/>
          </a:xfrm>
          <a:prstGeom prst="rect">
            <a:avLst/>
          </a:prstGeom>
        </p:spPr>
        <p:txBody>
          <a:bodyPr wrap="square">
            <a:spAutoFit/>
          </a:bodyPr>
          <a:lstStyle/>
          <a:p>
            <a:pPr marL="742950" indent="-742950" algn="r" rtl="1">
              <a:lnSpc>
                <a:spcPct val="150000"/>
              </a:lnSpc>
              <a:buFont typeface="+mj-lt"/>
              <a:buAutoNum type="arabicPeriod"/>
            </a:pPr>
            <a:r>
              <a:rPr lang="ur-PK" sz="4000" dirty="0" smtClean="0">
                <a:solidFill>
                  <a:srgbClr val="05446B"/>
                </a:solidFill>
                <a:latin typeface="Jameel Noori Nastaleeq" panose="02000503000000020004" pitchFamily="2" charset="-78"/>
                <a:cs typeface="Jameel Noori Nastaleeq" panose="02000503000000020004" pitchFamily="2" charset="-78"/>
              </a:rPr>
              <a:t>تمام </a:t>
            </a:r>
            <a:r>
              <a:rPr lang="ur-PK" sz="4000" b="1" u="sng" dirty="0" smtClean="0">
                <a:solidFill>
                  <a:srgbClr val="05446B"/>
                </a:solidFill>
                <a:latin typeface="Jameel Noori Nastaleeq" panose="02000503000000020004" pitchFamily="2" charset="-78"/>
                <a:cs typeface="Jameel Noori Nastaleeq" panose="02000503000000020004" pitchFamily="2" charset="-78"/>
              </a:rPr>
              <a:t>قوت</a:t>
            </a:r>
            <a:r>
              <a:rPr lang="ur-PK" sz="4000" dirty="0" smtClean="0">
                <a:solidFill>
                  <a:srgbClr val="05446B"/>
                </a:solidFill>
                <a:latin typeface="Jameel Noori Nastaleeq" panose="02000503000000020004" pitchFamily="2" charset="-78"/>
                <a:cs typeface="Jameel Noori Nastaleeq" panose="02000503000000020004" pitchFamily="2" charset="-78"/>
              </a:rPr>
              <a:t> ، تما م </a:t>
            </a:r>
            <a:r>
              <a:rPr lang="ur-PK" sz="4000" b="1" u="sng" dirty="0" smtClean="0">
                <a:solidFill>
                  <a:srgbClr val="05446B"/>
                </a:solidFill>
                <a:latin typeface="Jameel Noori Nastaleeq" panose="02000503000000020004" pitchFamily="2" charset="-78"/>
                <a:cs typeface="Jameel Noori Nastaleeq" panose="02000503000000020004" pitchFamily="2" charset="-78"/>
              </a:rPr>
              <a:t>اختیار</a:t>
            </a:r>
            <a:r>
              <a:rPr lang="ur-PK" sz="4000" dirty="0" smtClean="0">
                <a:solidFill>
                  <a:srgbClr val="05446B"/>
                </a:solidFill>
                <a:latin typeface="Jameel Noori Nastaleeq" panose="02000503000000020004" pitchFamily="2" charset="-78"/>
                <a:cs typeface="Jameel Noori Nastaleeq" panose="02000503000000020004" pitchFamily="2" charset="-78"/>
              </a:rPr>
              <a:t> صرف اللہ کا ہے۔</a:t>
            </a:r>
          </a:p>
          <a:p>
            <a:pPr marL="742950" indent="-742950" algn="r" rtl="1">
              <a:lnSpc>
                <a:spcPct val="150000"/>
              </a:lnSpc>
              <a:buFont typeface="+mj-lt"/>
              <a:buAutoNum type="arabicPeriod"/>
            </a:pPr>
            <a:r>
              <a:rPr lang="ur-PK" sz="4000" dirty="0" smtClean="0">
                <a:solidFill>
                  <a:srgbClr val="05446B"/>
                </a:solidFill>
                <a:latin typeface="Jameel Noori Nastaleeq" panose="02000503000000020004" pitchFamily="2" charset="-78"/>
                <a:cs typeface="Jameel Noori Nastaleeq" panose="02000503000000020004" pitchFamily="2" charset="-78"/>
              </a:rPr>
              <a:t>کارساز اور مدد کرنے والا صرف اللہ ہے۔</a:t>
            </a:r>
          </a:p>
          <a:p>
            <a:pPr marL="742950" indent="-742950" algn="r" rtl="1">
              <a:lnSpc>
                <a:spcPct val="150000"/>
              </a:lnSpc>
              <a:buFont typeface="+mj-lt"/>
              <a:buAutoNum type="arabicPeriod"/>
            </a:pPr>
            <a:r>
              <a:rPr lang="ur-PK" sz="4000" dirty="0" smtClean="0">
                <a:solidFill>
                  <a:srgbClr val="05446B"/>
                </a:solidFill>
                <a:latin typeface="Jameel Noori Nastaleeq" panose="02000503000000020004" pitchFamily="2" charset="-78"/>
                <a:cs typeface="Jameel Noori Nastaleeq" panose="02000503000000020004" pitchFamily="2" charset="-78"/>
              </a:rPr>
              <a:t>بہترین اجر اور بہترین انجام صرف اللہ ہی دے سکتا ہے۔</a:t>
            </a:r>
          </a:p>
        </p:txBody>
      </p:sp>
    </p:spTree>
    <p:extLst>
      <p:ext uri="{BB962C8B-B14F-4D97-AF65-F5344CB8AC3E}">
        <p14:creationId xmlns:p14="http://schemas.microsoft.com/office/powerpoint/2010/main" val="95364257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2514600" y="244382"/>
            <a:ext cx="6411188" cy="938719"/>
          </a:xfrm>
          <a:prstGeom prst="rect">
            <a:avLst/>
          </a:prstGeom>
        </p:spPr>
        <p:txBody>
          <a:bodyPr wrap="square">
            <a:spAutoFit/>
          </a:bodyPr>
          <a:lstStyle/>
          <a:p>
            <a:pPr algn="r" rtl="1">
              <a:lnSpc>
                <a:spcPct val="150000"/>
              </a:lnSpc>
            </a:pPr>
            <a:r>
              <a:rPr lang="ur-PK" sz="4000" b="1" u="sng" dirty="0" smtClean="0">
                <a:solidFill>
                  <a:srgbClr val="C00000"/>
                </a:solidFill>
                <a:latin typeface="Jameel Noori Nastaleeq" panose="02000503000000020004" pitchFamily="2" charset="-78"/>
                <a:cs typeface="Jameel Noori Nastaleeq" panose="02000503000000020004" pitchFamily="2" charset="-78"/>
              </a:rPr>
              <a:t>صاحبِ الجنتین کے قصے میں ہمارے لیے سبق</a:t>
            </a:r>
          </a:p>
        </p:txBody>
      </p:sp>
      <p:sp>
        <p:nvSpPr>
          <p:cNvPr id="8" name="Rectangle 7"/>
          <p:cNvSpPr/>
          <p:nvPr/>
        </p:nvSpPr>
        <p:spPr>
          <a:xfrm>
            <a:off x="450165" y="1514799"/>
            <a:ext cx="7835705" cy="3970318"/>
          </a:xfrm>
          <a:prstGeom prst="rect">
            <a:avLst/>
          </a:prstGeom>
        </p:spPr>
        <p:txBody>
          <a:bodyPr wrap="square">
            <a:spAutoFit/>
          </a:bodyPr>
          <a:lstStyle/>
          <a:p>
            <a:pPr algn="r" rtl="1">
              <a:lnSpc>
                <a:spcPct val="150000"/>
              </a:lnSpc>
            </a:pPr>
            <a:r>
              <a:rPr lang="ur-PK" sz="2800" b="1" u="sng" dirty="0" smtClean="0">
                <a:solidFill>
                  <a:srgbClr val="05446B"/>
                </a:solidFill>
                <a:latin typeface="Jameel Noori Nastaleeq" panose="02000503000000020004" pitchFamily="2" charset="-78"/>
                <a:cs typeface="Jameel Noori Nastaleeq" panose="02000503000000020004" pitchFamily="2" charset="-78"/>
              </a:rPr>
              <a:t>فتنہ مال و اولاد کا علاج</a:t>
            </a:r>
          </a:p>
          <a:p>
            <a:pPr marL="1485900" lvl="2" indent="-571500" algn="r" rtl="1">
              <a:lnSpc>
                <a:spcPct val="150000"/>
              </a:lnSpc>
              <a:buFont typeface="Arial" panose="020B0604020202020204" pitchFamily="34" charset="0"/>
              <a:buChar char="•"/>
            </a:pPr>
            <a:r>
              <a:rPr lang="ur-PK" sz="2800" dirty="0" smtClean="0">
                <a:solidFill>
                  <a:srgbClr val="05446B"/>
                </a:solidFill>
                <a:latin typeface="Jameel Noori Nastaleeq" panose="02000503000000020004" pitchFamily="2" charset="-78"/>
                <a:cs typeface="Jameel Noori Nastaleeq" panose="02000503000000020004" pitchFamily="2" charset="-78"/>
              </a:rPr>
              <a:t>دنیا کی زندگی کی حقیقت کو سمجھا جائے۔</a:t>
            </a:r>
          </a:p>
          <a:p>
            <a:pPr marL="1485900" lvl="2" indent="-571500" algn="r" rtl="1">
              <a:lnSpc>
                <a:spcPct val="150000"/>
              </a:lnSpc>
              <a:buFont typeface="Arial" panose="020B0604020202020204" pitchFamily="34" charset="0"/>
              <a:buChar char="•"/>
            </a:pPr>
            <a:r>
              <a:rPr lang="ur-PK" sz="2800" dirty="0" smtClean="0">
                <a:solidFill>
                  <a:srgbClr val="05446B"/>
                </a:solidFill>
                <a:latin typeface="Jameel Noori Nastaleeq" panose="02000503000000020004" pitchFamily="2" charset="-78"/>
                <a:cs typeface="Jameel Noori Nastaleeq" panose="02000503000000020004" pitchFamily="2" charset="-78"/>
              </a:rPr>
              <a:t>آخرت کو ترجیح بنایا جائے۔</a:t>
            </a:r>
          </a:p>
          <a:p>
            <a:pPr marL="1485900" lvl="2" indent="-571500" algn="r" rtl="1">
              <a:lnSpc>
                <a:spcPct val="150000"/>
              </a:lnSpc>
              <a:buFont typeface="Arial" panose="020B0604020202020204" pitchFamily="34" charset="0"/>
              <a:buChar char="•"/>
            </a:pPr>
            <a:r>
              <a:rPr lang="ur-PK" sz="2800" dirty="0" smtClean="0">
                <a:solidFill>
                  <a:srgbClr val="05446B"/>
                </a:solidFill>
                <a:latin typeface="Jameel Noori Nastaleeq" panose="02000503000000020004" pitchFamily="2" charset="-78"/>
                <a:cs typeface="Jameel Noori Nastaleeq" panose="02000503000000020004" pitchFamily="2" charset="-78"/>
              </a:rPr>
              <a:t>نعمتوں پر شکر گزاری کا رویہ اپنایا جائے۔</a:t>
            </a:r>
          </a:p>
          <a:p>
            <a:pPr marL="1485900" lvl="2" indent="-571500" algn="r" rtl="1">
              <a:lnSpc>
                <a:spcPct val="150000"/>
              </a:lnSpc>
              <a:buFont typeface="Arial" panose="020B0604020202020204" pitchFamily="34" charset="0"/>
              <a:buChar char="•"/>
            </a:pPr>
            <a:r>
              <a:rPr lang="ur-PK" sz="2800" dirty="0" smtClean="0">
                <a:solidFill>
                  <a:srgbClr val="05446B"/>
                </a:solidFill>
                <a:latin typeface="Jameel Noori Nastaleeq" panose="02000503000000020004" pitchFamily="2" charset="-78"/>
                <a:cs typeface="Jameel Noori Nastaleeq" panose="02000503000000020004" pitchFamily="2" charset="-78"/>
              </a:rPr>
              <a:t>اپنا محاسبہ کرتے رہیں ۔نعمتوں کی فراوانی کبروغرور کا شکار تو نہیں کر رہی۔</a:t>
            </a:r>
          </a:p>
          <a:p>
            <a:pPr marL="1485900" lvl="2" indent="-571500" algn="r" rtl="1">
              <a:lnSpc>
                <a:spcPct val="150000"/>
              </a:lnSpc>
              <a:buFont typeface="Arial" panose="020B0604020202020204" pitchFamily="34" charset="0"/>
              <a:buChar char="•"/>
            </a:pPr>
            <a:r>
              <a:rPr lang="ur-PK" sz="2800" dirty="0" smtClean="0">
                <a:solidFill>
                  <a:srgbClr val="05446B"/>
                </a:solidFill>
                <a:latin typeface="Jameel Noori Nastaleeq" panose="02000503000000020004" pitchFamily="2" charset="-78"/>
                <a:cs typeface="Jameel Noori Nastaleeq" panose="02000503000000020004" pitchFamily="2" charset="-78"/>
              </a:rPr>
              <a:t>اگر تنگ دست ہیں تو صبر کا رویہ اپنائیں اور اپنے رب سے اچھی امید رکھیں۔</a:t>
            </a:r>
          </a:p>
        </p:txBody>
      </p:sp>
    </p:spTree>
    <p:extLst>
      <p:ext uri="{BB962C8B-B14F-4D97-AF65-F5344CB8AC3E}">
        <p14:creationId xmlns:p14="http://schemas.microsoft.com/office/powerpoint/2010/main" val="358290192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2514600" y="244382"/>
            <a:ext cx="6411188" cy="938719"/>
          </a:xfrm>
          <a:prstGeom prst="rect">
            <a:avLst/>
          </a:prstGeom>
        </p:spPr>
        <p:txBody>
          <a:bodyPr wrap="square">
            <a:spAutoFit/>
          </a:bodyPr>
          <a:lstStyle/>
          <a:p>
            <a:pPr algn="r" rtl="1">
              <a:lnSpc>
                <a:spcPct val="150000"/>
              </a:lnSpc>
            </a:pPr>
            <a:r>
              <a:rPr lang="ur-PK" sz="4000" b="1" u="sng" dirty="0" smtClean="0">
                <a:solidFill>
                  <a:srgbClr val="C00000"/>
                </a:solidFill>
                <a:latin typeface="Jameel Noori Nastaleeq" panose="02000503000000020004" pitchFamily="2" charset="-78"/>
                <a:cs typeface="Jameel Noori Nastaleeq" panose="02000503000000020004" pitchFamily="2" charset="-78"/>
              </a:rPr>
              <a:t>معاملات کی اصلاح کی دعا</a:t>
            </a:r>
          </a:p>
        </p:txBody>
      </p:sp>
      <p:sp>
        <p:nvSpPr>
          <p:cNvPr id="2" name="Rectangle 1"/>
          <p:cNvSpPr/>
          <p:nvPr/>
        </p:nvSpPr>
        <p:spPr>
          <a:xfrm>
            <a:off x="1220246" y="1239690"/>
            <a:ext cx="6639788" cy="2308324"/>
          </a:xfrm>
          <a:prstGeom prst="rect">
            <a:avLst/>
          </a:prstGeom>
        </p:spPr>
        <p:txBody>
          <a:bodyPr wrap="square">
            <a:spAutoFit/>
          </a:bodyPr>
          <a:lstStyle/>
          <a:p>
            <a:pPr algn="ctr" rtl="1">
              <a:lnSpc>
                <a:spcPct val="150000"/>
              </a:lnSpc>
            </a:pPr>
            <a:r>
              <a:rPr lang="en-US" sz="3200" dirty="0" err="1">
                <a:solidFill>
                  <a:srgbClr val="05446B"/>
                </a:solidFill>
                <a:latin typeface="Al_Mushaf" panose="02000000000000000000" pitchFamily="2" charset="-78"/>
                <a:cs typeface="Al_Mushaf" panose="02000000000000000000" pitchFamily="2" charset="-78"/>
              </a:rPr>
              <a:t>اَللّٰهُمَّ</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أَصْلِحْ</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لِیْ</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دِیْنِیَ</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الَّذِیْ</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هُوَ</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عِصْمَةُ</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أَمْرِیْ</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وَأَصْلِحْ</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لِیْ</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دُنْیَایَ</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الَّتِیْ</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فِیْهَا</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مَعَاشِیْ</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وَأَصْلِحْ</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لِیْ</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اٰخِرَتِیَ</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الَّتِیْ</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فِیْهَا</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مَعَادِیْ</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وَاجْعَلِ</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الْحَیَاةَ</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زِیَادَةً</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لِیْ</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فِیْ</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كُلِّ</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خَیْرٍ</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وَاجْعَلِ</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الْمَوْتَ</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رَاحَةً</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لِیْ</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مِنْ</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كُلِّ</a:t>
            </a:r>
            <a:r>
              <a:rPr lang="en-US" sz="3200" dirty="0">
                <a:solidFill>
                  <a:srgbClr val="05446B"/>
                </a:solidFill>
                <a:latin typeface="Al_Mushaf" panose="02000000000000000000" pitchFamily="2" charset="-78"/>
                <a:cs typeface="Al_Mushaf" panose="02000000000000000000" pitchFamily="2" charset="-78"/>
              </a:rPr>
              <a:t> </a:t>
            </a:r>
            <a:r>
              <a:rPr lang="en-US" sz="3200" dirty="0" err="1">
                <a:solidFill>
                  <a:srgbClr val="05446B"/>
                </a:solidFill>
                <a:latin typeface="Al_Mushaf" panose="02000000000000000000" pitchFamily="2" charset="-78"/>
                <a:cs typeface="Al_Mushaf" panose="02000000000000000000" pitchFamily="2" charset="-78"/>
              </a:rPr>
              <a:t>شَرٍّ</a:t>
            </a:r>
            <a:endParaRPr lang="en-US" sz="3200" dirty="0">
              <a:solidFill>
                <a:srgbClr val="05446B"/>
              </a:solidFill>
              <a:latin typeface="Al_Mushaf" panose="02000000000000000000" pitchFamily="2" charset="-78"/>
              <a:cs typeface="Al_Mushaf" panose="02000000000000000000" pitchFamily="2" charset="-78"/>
            </a:endParaRPr>
          </a:p>
        </p:txBody>
      </p:sp>
      <p:sp>
        <p:nvSpPr>
          <p:cNvPr id="3" name="Rectangle 2"/>
          <p:cNvSpPr/>
          <p:nvPr/>
        </p:nvSpPr>
        <p:spPr>
          <a:xfrm>
            <a:off x="1049531" y="3671941"/>
            <a:ext cx="6981218" cy="2246769"/>
          </a:xfrm>
          <a:prstGeom prst="rect">
            <a:avLst/>
          </a:prstGeom>
        </p:spPr>
        <p:txBody>
          <a:bodyPr wrap="square">
            <a:spAutoFit/>
          </a:bodyPr>
          <a:lstStyle/>
          <a:p>
            <a:pPr algn="ctr" rtl="1"/>
            <a:r>
              <a:rPr lang="en-US" sz="2800" dirty="0" err="1">
                <a:solidFill>
                  <a:srgbClr val="05446B"/>
                </a:solidFill>
                <a:latin typeface="Jameel Noori Nastaleeq" panose="02000503000000020004" pitchFamily="2" charset="-78"/>
                <a:cs typeface="Jameel Noori Nastaleeq" panose="02000503000000020004" pitchFamily="2" charset="-78"/>
              </a:rPr>
              <a:t>اے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الله</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میرے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لیے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میرے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دین</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کو</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درست</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فرما</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جو</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میرے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دین</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اور</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دنیا</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کے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معاملات</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کا</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محافظ</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ہے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اور</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میرے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لیے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میری</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دنیاکو</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درست</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فرما</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جس</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میں</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میرا</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معاش</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ہے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اور</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میرے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لیے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میری</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آخرت</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کو</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درست</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فرما</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جس</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میں</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میرا</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لوٹنا</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ہے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اور</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میرے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لیے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زندگی</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کو</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ہر</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بھلائی</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میں</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اضافہ</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کا</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باعث</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بنا</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دے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اور</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موت</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کو</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میرے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لیے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ہر</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شر</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سے</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راحت</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a:solidFill>
                  <a:srgbClr val="05446B"/>
                </a:solidFill>
                <a:latin typeface="Jameel Noori Nastaleeq" panose="02000503000000020004" pitchFamily="2" charset="-78"/>
                <a:cs typeface="Jameel Noori Nastaleeq" panose="02000503000000020004" pitchFamily="2" charset="-78"/>
              </a:rPr>
              <a:t>بنا</a:t>
            </a:r>
            <a:r>
              <a:rPr lang="en-US" sz="2800" dirty="0">
                <a:solidFill>
                  <a:srgbClr val="05446B"/>
                </a:solidFill>
                <a:latin typeface="Jameel Noori Nastaleeq" panose="02000503000000020004" pitchFamily="2" charset="-78"/>
                <a:cs typeface="Jameel Noori Nastaleeq" panose="02000503000000020004" pitchFamily="2" charset="-78"/>
              </a:rPr>
              <a:t> </a:t>
            </a:r>
            <a:r>
              <a:rPr lang="en-US" sz="2800" dirty="0" err="1" smtClean="0">
                <a:solidFill>
                  <a:srgbClr val="05446B"/>
                </a:solidFill>
                <a:latin typeface="Jameel Noori Nastaleeq" panose="02000503000000020004" pitchFamily="2" charset="-78"/>
                <a:cs typeface="Jameel Noori Nastaleeq" panose="02000503000000020004" pitchFamily="2" charset="-78"/>
              </a:rPr>
              <a:t>دے</a:t>
            </a:r>
            <a:r>
              <a:rPr lang="ur-PK" sz="2800" dirty="0" smtClean="0">
                <a:solidFill>
                  <a:srgbClr val="05446B"/>
                </a:solidFill>
                <a:latin typeface="Jameel Noori Nastaleeq" panose="02000503000000020004" pitchFamily="2" charset="-78"/>
                <a:cs typeface="Jameel Noori Nastaleeq" panose="02000503000000020004" pitchFamily="2" charset="-78"/>
              </a:rPr>
              <a:t>۔</a:t>
            </a:r>
            <a:r>
              <a:rPr lang="ur-PK" sz="2800" dirty="0">
                <a:solidFill>
                  <a:srgbClr val="05446B"/>
                </a:solidFill>
                <a:latin typeface="Jameel Noori Nastaleeq" panose="02000503000000020004" pitchFamily="2" charset="-78"/>
                <a:cs typeface="Jameel Noori Nastaleeq" panose="02000503000000020004" pitchFamily="2" charset="-78"/>
              </a:rPr>
              <a:t>(</a:t>
            </a:r>
            <a:r>
              <a:rPr lang="en-US" sz="2800" dirty="0" err="1" smtClean="0">
                <a:solidFill>
                  <a:srgbClr val="05446B"/>
                </a:solidFill>
                <a:latin typeface="Jameel Noori Nastaleeq" panose="02000503000000020004" pitchFamily="2" charset="-78"/>
                <a:cs typeface="Jameel Noori Nastaleeq" panose="02000503000000020004" pitchFamily="2" charset="-78"/>
              </a:rPr>
              <a:t>صحیح</a:t>
            </a:r>
            <a:r>
              <a:rPr lang="en-US" sz="2800" dirty="0" smtClean="0">
                <a:solidFill>
                  <a:srgbClr val="05446B"/>
                </a:solidFill>
                <a:latin typeface="Jameel Noori Nastaleeq" panose="02000503000000020004" pitchFamily="2" charset="-78"/>
                <a:cs typeface="Jameel Noori Nastaleeq" panose="02000503000000020004" pitchFamily="2" charset="-78"/>
              </a:rPr>
              <a:t> مسلم6903</a:t>
            </a:r>
            <a:r>
              <a:rPr lang="ur-PK" sz="2800" dirty="0" smtClean="0">
                <a:solidFill>
                  <a:srgbClr val="05446B"/>
                </a:solidFill>
                <a:latin typeface="Jameel Noori Nastaleeq" panose="02000503000000020004" pitchFamily="2" charset="-78"/>
                <a:cs typeface="Jameel Noori Nastaleeq" panose="02000503000000020004" pitchFamily="2" charset="-78"/>
              </a:rPr>
              <a:t>)</a:t>
            </a:r>
            <a:endParaRPr lang="en-US" sz="2800" dirty="0">
              <a:solidFill>
                <a:srgbClr val="05446B"/>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303025761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0" y="750819"/>
            <a:ext cx="9144000" cy="707886"/>
          </a:xfrm>
          <a:prstGeom prst="rect">
            <a:avLst/>
          </a:prstGeom>
        </p:spPr>
        <p:txBody>
          <a:bodyPr wrap="square">
            <a:spAutoFit/>
          </a:bodyPr>
          <a:lstStyle/>
          <a:p>
            <a:pPr algn="ctr" rtl="1"/>
            <a:r>
              <a:rPr lang="ur-PK" sz="4000" b="1" u="sng" dirty="0" smtClean="0">
                <a:solidFill>
                  <a:srgbClr val="C00000"/>
                </a:solidFill>
                <a:latin typeface="Jameel Noori Nastaleeq" panose="02000503000000020004" pitchFamily="2" charset="-78"/>
                <a:cs typeface="Jameel Noori Nastaleeq" panose="02000503000000020004" pitchFamily="2" charset="-78"/>
              </a:rPr>
              <a:t>اگلے ہفتے کے لیے ہوم ورک</a:t>
            </a:r>
          </a:p>
        </p:txBody>
      </p:sp>
      <p:sp>
        <p:nvSpPr>
          <p:cNvPr id="8" name="Rectangle 7"/>
          <p:cNvSpPr/>
          <p:nvPr/>
        </p:nvSpPr>
        <p:spPr>
          <a:xfrm>
            <a:off x="622287" y="2035303"/>
            <a:ext cx="7835705" cy="2516073"/>
          </a:xfrm>
          <a:prstGeom prst="rect">
            <a:avLst/>
          </a:prstGeom>
        </p:spPr>
        <p:txBody>
          <a:bodyPr wrap="square">
            <a:spAutoFit/>
          </a:bodyPr>
          <a:lstStyle/>
          <a:p>
            <a:pPr marL="514350" indent="-514350" algn="r" rtl="1">
              <a:lnSpc>
                <a:spcPct val="150000"/>
              </a:lnSpc>
              <a:buFont typeface="+mj-lt"/>
              <a:buAutoNum type="arabicPeriod"/>
            </a:pPr>
            <a:r>
              <a:rPr lang="ur-PK" sz="3600" dirty="0" smtClean="0">
                <a:solidFill>
                  <a:srgbClr val="05446B"/>
                </a:solidFill>
                <a:latin typeface="Jameel Noori Nastaleeq" panose="02000503000000020004" pitchFamily="2" charset="-78"/>
                <a:cs typeface="Jameel Noori Nastaleeq" panose="02000503000000020004" pitchFamily="2" charset="-78"/>
              </a:rPr>
              <a:t>دونوں اسباق دہرائیں۔اگلی کلاس میں پہلے ان سے سوال ہوں گے۔</a:t>
            </a:r>
          </a:p>
          <a:p>
            <a:pPr marL="514350" indent="-514350" algn="r" rtl="1">
              <a:lnSpc>
                <a:spcPct val="150000"/>
              </a:lnSpc>
              <a:buFont typeface="+mj-lt"/>
              <a:buAutoNum type="arabicPeriod"/>
            </a:pPr>
            <a:r>
              <a:rPr lang="ur-PK" sz="3600" dirty="0" smtClean="0">
                <a:solidFill>
                  <a:srgbClr val="05446B"/>
                </a:solidFill>
                <a:latin typeface="Jameel Noori Nastaleeq" panose="02000503000000020004" pitchFamily="2" charset="-78"/>
                <a:cs typeface="Jameel Noori Nastaleeq" panose="02000503000000020004" pitchFamily="2" charset="-78"/>
              </a:rPr>
              <a:t>معاملات کی اصلاح کی دعا ترجمہ سے یاد کریں۔</a:t>
            </a:r>
          </a:p>
          <a:p>
            <a:pPr marL="514350" indent="-514350" algn="r" rtl="1">
              <a:lnSpc>
                <a:spcPct val="150000"/>
              </a:lnSpc>
              <a:buFont typeface="+mj-lt"/>
              <a:buAutoNum type="arabicPeriod"/>
            </a:pPr>
            <a:r>
              <a:rPr lang="ur-PK" sz="3600" dirty="0" smtClean="0">
                <a:solidFill>
                  <a:srgbClr val="05446B"/>
                </a:solidFill>
                <a:latin typeface="Jameel Noori Nastaleeq" panose="02000503000000020004" pitchFamily="2" charset="-78"/>
                <a:cs typeface="Jameel Noori Nastaleeq" panose="02000503000000020004" pitchFamily="2" charset="-78"/>
              </a:rPr>
              <a:t>کم از کم ایک فرد سے اس ہفتہ کے دو اسباق کے اہم نکات ڈسکس کریں</a:t>
            </a:r>
          </a:p>
        </p:txBody>
      </p:sp>
    </p:spTree>
    <p:extLst>
      <p:ext uri="{BB962C8B-B14F-4D97-AF65-F5344CB8AC3E}">
        <p14:creationId xmlns:p14="http://schemas.microsoft.com/office/powerpoint/2010/main" val="32881888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143</TotalTime>
  <Words>2487</Words>
  <Application>Microsoft Office PowerPoint</Application>
  <PresentationFormat>On-screen Show (4:3)</PresentationFormat>
  <Paragraphs>265</Paragraphs>
  <Slides>66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66</vt:i4>
      </vt:variant>
    </vt:vector>
  </HeadingPairs>
  <TitlesOfParts>
    <vt:vector size="75" baseType="lpstr">
      <vt:lpstr>_PDMS_Bukhari</vt:lpstr>
      <vt:lpstr>Al_Mushaf</vt:lpstr>
      <vt:lpstr>Arial</vt:lpstr>
      <vt:lpstr>Calibri</vt:lpstr>
      <vt:lpstr>Calibri Light</vt:lpstr>
      <vt:lpstr>Jameel Noori Nastaleeq</vt:lpstr>
      <vt:lpstr>noorehira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DELL</cp:lastModifiedBy>
  <cp:revision>68</cp:revision>
  <dcterms:created xsi:type="dcterms:W3CDTF">2021-10-21T07:40:11Z</dcterms:created>
  <dcterms:modified xsi:type="dcterms:W3CDTF">2021-10-21T15:39:49Z</dcterms:modified>
</cp:coreProperties>
</file>