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94" r:id="rId3"/>
    <p:sldId id="295" r:id="rId4"/>
    <p:sldId id="296" r:id="rId5"/>
    <p:sldId id="297" r:id="rId6"/>
    <p:sldId id="261" r:id="rId7"/>
    <p:sldId id="259" r:id="rId8"/>
    <p:sldId id="262" r:id="rId9"/>
    <p:sldId id="298" r:id="rId10"/>
    <p:sldId id="264" r:id="rId11"/>
    <p:sldId id="265" r:id="rId12"/>
    <p:sldId id="266" r:id="rId13"/>
    <p:sldId id="267" r:id="rId14"/>
    <p:sldId id="268" r:id="rId15"/>
    <p:sldId id="269" r:id="rId16"/>
    <p:sldId id="299" r:id="rId17"/>
    <p:sldId id="270" r:id="rId18"/>
    <p:sldId id="271" r:id="rId19"/>
    <p:sldId id="272" r:id="rId20"/>
    <p:sldId id="273" r:id="rId21"/>
    <p:sldId id="300" r:id="rId22"/>
    <p:sldId id="301" r:id="rId23"/>
    <p:sldId id="274" r:id="rId24"/>
    <p:sldId id="275" r:id="rId25"/>
    <p:sldId id="276" r:id="rId26"/>
    <p:sldId id="302" r:id="rId27"/>
    <p:sldId id="277" r:id="rId28"/>
    <p:sldId id="279" r:id="rId29"/>
    <p:sldId id="281" r:id="rId30"/>
    <p:sldId id="284" r:id="rId31"/>
    <p:sldId id="289" r:id="rId32"/>
    <p:sldId id="291" r:id="rId33"/>
    <p:sldId id="292" r:id="rId34"/>
    <p:sldId id="303" r:id="rId35"/>
    <p:sldId id="307" r:id="rId36"/>
    <p:sldId id="293" r:id="rId37"/>
    <p:sldId id="305" r:id="rId38"/>
    <p:sldId id="306" r:id="rId39"/>
    <p:sldId id="304" r:id="rId40"/>
    <p:sldId id="308" r:id="rId41"/>
    <p:sldId id="309" r:id="rId42"/>
    <p:sldId id="310" r:id="rId43"/>
    <p:sldId id="311" r:id="rId44"/>
    <p:sldId id="312" r:id="rId45"/>
    <p:sldId id="313" r:id="rId46"/>
    <p:sldId id="314" r:id="rId47"/>
    <p:sldId id="315" r:id="rId48"/>
    <p:sldId id="316" r:id="rId49"/>
    <p:sldId id="317" r:id="rId50"/>
    <p:sldId id="318" r:id="rId51"/>
    <p:sldId id="319" r:id="rId52"/>
    <p:sldId id="320" r:id="rId53"/>
    <p:sldId id="321" r:id="rId54"/>
    <p:sldId id="322" r:id="rId55"/>
    <p:sldId id="323" r:id="rId56"/>
    <p:sldId id="324" r:id="rId57"/>
    <p:sldId id="326"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44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138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51948A4-03F6-4B64-B102-167D9ED61012}"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8D4462-CAB8-421F-BB91-4F607D2D23F0}" type="slidenum">
              <a:rPr lang="en-US" smtClean="0"/>
              <a:t>‹#›</a:t>
            </a:fld>
            <a:endParaRPr lang="en-US"/>
          </a:p>
        </p:txBody>
      </p:sp>
    </p:spTree>
    <p:extLst>
      <p:ext uri="{BB962C8B-B14F-4D97-AF65-F5344CB8AC3E}">
        <p14:creationId xmlns:p14="http://schemas.microsoft.com/office/powerpoint/2010/main" val="308213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1948A4-03F6-4B64-B102-167D9ED61012}"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8D4462-CAB8-421F-BB91-4F607D2D23F0}" type="slidenum">
              <a:rPr lang="en-US" smtClean="0"/>
              <a:t>‹#›</a:t>
            </a:fld>
            <a:endParaRPr lang="en-US"/>
          </a:p>
        </p:txBody>
      </p:sp>
    </p:spTree>
    <p:extLst>
      <p:ext uri="{BB962C8B-B14F-4D97-AF65-F5344CB8AC3E}">
        <p14:creationId xmlns:p14="http://schemas.microsoft.com/office/powerpoint/2010/main" val="2721622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1948A4-03F6-4B64-B102-167D9ED61012}"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8D4462-CAB8-421F-BB91-4F607D2D23F0}" type="slidenum">
              <a:rPr lang="en-US" smtClean="0"/>
              <a:t>‹#›</a:t>
            </a:fld>
            <a:endParaRPr lang="en-US"/>
          </a:p>
        </p:txBody>
      </p:sp>
    </p:spTree>
    <p:extLst>
      <p:ext uri="{BB962C8B-B14F-4D97-AF65-F5344CB8AC3E}">
        <p14:creationId xmlns:p14="http://schemas.microsoft.com/office/powerpoint/2010/main" val="3118070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51948A4-03F6-4B64-B102-167D9ED61012}" type="datetimeFigureOut">
              <a:rPr lang="en-US" smtClean="0"/>
              <a:t>10/20/2021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8D4462-CAB8-421F-BB91-4F607D2D23F0}" type="slidenum">
              <a:rPr lang="en-US" smtClean="0"/>
              <a:t>‹#›</a:t>
            </a:fld>
            <a:endParaRPr lang="en-US"/>
          </a:p>
        </p:txBody>
      </p:sp>
    </p:spTree>
    <p:extLst>
      <p:ext uri="{BB962C8B-B14F-4D97-AF65-F5344CB8AC3E}">
        <p14:creationId xmlns:p14="http://schemas.microsoft.com/office/powerpoint/2010/main" val="2305416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1948A4-03F6-4B64-B102-167D9ED61012}" type="datetimeFigureOut">
              <a:rPr lang="en-US" smtClean="0"/>
              <a:t>10/20/2021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8D4462-CAB8-421F-BB91-4F607D2D23F0}" type="slidenum">
              <a:rPr lang="en-US" smtClean="0"/>
              <a:t>‹#›</a:t>
            </a:fld>
            <a:endParaRPr lang="en-US"/>
          </a:p>
        </p:txBody>
      </p:sp>
    </p:spTree>
    <p:extLst>
      <p:ext uri="{BB962C8B-B14F-4D97-AF65-F5344CB8AC3E}">
        <p14:creationId xmlns:p14="http://schemas.microsoft.com/office/powerpoint/2010/main" val="2129137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51948A4-03F6-4B64-B102-167D9ED61012}" type="datetimeFigureOut">
              <a:rPr lang="en-US" smtClean="0"/>
              <a:t>10/20/2021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8D4462-CAB8-421F-BB91-4F607D2D23F0}" type="slidenum">
              <a:rPr lang="en-US" smtClean="0"/>
              <a:t>‹#›</a:t>
            </a:fld>
            <a:endParaRPr lang="en-US"/>
          </a:p>
        </p:txBody>
      </p:sp>
    </p:spTree>
    <p:extLst>
      <p:ext uri="{BB962C8B-B14F-4D97-AF65-F5344CB8AC3E}">
        <p14:creationId xmlns:p14="http://schemas.microsoft.com/office/powerpoint/2010/main" val="1749869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1948A4-03F6-4B64-B102-167D9ED61012}" type="datetimeFigureOut">
              <a:rPr lang="en-US" smtClean="0"/>
              <a:t>10/20/2021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8D4462-CAB8-421F-BB91-4F607D2D23F0}" type="slidenum">
              <a:rPr lang="en-US" smtClean="0"/>
              <a:t>‹#›</a:t>
            </a:fld>
            <a:endParaRPr lang="en-US"/>
          </a:p>
        </p:txBody>
      </p:sp>
    </p:spTree>
    <p:extLst>
      <p:ext uri="{BB962C8B-B14F-4D97-AF65-F5344CB8AC3E}">
        <p14:creationId xmlns:p14="http://schemas.microsoft.com/office/powerpoint/2010/main" val="3442146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51948A4-03F6-4B64-B102-167D9ED61012}" type="datetimeFigureOut">
              <a:rPr lang="en-US" smtClean="0"/>
              <a:t>10/20/2021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8D4462-CAB8-421F-BB91-4F607D2D23F0}" type="slidenum">
              <a:rPr lang="en-US" smtClean="0"/>
              <a:t>‹#›</a:t>
            </a:fld>
            <a:endParaRPr lang="en-US"/>
          </a:p>
        </p:txBody>
      </p:sp>
    </p:spTree>
    <p:extLst>
      <p:ext uri="{BB962C8B-B14F-4D97-AF65-F5344CB8AC3E}">
        <p14:creationId xmlns:p14="http://schemas.microsoft.com/office/powerpoint/2010/main" val="1003094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51948A4-03F6-4B64-B102-167D9ED61012}" type="datetimeFigureOut">
              <a:rPr lang="en-US" smtClean="0"/>
              <a:t>10/20/2021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8D4462-CAB8-421F-BB91-4F607D2D23F0}" type="slidenum">
              <a:rPr lang="en-US" smtClean="0"/>
              <a:t>‹#›</a:t>
            </a:fld>
            <a:endParaRPr lang="en-US"/>
          </a:p>
        </p:txBody>
      </p:sp>
    </p:spTree>
    <p:extLst>
      <p:ext uri="{BB962C8B-B14F-4D97-AF65-F5344CB8AC3E}">
        <p14:creationId xmlns:p14="http://schemas.microsoft.com/office/powerpoint/2010/main" val="1669955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1948A4-03F6-4B64-B102-167D9ED61012}"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8D4462-CAB8-421F-BB91-4F607D2D23F0}" type="slidenum">
              <a:rPr lang="en-US" smtClean="0"/>
              <a:t>‹#›</a:t>
            </a:fld>
            <a:endParaRPr lang="en-US"/>
          </a:p>
        </p:txBody>
      </p:sp>
    </p:spTree>
    <p:extLst>
      <p:ext uri="{BB962C8B-B14F-4D97-AF65-F5344CB8AC3E}">
        <p14:creationId xmlns:p14="http://schemas.microsoft.com/office/powerpoint/2010/main" val="1114155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1948A4-03F6-4B64-B102-167D9ED61012}"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8D4462-CAB8-421F-BB91-4F607D2D23F0}" type="slidenum">
              <a:rPr lang="en-US" smtClean="0"/>
              <a:t>‹#›</a:t>
            </a:fld>
            <a:endParaRPr lang="en-US"/>
          </a:p>
        </p:txBody>
      </p:sp>
    </p:spTree>
    <p:extLst>
      <p:ext uri="{BB962C8B-B14F-4D97-AF65-F5344CB8AC3E}">
        <p14:creationId xmlns:p14="http://schemas.microsoft.com/office/powerpoint/2010/main" val="597923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948A4-03F6-4B64-B102-167D9ED61012}" type="datetimeFigureOut">
              <a:rPr lang="en-US" smtClean="0"/>
              <a:t>10/20/2021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D4462-CAB8-421F-BB91-4F607D2D23F0}" type="slidenum">
              <a:rPr lang="en-US" smtClean="0"/>
              <a:t>‹#›</a:t>
            </a:fld>
            <a:endParaRPr lang="en-US"/>
          </a:p>
        </p:txBody>
      </p:sp>
    </p:spTree>
    <p:extLst>
      <p:ext uri="{BB962C8B-B14F-4D97-AF65-F5344CB8AC3E}">
        <p14:creationId xmlns:p14="http://schemas.microsoft.com/office/powerpoint/2010/main" val="16977656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tafheemonline.com/tafseer.asp?s=018&amp;h=11"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tafheemonline.com/tafseer.asp?s=018&amp;h=12"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tafheemonline.com/tafseer.asp?s=018&amp;h=14"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ww.tafheemonline.com/tafseer.asp?s=018&amp;h=16"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www.tafheemonline.com/tafseer.asp?s=018&amp;h=17"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www.tafheemonline.com/tafseer.asp?s=018&amp;h=20"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s://www.tafheemonline.com/tafseer.asp?s=018&amp;h=22"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s://www.tafheemonline.com/tafseer.asp?s=018&amp;h=23"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www.tafheemonline.com/tafseer.asp?s=018&amp;h=24"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s://www.tafheemonline.com/tafseer.asp?s=018&amp;h=9"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94426"/>
            <a:ext cx="9207719" cy="1248156"/>
          </a:xfrm>
          <a:prstGeom prst="rect">
            <a:avLst/>
          </a:prstGeom>
        </p:spPr>
      </p:pic>
      <p:sp>
        <p:nvSpPr>
          <p:cNvPr id="22" name="TextBox 21"/>
          <p:cNvSpPr txBox="1"/>
          <p:nvPr/>
        </p:nvSpPr>
        <p:spPr>
          <a:xfrm>
            <a:off x="3039716" y="3385412"/>
            <a:ext cx="2666114" cy="646331"/>
          </a:xfrm>
          <a:prstGeom prst="rect">
            <a:avLst/>
          </a:prstGeom>
          <a:noFill/>
        </p:spPr>
        <p:txBody>
          <a:bodyPr wrap="none" rtlCol="0">
            <a:spAutoFit/>
          </a:bodyPr>
          <a:lstStyle/>
          <a:p>
            <a:pPr algn="r" rtl="1"/>
            <a:r>
              <a:rPr lang="ur-PK" sz="3600" dirty="0">
                <a:latin typeface="_PDMS_Bukhari" panose="00000400000000000000" pitchFamily="2" charset="-78"/>
                <a:cs typeface="_PDMS_Bukhari" panose="00000400000000000000" pitchFamily="2" charset="-78"/>
              </a:rPr>
              <a:t>مکیہ ، 110 آیات</a:t>
            </a:r>
            <a:endParaRPr lang="en-US" sz="3600" dirty="0">
              <a:latin typeface="_PDMS_Bukhari" panose="00000400000000000000" pitchFamily="2" charset="-78"/>
              <a:cs typeface="_PDMS_Bukhari" panose="00000400000000000000" pitchFamily="2" charset="-78"/>
            </a:endParaRPr>
          </a:p>
        </p:txBody>
      </p:sp>
      <p:pic>
        <p:nvPicPr>
          <p:cNvPr id="23" name="Picture 22"/>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138138" y="1257914"/>
            <a:ext cx="4509423" cy="1729518"/>
          </a:xfrm>
          <a:prstGeom prst="rect">
            <a:avLst/>
          </a:prstGeom>
        </p:spPr>
      </p:pic>
      <p:sp>
        <p:nvSpPr>
          <p:cNvPr id="24" name="TextBox 23"/>
          <p:cNvSpPr txBox="1"/>
          <p:nvPr/>
        </p:nvSpPr>
        <p:spPr>
          <a:xfrm>
            <a:off x="3004448" y="4269919"/>
            <a:ext cx="2701382" cy="646331"/>
          </a:xfrm>
          <a:prstGeom prst="rect">
            <a:avLst/>
          </a:prstGeom>
          <a:noFill/>
        </p:spPr>
        <p:txBody>
          <a:bodyPr wrap="none" rtlCol="0">
            <a:spAutoFit/>
          </a:bodyPr>
          <a:lstStyle/>
          <a:p>
            <a:pPr algn="r" rtl="1"/>
            <a:r>
              <a:rPr lang="ur-PK" sz="3600" i="1" dirty="0">
                <a:latin typeface="Jameel Noori Nastaleeq" panose="02000503000000020004" pitchFamily="2" charset="-78"/>
                <a:cs typeface="Jameel Noori Nastaleeq" panose="02000503000000020004" pitchFamily="2" charset="-78"/>
              </a:rPr>
              <a:t>استاذہ ماریہ حسین</a:t>
            </a:r>
            <a:endParaRPr lang="en-US" sz="3600" i="1" dirty="0">
              <a:latin typeface="Jameel Noori Nastaleeq" panose="02000503000000020004" pitchFamily="2" charset="-78"/>
              <a:cs typeface="Jameel Noori Nastaleeq" panose="02000503000000020004" pitchFamily="2" charset="-78"/>
            </a:endParaRPr>
          </a:p>
        </p:txBody>
      </p:sp>
      <p:cxnSp>
        <p:nvCxnSpPr>
          <p:cNvPr id="25" name="Straight Connector 24"/>
          <p:cNvCxnSpPr/>
          <p:nvPr/>
        </p:nvCxnSpPr>
        <p:spPr>
          <a:xfrm flipH="1">
            <a:off x="3226990" y="4157375"/>
            <a:ext cx="23317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79825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0" y="448796"/>
            <a:ext cx="9144000" cy="938719"/>
          </a:xfrm>
          <a:prstGeom prst="rect">
            <a:avLst/>
          </a:prstGeom>
        </p:spPr>
        <p:txBody>
          <a:bodyPr wrap="square">
            <a:spAutoFit/>
          </a:bodyPr>
          <a:lstStyle/>
          <a:p>
            <a:pPr algn="ct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پچھلے  ہفتے </a:t>
            </a:r>
            <a:r>
              <a:rPr lang="ur-PK" sz="4000" b="1" u="sng" dirty="0" smtClean="0">
                <a:solidFill>
                  <a:srgbClr val="C00000"/>
                </a:solidFill>
                <a:latin typeface="Jameel Noori Nastaleeq" panose="02000503000000020004" pitchFamily="2" charset="-78"/>
                <a:cs typeface="Jameel Noori Nastaleeq" panose="02000503000000020004" pitchFamily="2" charset="-78"/>
              </a:rPr>
              <a:t>کا</a:t>
            </a:r>
            <a:r>
              <a:rPr lang="ur-PK" sz="4000" b="1" u="sng" dirty="0" smtClean="0">
                <a:solidFill>
                  <a:srgbClr val="C00000"/>
                </a:solidFill>
                <a:latin typeface="Jameel Noori Nastaleeq" panose="02000503000000020004" pitchFamily="2" charset="-78"/>
                <a:cs typeface="Jameel Noori Nastaleeq" panose="02000503000000020004" pitchFamily="2" charset="-78"/>
              </a:rPr>
              <a:t> </a:t>
            </a:r>
            <a:r>
              <a:rPr lang="ur-PK" sz="4000" b="1" u="sng" dirty="0" smtClean="0">
                <a:solidFill>
                  <a:srgbClr val="C00000"/>
                </a:solidFill>
                <a:latin typeface="Jameel Noori Nastaleeq" panose="02000503000000020004" pitchFamily="2" charset="-78"/>
                <a:cs typeface="Jameel Noori Nastaleeq" panose="02000503000000020004" pitchFamily="2" charset="-78"/>
              </a:rPr>
              <a:t>ہوم ورک</a:t>
            </a:r>
          </a:p>
        </p:txBody>
      </p:sp>
      <p:sp>
        <p:nvSpPr>
          <p:cNvPr id="6" name="Rectangle 5"/>
          <p:cNvSpPr/>
          <p:nvPr/>
        </p:nvSpPr>
        <p:spPr>
          <a:xfrm>
            <a:off x="817846" y="2214353"/>
            <a:ext cx="7003790" cy="2308324"/>
          </a:xfrm>
          <a:prstGeom prst="rect">
            <a:avLst/>
          </a:prstGeom>
        </p:spPr>
        <p:txBody>
          <a:bodyPr wrap="square">
            <a:spAutoFit/>
          </a:bodyPr>
          <a:lstStyle/>
          <a:p>
            <a:pPr marL="514350" indent="-514350" algn="r" rtl="1">
              <a:lnSpc>
                <a:spcPct val="150000"/>
              </a:lnSpc>
              <a:buFont typeface="+mj-lt"/>
              <a:buAutoNum type="arabicPeriod"/>
            </a:pPr>
            <a:r>
              <a:rPr lang="ur-PK" sz="3200" dirty="0" smtClean="0">
                <a:solidFill>
                  <a:srgbClr val="002060"/>
                </a:solidFill>
                <a:latin typeface="Jameel Noori Nastaleeq" panose="02000503000000020004" pitchFamily="2" charset="-78"/>
                <a:cs typeface="Jameel Noori Nastaleeq" panose="02000503000000020004" pitchFamily="2" charset="-78"/>
              </a:rPr>
              <a:t>دو اسباق سے دہرائیں دونوں سے سوالات ہوں گے۔</a:t>
            </a:r>
          </a:p>
          <a:p>
            <a:pPr marL="514350" indent="-514350" algn="r" rtl="1">
              <a:lnSpc>
                <a:spcPct val="150000"/>
              </a:lnSpc>
              <a:buFont typeface="+mj-lt"/>
              <a:buAutoNum type="arabicPeriod"/>
            </a:pPr>
            <a:r>
              <a:rPr lang="ur-PK" sz="3200" dirty="0" smtClean="0">
                <a:solidFill>
                  <a:srgbClr val="002060"/>
                </a:solidFill>
                <a:latin typeface="Jameel Noori Nastaleeq" panose="02000503000000020004" pitchFamily="2" charset="-78"/>
                <a:cs typeface="Jameel Noori Nastaleeq" panose="02000503000000020004" pitchFamily="2" charset="-78"/>
              </a:rPr>
              <a:t>فتنہء دجال سے بچنے کی دعا ترجمہ کے ساتھ یاد کریں۔</a:t>
            </a:r>
          </a:p>
          <a:p>
            <a:pPr marL="514350" indent="-514350" algn="r" rtl="1">
              <a:lnSpc>
                <a:spcPct val="150000"/>
              </a:lnSpc>
              <a:buFont typeface="+mj-lt"/>
              <a:buAutoNum type="arabicPeriod"/>
            </a:pPr>
            <a:r>
              <a:rPr lang="ur-PK" sz="3200" dirty="0" smtClean="0">
                <a:solidFill>
                  <a:srgbClr val="002060"/>
                </a:solidFill>
                <a:latin typeface="Jameel Noori Nastaleeq" panose="02000503000000020004" pitchFamily="2" charset="-78"/>
                <a:cs typeface="Jameel Noori Nastaleeq" panose="02000503000000020004" pitchFamily="2" charset="-78"/>
              </a:rPr>
              <a:t>کم از کم ایک فرد سے اب تک جو پڑھا اس کی اہم باتیں ڈسکس کریں</a:t>
            </a:r>
          </a:p>
        </p:txBody>
      </p:sp>
    </p:spTree>
    <p:extLst>
      <p:ext uri="{BB962C8B-B14F-4D97-AF65-F5344CB8AC3E}">
        <p14:creationId xmlns:p14="http://schemas.microsoft.com/office/powerpoint/2010/main" val="31653271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5669280" y="969301"/>
            <a:ext cx="3474720" cy="1015663"/>
          </a:xfrm>
          <a:prstGeom prst="rect">
            <a:avLst/>
          </a:prstGeom>
        </p:spPr>
        <p:txBody>
          <a:bodyPr wrap="square">
            <a:spAutoFit/>
          </a:bodyPr>
          <a:lstStyle/>
          <a:p>
            <a:pPr algn="ct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سوال نمبر 1:</a:t>
            </a:r>
          </a:p>
        </p:txBody>
      </p:sp>
      <p:sp>
        <p:nvSpPr>
          <p:cNvPr id="6" name="Rectangle 5"/>
          <p:cNvSpPr/>
          <p:nvPr/>
        </p:nvSpPr>
        <p:spPr>
          <a:xfrm>
            <a:off x="0" y="2214353"/>
            <a:ext cx="9144000" cy="1200329"/>
          </a:xfrm>
          <a:prstGeom prst="rect">
            <a:avLst/>
          </a:prstGeom>
        </p:spPr>
        <p:txBody>
          <a:bodyPr wrap="square">
            <a:spAutoFit/>
          </a:bodyPr>
          <a:lstStyle/>
          <a:p>
            <a:pPr algn="ctr" rtl="1">
              <a:lnSpc>
                <a:spcPct val="150000"/>
              </a:lnSpc>
            </a:pPr>
            <a:r>
              <a:rPr lang="ur-PK" sz="4800" dirty="0" smtClean="0">
                <a:solidFill>
                  <a:srgbClr val="002060"/>
                </a:solidFill>
                <a:latin typeface="Jameel Noori Nastaleeq" panose="02000503000000020004" pitchFamily="2" charset="-78"/>
                <a:cs typeface="Jameel Noori Nastaleeq" panose="02000503000000020004" pitchFamily="2" charset="-78"/>
              </a:rPr>
              <a:t>سورہ کہف مکی ہے یا مدنی؟؟</a:t>
            </a:r>
          </a:p>
        </p:txBody>
      </p:sp>
    </p:spTree>
    <p:extLst>
      <p:ext uri="{BB962C8B-B14F-4D97-AF65-F5344CB8AC3E}">
        <p14:creationId xmlns:p14="http://schemas.microsoft.com/office/powerpoint/2010/main" val="25651780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5669280" y="969301"/>
            <a:ext cx="3474720" cy="938719"/>
          </a:xfrm>
          <a:prstGeom prst="rect">
            <a:avLst/>
          </a:prstGeom>
        </p:spPr>
        <p:txBody>
          <a:bodyPr wrap="square">
            <a:spAutoFit/>
          </a:bodyPr>
          <a:lstStyle/>
          <a:p>
            <a:pPr algn="ct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سوال نمبر 2:</a:t>
            </a:r>
          </a:p>
        </p:txBody>
      </p:sp>
      <p:sp>
        <p:nvSpPr>
          <p:cNvPr id="6" name="Rectangle 5"/>
          <p:cNvSpPr/>
          <p:nvPr/>
        </p:nvSpPr>
        <p:spPr>
          <a:xfrm>
            <a:off x="1719567" y="1984964"/>
            <a:ext cx="5641145" cy="2308324"/>
          </a:xfrm>
          <a:prstGeom prst="rect">
            <a:avLst/>
          </a:prstGeom>
        </p:spPr>
        <p:txBody>
          <a:bodyPr wrap="square">
            <a:spAutoFit/>
          </a:bodyPr>
          <a:lstStyle/>
          <a:p>
            <a:pPr algn="ctr" rtl="1">
              <a:lnSpc>
                <a:spcPct val="150000"/>
              </a:lnSpc>
            </a:pPr>
            <a:r>
              <a:rPr lang="ur-PK" sz="4800" dirty="0" smtClean="0">
                <a:solidFill>
                  <a:srgbClr val="002060"/>
                </a:solidFill>
                <a:latin typeface="Jameel Noori Nastaleeq" panose="02000503000000020004" pitchFamily="2" charset="-78"/>
                <a:cs typeface="Jameel Noori Nastaleeq" panose="02000503000000020004" pitchFamily="2" charset="-78"/>
              </a:rPr>
              <a:t>قرآن مومنین کو بہترین اجر کی خوشخبری دیتا ہے کس شرط کے ساتھ؟</a:t>
            </a:r>
          </a:p>
        </p:txBody>
      </p:sp>
    </p:spTree>
    <p:extLst>
      <p:ext uri="{BB962C8B-B14F-4D97-AF65-F5344CB8AC3E}">
        <p14:creationId xmlns:p14="http://schemas.microsoft.com/office/powerpoint/2010/main" val="42143301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5669280" y="969301"/>
            <a:ext cx="3474720" cy="938719"/>
          </a:xfrm>
          <a:prstGeom prst="rect">
            <a:avLst/>
          </a:prstGeom>
        </p:spPr>
        <p:txBody>
          <a:bodyPr wrap="square">
            <a:spAutoFit/>
          </a:bodyPr>
          <a:lstStyle/>
          <a:p>
            <a:pPr algn="ct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سوال نمبر 3:</a:t>
            </a:r>
          </a:p>
        </p:txBody>
      </p:sp>
      <p:sp>
        <p:nvSpPr>
          <p:cNvPr id="6" name="Rectangle 5"/>
          <p:cNvSpPr/>
          <p:nvPr/>
        </p:nvSpPr>
        <p:spPr>
          <a:xfrm>
            <a:off x="1719567" y="1984964"/>
            <a:ext cx="5641145" cy="2215991"/>
          </a:xfrm>
          <a:prstGeom prst="rect">
            <a:avLst/>
          </a:prstGeom>
        </p:spPr>
        <p:txBody>
          <a:bodyPr wrap="square">
            <a:spAutoFit/>
          </a:bodyPr>
          <a:lstStyle/>
          <a:p>
            <a:pPr algn="ctr" rtl="1">
              <a:lnSpc>
                <a:spcPct val="150000"/>
              </a:lnSpc>
            </a:pPr>
            <a:r>
              <a:rPr lang="ur-PK" sz="4800" dirty="0" smtClean="0">
                <a:solidFill>
                  <a:srgbClr val="002060"/>
                </a:solidFill>
                <a:latin typeface="Jameel Noori Nastaleeq" panose="02000503000000020004" pitchFamily="2" charset="-78"/>
                <a:cs typeface="Jameel Noori Nastaleeq" panose="02000503000000020004" pitchFamily="2" charset="-78"/>
              </a:rPr>
              <a:t>مشرکین کے ایمان نہ لانے کا سب سے بڑا سبب کیا تھا؟</a:t>
            </a:r>
          </a:p>
        </p:txBody>
      </p:sp>
    </p:spTree>
    <p:extLst>
      <p:ext uri="{BB962C8B-B14F-4D97-AF65-F5344CB8AC3E}">
        <p14:creationId xmlns:p14="http://schemas.microsoft.com/office/powerpoint/2010/main" val="1957680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482687" y="120346"/>
            <a:ext cx="219166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15</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104125" y="1149433"/>
            <a:ext cx="6858000" cy="1569660"/>
          </a:xfrm>
          <a:prstGeom prst="rect">
            <a:avLst/>
          </a:prstGeom>
        </p:spPr>
        <p:txBody>
          <a:bodyPr wrap="square">
            <a:spAutoFit/>
          </a:bodyPr>
          <a:lstStyle/>
          <a:p>
            <a:pPr algn="ctr" rtl="1">
              <a:lnSpc>
                <a:spcPct val="150000"/>
              </a:lnSpc>
            </a:pPr>
            <a:r>
              <a:rPr lang="ur-PK" sz="3200" b="1" dirty="0">
                <a:solidFill>
                  <a:srgbClr val="05446B"/>
                </a:solidFill>
                <a:latin typeface="noorehira" panose="02000000000000000000" pitchFamily="2" charset="-78"/>
                <a:cs typeface="noorehira" panose="02000000000000000000" pitchFamily="2" charset="-78"/>
              </a:rPr>
              <a:t> ہٰۤؤُلَآءِ قَوۡمُنَا اتَّخَذُوۡا مِنۡ دُوۡنِہٖۤ اٰلِہَۃً ؕ لَوۡ لَا یَاۡتُوۡنَ عَلَیۡہِمۡ بِسُلۡطٰنٍۭ بَیِّنٍ ؕ فَمَنۡ اَظۡلَمُ مِمَّنِ افۡتَرٰی عَلَی اللّٰہِ کَذِبًا ﴿ؕ۱۵﴾</a:t>
            </a:r>
            <a:endParaRPr lang="en-US" sz="3200" b="1" dirty="0">
              <a:solidFill>
                <a:srgbClr val="05446B"/>
              </a:solidFill>
            </a:endParaRPr>
          </a:p>
        </p:txBody>
      </p:sp>
      <p:sp>
        <p:nvSpPr>
          <p:cNvPr id="7" name="Rectangle 6"/>
          <p:cNvSpPr/>
          <p:nvPr/>
        </p:nvSpPr>
        <p:spPr>
          <a:xfrm>
            <a:off x="1136425" y="3039073"/>
            <a:ext cx="6858000" cy="2062103"/>
          </a:xfrm>
          <a:prstGeom prst="rect">
            <a:avLst/>
          </a:prstGeom>
        </p:spPr>
        <p:txBody>
          <a:bodyPr wrap="square">
            <a:spAutoFit/>
          </a:bodyPr>
          <a:lstStyle/>
          <a:p>
            <a:pPr algn="ctr" rtl="1"/>
            <a:r>
              <a:rPr lang="ur-PK" sz="3200" dirty="0">
                <a:solidFill>
                  <a:srgbClr val="05446B"/>
                </a:solidFill>
                <a:latin typeface="Jameel Noori Nastaleeq" panose="02000503000000020004" pitchFamily="2" charset="-78"/>
                <a:cs typeface="Jameel Noori Nastaleeq" panose="02000503000000020004" pitchFamily="2" charset="-78"/>
              </a:rPr>
              <a:t>﴿پھرانہوں نے آپس میں ایک دُوسرے سے کہا﴾” یہ ہماری قوم تو ربِّ کائنات کو چھوڑ کر دُوسرے خدا بنا بیٹھی </a:t>
            </a:r>
            <a:r>
              <a:rPr lang="ur-PK" sz="3200" dirty="0" smtClean="0">
                <a:solidFill>
                  <a:srgbClr val="05446B"/>
                </a:solidFill>
                <a:latin typeface="Jameel Noori Nastaleeq" panose="02000503000000020004" pitchFamily="2" charset="-78"/>
                <a:cs typeface="Jameel Noori Nastaleeq" panose="02000503000000020004" pitchFamily="2" charset="-78"/>
              </a:rPr>
              <a:t>ہے۔یہ </a:t>
            </a:r>
            <a:r>
              <a:rPr lang="ur-PK" sz="3200" dirty="0">
                <a:solidFill>
                  <a:srgbClr val="05446B"/>
                </a:solidFill>
                <a:latin typeface="Jameel Noori Nastaleeq" panose="02000503000000020004" pitchFamily="2" charset="-78"/>
                <a:cs typeface="Jameel Noori Nastaleeq" panose="02000503000000020004" pitchFamily="2" charset="-78"/>
              </a:rPr>
              <a:t>لوگ ان کے معبُود، ہونے پر کوئی واضح دلیل کیوں نہیں لاتے؟ آخراُس شخص سے بڑا ظالم اور کون ہو سکتا ہے جو اللہ پر جھُوٹ باندھے؟</a:t>
            </a:r>
            <a:endParaRPr lang="en-US" sz="3200" dirty="0">
              <a:solidFill>
                <a:srgbClr val="05446B"/>
              </a:solidFill>
            </a:endParaRPr>
          </a:p>
        </p:txBody>
      </p:sp>
    </p:spTree>
    <p:extLst>
      <p:ext uri="{BB962C8B-B14F-4D97-AF65-F5344CB8AC3E}">
        <p14:creationId xmlns:p14="http://schemas.microsoft.com/office/powerpoint/2010/main" val="12184234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94426"/>
            <a:ext cx="9207719" cy="1248156"/>
          </a:xfrm>
          <a:prstGeom prst="rect">
            <a:avLst/>
          </a:prstGeom>
        </p:spPr>
      </p:pic>
      <p:sp>
        <p:nvSpPr>
          <p:cNvPr id="12" name="TextBox 11"/>
          <p:cNvSpPr txBox="1"/>
          <p:nvPr/>
        </p:nvSpPr>
        <p:spPr>
          <a:xfrm>
            <a:off x="700457" y="1745511"/>
            <a:ext cx="7679365" cy="4247317"/>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smtClean="0">
                <a:solidFill>
                  <a:srgbClr val="2E5369"/>
                </a:solidFill>
                <a:latin typeface="Jameel Noori Nastaleeq" panose="02000503000000020004" pitchFamily="2" charset="-78"/>
                <a:cs typeface="Jameel Noori Nastaleeq" panose="02000503000000020004" pitchFamily="2" charset="-78"/>
              </a:rPr>
              <a:t>اللہ کے سوا کوئی دوسرا معبود نہیں۔</a:t>
            </a:r>
          </a:p>
          <a:p>
            <a:pPr marL="571500" indent="-571500" algn="r" rtl="1">
              <a:lnSpc>
                <a:spcPct val="150000"/>
              </a:lnSpc>
              <a:buFont typeface="Arial" panose="020B0604020202020204" pitchFamily="34" charset="0"/>
              <a:buChar char="•"/>
            </a:pPr>
            <a:r>
              <a:rPr lang="ur-PK" sz="3600" dirty="0" smtClean="0">
                <a:solidFill>
                  <a:srgbClr val="2E5369"/>
                </a:solidFill>
                <a:latin typeface="Jameel Noori Nastaleeq" panose="02000503000000020004" pitchFamily="2" charset="-78"/>
                <a:cs typeface="Jameel Noori Nastaleeq" panose="02000503000000020004" pitchFamily="2" charset="-78"/>
              </a:rPr>
              <a:t>بت پرستی ایک بیہودہ حرکت ہے۔</a:t>
            </a:r>
          </a:p>
          <a:p>
            <a:pPr marL="571500" indent="-571500" algn="r" rtl="1">
              <a:lnSpc>
                <a:spcPct val="150000"/>
              </a:lnSpc>
              <a:buFont typeface="Arial" panose="020B0604020202020204" pitchFamily="34" charset="0"/>
              <a:buChar char="•"/>
            </a:pPr>
            <a:r>
              <a:rPr lang="ur-PK" sz="3600" dirty="0" smtClean="0">
                <a:solidFill>
                  <a:srgbClr val="2E5369"/>
                </a:solidFill>
                <a:latin typeface="Jameel Noori Nastaleeq" panose="02000503000000020004" pitchFamily="2" charset="-78"/>
                <a:cs typeface="Jameel Noori Nastaleeq" panose="02000503000000020004" pitchFamily="2" charset="-78"/>
              </a:rPr>
              <a:t>حکمران اس قابل نہیں کہ اس سے بحث کی جائے۔</a:t>
            </a:r>
          </a:p>
          <a:p>
            <a:pPr lvl="2" algn="r" rtl="1">
              <a:lnSpc>
                <a:spcPct val="150000"/>
              </a:lnSpc>
            </a:pPr>
            <a:r>
              <a:rPr lang="ur-PK" sz="3600" dirty="0" smtClean="0">
                <a:solidFill>
                  <a:srgbClr val="2E5369"/>
                </a:solidFill>
                <a:latin typeface="Jameel Noori Nastaleeq" panose="02000503000000020004" pitchFamily="2" charset="-78"/>
                <a:cs typeface="Jameel Noori Nastaleeq" panose="02000503000000020004" pitchFamily="2" charset="-78"/>
              </a:rPr>
              <a:t>	وجہ		اگر علم ہوتا تو کوئی دلیل پیش کر دیتے</a:t>
            </a:r>
            <a:endParaRPr lang="ur-PK" sz="3600" dirty="0">
              <a:solidFill>
                <a:srgbClr val="2E5369"/>
              </a:solidFill>
              <a:latin typeface="Jameel Noori Nastaleeq" panose="02000503000000020004" pitchFamily="2" charset="-78"/>
              <a:cs typeface="Jameel Noori Nastaleeq" panose="02000503000000020004" pitchFamily="2" charset="-78"/>
            </a:endParaRPr>
          </a:p>
          <a:p>
            <a:pPr marL="571500" indent="-571500" algn="r" rtl="1">
              <a:lnSpc>
                <a:spcPct val="150000"/>
              </a:lnSpc>
              <a:buFont typeface="Arial" panose="020B0604020202020204" pitchFamily="34" charset="0"/>
              <a:buChar char="•"/>
            </a:pPr>
            <a:r>
              <a:rPr lang="ur-PK" sz="3600" dirty="0" smtClean="0">
                <a:solidFill>
                  <a:srgbClr val="2E5369"/>
                </a:solidFill>
                <a:latin typeface="Jameel Noori Nastaleeq" panose="02000503000000020004" pitchFamily="2" charset="-78"/>
                <a:cs typeface="Jameel Noori Nastaleeq" panose="02000503000000020004" pitchFamily="2" charset="-78"/>
              </a:rPr>
              <a:t>اللہ کی ذات کی طرف جھوٹ منسوب کرنا بڑا ظلم ہے۔</a:t>
            </a:r>
            <a:endParaRPr lang="en-US" sz="3600" dirty="0">
              <a:solidFill>
                <a:srgbClr val="2E5369"/>
              </a:solidFill>
              <a:latin typeface="Al_Mushaf" panose="02000000000000000000" pitchFamily="2" charset="-78"/>
              <a:cs typeface="Al_Mushaf" panose="02000000000000000000" pitchFamily="2" charset="-78"/>
            </a:endParaRPr>
          </a:p>
        </p:txBody>
      </p:sp>
      <p:sp>
        <p:nvSpPr>
          <p:cNvPr id="13" name="Rounded Rectangle 12"/>
          <p:cNvSpPr/>
          <p:nvPr/>
        </p:nvSpPr>
        <p:spPr>
          <a:xfrm>
            <a:off x="5157326" y="95333"/>
            <a:ext cx="4481858" cy="621005"/>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4" name="TextBox 13"/>
          <p:cNvSpPr txBox="1"/>
          <p:nvPr/>
        </p:nvSpPr>
        <p:spPr>
          <a:xfrm>
            <a:off x="5240381" y="131563"/>
            <a:ext cx="3701654" cy="584775"/>
          </a:xfrm>
          <a:prstGeom prst="rect">
            <a:avLst/>
          </a:prstGeom>
          <a:noFill/>
        </p:spPr>
        <p:txBody>
          <a:bodyPr wrap="none" rtlCol="0">
            <a:spAutoFit/>
          </a:bodyPr>
          <a:lstStyle/>
          <a:p>
            <a:pPr algn="r" rtl="1"/>
            <a:r>
              <a:rPr lang="ur-PK" sz="3200" dirty="0" smtClean="0">
                <a:solidFill>
                  <a:schemeClr val="bg1"/>
                </a:solidFill>
                <a:latin typeface="Jameel Noori Nastaleeq" panose="02000503000000020004" pitchFamily="2" charset="-78"/>
                <a:cs typeface="Jameel Noori Nastaleeq" panose="02000503000000020004" pitchFamily="2" charset="-78"/>
              </a:rPr>
              <a:t>اصحابِ کہف کی یکسوئی ،دل کا پورا یقین</a:t>
            </a:r>
            <a:endParaRPr lang="en-US" sz="3200" dirty="0">
              <a:solidFill>
                <a:schemeClr val="bg1"/>
              </a:solidFill>
              <a:latin typeface="Jameel Noori Nastaleeq" panose="02000503000000020004" pitchFamily="2" charset="-78"/>
              <a:cs typeface="Jameel Noori Nastaleeq" panose="02000503000000020004" pitchFamily="2" charset="-78"/>
            </a:endParaRPr>
          </a:p>
        </p:txBody>
      </p:sp>
      <p:cxnSp>
        <p:nvCxnSpPr>
          <p:cNvPr id="11" name="Straight Connector 10"/>
          <p:cNvCxnSpPr/>
          <p:nvPr/>
        </p:nvCxnSpPr>
        <p:spPr>
          <a:xfrm>
            <a:off x="7263196" y="4225308"/>
            <a:ext cx="0" cy="550374"/>
          </a:xfrm>
          <a:prstGeom prst="line">
            <a:avLst/>
          </a:prstGeom>
          <a:ln>
            <a:solidFill>
              <a:srgbClr val="05446B"/>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6933111" y="4771349"/>
            <a:ext cx="330085" cy="4333"/>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6099265" y="4771349"/>
            <a:ext cx="330085" cy="4333"/>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24160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3" name="Rectangle 2"/>
          <p:cNvSpPr/>
          <p:nvPr/>
        </p:nvSpPr>
        <p:spPr>
          <a:xfrm>
            <a:off x="5127674" y="767898"/>
            <a:ext cx="3630844" cy="646331"/>
          </a:xfrm>
          <a:prstGeom prst="rect">
            <a:avLst/>
          </a:prstGeom>
        </p:spPr>
        <p:txBody>
          <a:bodyPr wrap="square">
            <a:spAutoFit/>
          </a:bodyPr>
          <a:lstStyle/>
          <a:p>
            <a:pPr algn="ctr" rtl="1"/>
            <a:r>
              <a:rPr lang="ur-PK" sz="3600" b="1" u="sng" dirty="0" smtClean="0">
                <a:solidFill>
                  <a:srgbClr val="C00000"/>
                </a:solidFill>
                <a:latin typeface="Jameel Noori Nastaleeq" panose="02000503000000020004" pitchFamily="2" charset="-78"/>
                <a:cs typeface="Jameel Noori Nastaleeq" panose="02000503000000020004" pitchFamily="2" charset="-78"/>
              </a:rPr>
              <a:t>مکالمے کے انداز سے واضح</a:t>
            </a:r>
            <a:endParaRPr lang="en-US" sz="3600" b="1" u="sng" dirty="0">
              <a:solidFill>
                <a:srgbClr val="C00000"/>
              </a:solidFill>
            </a:endParaRPr>
          </a:p>
        </p:txBody>
      </p:sp>
      <p:sp>
        <p:nvSpPr>
          <p:cNvPr id="14" name="Rectangle 13"/>
          <p:cNvSpPr/>
          <p:nvPr/>
        </p:nvSpPr>
        <p:spPr>
          <a:xfrm>
            <a:off x="577515" y="1474813"/>
            <a:ext cx="6732444" cy="1754326"/>
          </a:xfrm>
          <a:prstGeom prst="rect">
            <a:avLst/>
          </a:prstGeom>
        </p:spPr>
        <p:txBody>
          <a:bodyPr wrap="square">
            <a:spAutoFit/>
          </a:bodyPr>
          <a:lstStyle/>
          <a:p>
            <a:pPr algn="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توحید اور بندگئ رب کا راستہ اختیار کرنے کے بعد اپنی حد تک چھپا کر نہیں رکھا بلکہ لوگوں میں پھیلانے کی کوشش کی۔</a:t>
            </a:r>
            <a:endParaRPr lang="en-US" sz="3600" dirty="0">
              <a:solidFill>
                <a:srgbClr val="002060"/>
              </a:solidFill>
              <a:latin typeface="Jameel Noori Nastaleeq" panose="02000503000000020004" pitchFamily="2" charset="-78"/>
              <a:cs typeface="Jameel Noori Nastaleeq" panose="02000503000000020004" pitchFamily="2" charset="-78"/>
            </a:endParaRPr>
          </a:p>
        </p:txBody>
      </p:sp>
      <p:sp>
        <p:nvSpPr>
          <p:cNvPr id="13" name="Rectangle 12"/>
          <p:cNvSpPr/>
          <p:nvPr/>
        </p:nvSpPr>
        <p:spPr>
          <a:xfrm>
            <a:off x="6943096" y="3266085"/>
            <a:ext cx="1796803" cy="646331"/>
          </a:xfrm>
          <a:prstGeom prst="rect">
            <a:avLst/>
          </a:prstGeom>
        </p:spPr>
        <p:txBody>
          <a:bodyPr wrap="square">
            <a:spAutoFit/>
          </a:bodyPr>
          <a:lstStyle/>
          <a:p>
            <a:pPr algn="ctr" rtl="1"/>
            <a:r>
              <a:rPr lang="ur-PK" sz="3600" b="1" u="sng" dirty="0" smtClean="0">
                <a:solidFill>
                  <a:srgbClr val="C00000"/>
                </a:solidFill>
                <a:latin typeface="Jameel Noori Nastaleeq" panose="02000503000000020004" pitchFamily="2" charset="-78"/>
                <a:cs typeface="Jameel Noori Nastaleeq" panose="02000503000000020004" pitchFamily="2" charset="-78"/>
              </a:rPr>
              <a:t>اہم سبق</a:t>
            </a:r>
            <a:endParaRPr lang="en-US" sz="3600" b="1" u="sng" dirty="0">
              <a:solidFill>
                <a:srgbClr val="C00000"/>
              </a:solidFill>
            </a:endParaRPr>
          </a:p>
        </p:txBody>
      </p:sp>
      <p:sp>
        <p:nvSpPr>
          <p:cNvPr id="19" name="Rectangle 18"/>
          <p:cNvSpPr/>
          <p:nvPr/>
        </p:nvSpPr>
        <p:spPr>
          <a:xfrm>
            <a:off x="304800" y="4101858"/>
            <a:ext cx="7005159" cy="923330"/>
          </a:xfrm>
          <a:prstGeom prst="rect">
            <a:avLst/>
          </a:prstGeom>
        </p:spPr>
        <p:txBody>
          <a:bodyPr wrap="square">
            <a:spAutoFit/>
          </a:bodyPr>
          <a:lstStyle/>
          <a:p>
            <a:pPr algn="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خود ٹھیک راستہ اپنانے کے بعد دوسروں کو اس راستے کی طرف بلانا</a:t>
            </a:r>
            <a:endParaRPr lang="en-US" sz="3600" dirty="0">
              <a:solidFill>
                <a:srgbClr val="002060"/>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73084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3" name="Rectangle 2"/>
          <p:cNvSpPr/>
          <p:nvPr/>
        </p:nvSpPr>
        <p:spPr>
          <a:xfrm>
            <a:off x="4539916" y="767898"/>
            <a:ext cx="4218602" cy="769441"/>
          </a:xfrm>
          <a:prstGeom prst="rect">
            <a:avLst/>
          </a:prstGeom>
        </p:spPr>
        <p:txBody>
          <a:bodyPr wrap="square">
            <a:spAutoFit/>
          </a:bodyPr>
          <a:lstStyle/>
          <a:p>
            <a:pPr algn="ctr" rtl="1"/>
            <a:r>
              <a:rPr lang="ur-PK" sz="4400" b="1" u="sng" dirty="0" smtClean="0">
                <a:solidFill>
                  <a:srgbClr val="C00000"/>
                </a:solidFill>
                <a:latin typeface="Jameel Noori Nastaleeq" panose="02000503000000020004" pitchFamily="2" charset="-78"/>
                <a:cs typeface="Jameel Noori Nastaleeq" panose="02000503000000020004" pitchFamily="2" charset="-78"/>
              </a:rPr>
              <a:t>اصحاب کہف کی دعوت کا نتیجہ</a:t>
            </a:r>
            <a:endParaRPr lang="en-US" sz="4400" b="1" u="sng" dirty="0">
              <a:solidFill>
                <a:srgbClr val="C00000"/>
              </a:solidFill>
            </a:endParaRPr>
          </a:p>
        </p:txBody>
      </p:sp>
      <p:sp>
        <p:nvSpPr>
          <p:cNvPr id="14" name="Rectangle 13"/>
          <p:cNvSpPr/>
          <p:nvPr/>
        </p:nvSpPr>
        <p:spPr>
          <a:xfrm>
            <a:off x="513347" y="2212749"/>
            <a:ext cx="7507706" cy="2862322"/>
          </a:xfrm>
          <a:prstGeom prst="rect">
            <a:avLst/>
          </a:prstGeom>
        </p:spPr>
        <p:txBody>
          <a:bodyPr wrap="square">
            <a:spAutoFit/>
          </a:bodyPr>
          <a:lstStyle/>
          <a:p>
            <a:pPr marL="571500" indent="-571500" algn="r" rtl="1">
              <a:lnSpc>
                <a:spcPct val="150000"/>
              </a:lnSpc>
              <a:buFont typeface="Wingdings" panose="05000000000000000000" pitchFamily="2" charset="2"/>
              <a:buChar char="ü"/>
            </a:pPr>
            <a:r>
              <a:rPr lang="ur-PK" sz="4000" dirty="0" smtClean="0">
                <a:solidFill>
                  <a:srgbClr val="002060"/>
                </a:solidFill>
                <a:latin typeface="Jameel Noori Nastaleeq" panose="02000503000000020004" pitchFamily="2" charset="-78"/>
                <a:cs typeface="Jameel Noori Nastaleeq" panose="02000503000000020004" pitchFamily="2" charset="-78"/>
              </a:rPr>
              <a:t>بادشاہ تک بات پہنچی </a:t>
            </a:r>
          </a:p>
          <a:p>
            <a:pPr marL="571500" indent="-571500" algn="r" rtl="1">
              <a:lnSpc>
                <a:spcPct val="150000"/>
              </a:lnSpc>
              <a:buFont typeface="Wingdings" panose="05000000000000000000" pitchFamily="2" charset="2"/>
              <a:buChar char="ü"/>
            </a:pPr>
            <a:r>
              <a:rPr lang="ur-PK" sz="4000" dirty="0" smtClean="0">
                <a:solidFill>
                  <a:srgbClr val="002060"/>
                </a:solidFill>
                <a:latin typeface="Jameel Noori Nastaleeq" panose="02000503000000020004" pitchFamily="2" charset="-78"/>
                <a:cs typeface="Jameel Noori Nastaleeq" panose="02000503000000020004" pitchFamily="2" charset="-78"/>
              </a:rPr>
              <a:t>وارننگ			تین دن کی مہلت کے واپس بت پرستی 						اختیار کر لیں</a:t>
            </a:r>
            <a:endParaRPr lang="en-US" sz="4000" dirty="0">
              <a:solidFill>
                <a:srgbClr val="002060"/>
              </a:solidFill>
              <a:latin typeface="Jameel Noori Nastaleeq" panose="02000503000000020004" pitchFamily="2" charset="-78"/>
              <a:cs typeface="Jameel Noori Nastaleeq" panose="02000503000000020004" pitchFamily="2" charset="-78"/>
            </a:endParaRPr>
          </a:p>
        </p:txBody>
      </p:sp>
      <p:cxnSp>
        <p:nvCxnSpPr>
          <p:cNvPr id="4" name="Straight Arrow Connector 3"/>
          <p:cNvCxnSpPr/>
          <p:nvPr/>
        </p:nvCxnSpPr>
        <p:spPr>
          <a:xfrm flipH="1">
            <a:off x="5165558" y="3769895"/>
            <a:ext cx="1155032"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43709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565033" y="120346"/>
            <a:ext cx="2109320"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16</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9" name="Rectangle 8"/>
          <p:cNvSpPr/>
          <p:nvPr/>
        </p:nvSpPr>
        <p:spPr>
          <a:xfrm>
            <a:off x="3006625" y="5111644"/>
            <a:ext cx="3281791" cy="684611"/>
          </a:xfrm>
          <a:prstGeom prst="rect">
            <a:avLst/>
          </a:prstGeom>
        </p:spPr>
        <p:txBody>
          <a:bodyPr wrap="square">
            <a:spAutoFit/>
          </a:bodyPr>
          <a:lstStyle/>
          <a:p>
            <a:pPr algn="ctr" rtl="1">
              <a:lnSpc>
                <a:spcPct val="150000"/>
              </a:lnSpc>
            </a:pPr>
            <a:r>
              <a:rPr lang="ur-PK" sz="2800" dirty="0" smtClean="0">
                <a:solidFill>
                  <a:schemeClr val="accent2">
                    <a:lumMod val="50000"/>
                  </a:schemeClr>
                </a:solidFill>
                <a:latin typeface="Jameel Noori Nastaleeq" panose="02000503000000020004" pitchFamily="2" charset="-78"/>
                <a:cs typeface="Jameel Noori Nastaleeq" panose="02000503000000020004" pitchFamily="2" charset="-78"/>
              </a:rPr>
              <a:t>اصحابِ کہف کا مکالمہ</a:t>
            </a:r>
            <a:endParaRPr lang="en-US" sz="2800" dirty="0">
              <a:solidFill>
                <a:schemeClr val="accent2">
                  <a:lumMod val="50000"/>
                </a:schemeClr>
              </a:solidFill>
            </a:endParaRPr>
          </a:p>
        </p:txBody>
      </p:sp>
      <p:cxnSp>
        <p:nvCxnSpPr>
          <p:cNvPr id="16" name="Straight Connector 15"/>
          <p:cNvCxnSpPr/>
          <p:nvPr/>
        </p:nvCxnSpPr>
        <p:spPr>
          <a:xfrm flipH="1">
            <a:off x="1473338" y="4990551"/>
            <a:ext cx="6348367"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869478" y="855842"/>
            <a:ext cx="7341323" cy="1569660"/>
          </a:xfrm>
          <a:prstGeom prst="rect">
            <a:avLst/>
          </a:prstGeom>
        </p:spPr>
        <p:txBody>
          <a:bodyPr wrap="square">
            <a:spAutoFit/>
          </a:bodyPr>
          <a:lstStyle/>
          <a:p>
            <a:pPr algn="ctr" rtl="1">
              <a:lnSpc>
                <a:spcPct val="150000"/>
              </a:lnSpc>
            </a:pPr>
            <a:r>
              <a:rPr lang="ur-PK" sz="3200" dirty="0">
                <a:solidFill>
                  <a:srgbClr val="05446B"/>
                </a:solidFill>
                <a:latin typeface="noorehira" panose="02000000000000000000" pitchFamily="2" charset="-78"/>
                <a:cs typeface="noorehira" panose="02000000000000000000" pitchFamily="2" charset="-78"/>
              </a:rPr>
              <a:t>وَ اِذِ اعۡتَزَلۡتُمُوۡہُمۡ وَمَا یَعۡبُدُوۡنَ اِلَّا اللّٰہَ فَاۡ وٗۤا اِلَی الۡکَہۡفِ یَنۡشُرۡ لَکُمۡ رَبُّکُمۡ مِّنۡ رَّحۡمَتِہٖ وَیُہَیِّیٔۡ لَکُمۡ مِّنۡ اَمۡرِکُمۡ مِّرۡفَقًا ﴿۱۶﴾</a:t>
            </a:r>
            <a:endParaRPr lang="en-US" sz="3200" dirty="0">
              <a:solidFill>
                <a:srgbClr val="05446B"/>
              </a:solidFill>
            </a:endParaRPr>
          </a:p>
        </p:txBody>
      </p:sp>
      <p:sp>
        <p:nvSpPr>
          <p:cNvPr id="3" name="Rectangle 2"/>
          <p:cNvSpPr/>
          <p:nvPr/>
        </p:nvSpPr>
        <p:spPr>
          <a:xfrm>
            <a:off x="1040205" y="2614411"/>
            <a:ext cx="6994134" cy="2308324"/>
          </a:xfrm>
          <a:prstGeom prst="rect">
            <a:avLst/>
          </a:prstGeom>
        </p:spPr>
        <p:txBody>
          <a:bodyPr wrap="square">
            <a:spAutoFit/>
          </a:bodyPr>
          <a:lstStyle/>
          <a:p>
            <a:pPr algn="ct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اب جبکہ تم ان سے اور ان کے معبُودانِ غیراللہ سے بے تعلق ہو چکے ہو تو چلو اب فلاں غار میں چل کر پناہ لو۔</a:t>
            </a:r>
            <a:r>
              <a:rPr lang="ur-PK" sz="3200" b="1" baseline="30000" dirty="0">
                <a:solidFill>
                  <a:srgbClr val="05446B"/>
                </a:solidFill>
                <a:latin typeface="Jameel Noori Nastaleeq" panose="02000503000000020004" pitchFamily="2" charset="-78"/>
                <a:cs typeface="Jameel Noori Nastaleeq" panose="02000503000000020004" pitchFamily="2" charset="-78"/>
                <a:hlinkClick r:id="rId3"/>
              </a:rPr>
              <a:t>11</a:t>
            </a:r>
            <a:r>
              <a:rPr lang="ur-PK" sz="3200" dirty="0">
                <a:solidFill>
                  <a:srgbClr val="05446B"/>
                </a:solidFill>
                <a:latin typeface="Jameel Noori Nastaleeq" panose="02000503000000020004" pitchFamily="2" charset="-78"/>
                <a:cs typeface="Jameel Noori Nastaleeq" panose="02000503000000020004" pitchFamily="2" charset="-78"/>
              </a:rPr>
              <a:t> تمہارا ربّ تم پر اپنی رحمت کا دامن وسیع کرے گا اور تمہارے کام کےلیے سروسامان مہیّا کر دے گا۔“</a:t>
            </a:r>
            <a:endParaRPr lang="en-US" sz="3200" dirty="0">
              <a:solidFill>
                <a:srgbClr val="05446B"/>
              </a:solidFill>
            </a:endParaRPr>
          </a:p>
        </p:txBody>
      </p:sp>
    </p:spTree>
    <p:extLst>
      <p:ext uri="{BB962C8B-B14F-4D97-AF65-F5344CB8AC3E}">
        <p14:creationId xmlns:p14="http://schemas.microsoft.com/office/powerpoint/2010/main" val="34683953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4251159" y="582900"/>
            <a:ext cx="4989500" cy="707886"/>
          </a:xfrm>
          <a:prstGeom prst="rect">
            <a:avLst/>
          </a:prstGeom>
        </p:spPr>
        <p:txBody>
          <a:bodyPr wrap="square">
            <a:spAutoFit/>
          </a:bodyPr>
          <a:lstStyle/>
          <a:p>
            <a:pPr algn="ctr" rtl="1"/>
            <a:r>
              <a:rPr lang="ur-PK" sz="4000" b="1" u="sng" dirty="0" smtClean="0">
                <a:solidFill>
                  <a:srgbClr val="C00000"/>
                </a:solidFill>
                <a:latin typeface="Jameel Noori Nastaleeq" panose="02000503000000020004" pitchFamily="2" charset="-78"/>
                <a:cs typeface="Jameel Noori Nastaleeq" panose="02000503000000020004" pitchFamily="2" charset="-78"/>
              </a:rPr>
              <a:t>بادشاہ کی مہلت پر اصحابِ کہف کا فیصلہ</a:t>
            </a:r>
            <a:endParaRPr lang="en-US" sz="4000" b="1" u="sng" dirty="0">
              <a:solidFill>
                <a:srgbClr val="C00000"/>
              </a:solidFill>
            </a:endParaRPr>
          </a:p>
        </p:txBody>
      </p:sp>
      <p:sp>
        <p:nvSpPr>
          <p:cNvPr id="9" name="Rectangle 8"/>
          <p:cNvSpPr/>
          <p:nvPr/>
        </p:nvSpPr>
        <p:spPr>
          <a:xfrm>
            <a:off x="737936" y="1420028"/>
            <a:ext cx="7459579" cy="3785652"/>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جب بتوں کو چھوڑ دیا</a:t>
            </a:r>
          </a:p>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حکمران برداشت کرنے پر تیار نہیں </a:t>
            </a:r>
          </a:p>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زندگی بچانے اور بہتر حالات کا انتظار کرنے کے لیے  غار میں پناہ لے لو۔</a:t>
            </a:r>
          </a:p>
        </p:txBody>
      </p:sp>
    </p:spTree>
    <p:extLst>
      <p:ext uri="{BB962C8B-B14F-4D97-AF65-F5344CB8AC3E}">
        <p14:creationId xmlns:p14="http://schemas.microsoft.com/office/powerpoint/2010/main" val="10789867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1" y="642330"/>
            <a:ext cx="9144000" cy="707886"/>
          </a:xfrm>
          <a:prstGeom prst="rect">
            <a:avLst/>
          </a:prstGeom>
        </p:spPr>
        <p:txBody>
          <a:bodyPr wrap="square">
            <a:spAutoFit/>
          </a:bodyPr>
          <a:lstStyle/>
          <a:p>
            <a:pPr algn="ctr" rtl="1"/>
            <a:r>
              <a:rPr lang="ur-PK" sz="4000" b="1" dirty="0" smtClean="0">
                <a:solidFill>
                  <a:srgbClr val="C00000"/>
                </a:solidFill>
                <a:latin typeface="Jameel Noori Nastaleeq" panose="02000503000000020004" pitchFamily="2" charset="-78"/>
                <a:cs typeface="Jameel Noori Nastaleeq" panose="02000503000000020004" pitchFamily="2" charset="-78"/>
              </a:rPr>
              <a:t>کہف پر الف لام			الکہف</a:t>
            </a:r>
            <a:endParaRPr lang="en-US" sz="4000" b="1" dirty="0">
              <a:solidFill>
                <a:srgbClr val="C00000"/>
              </a:solidFill>
            </a:endParaRPr>
          </a:p>
        </p:txBody>
      </p:sp>
      <p:sp>
        <p:nvSpPr>
          <p:cNvPr id="9" name="Rectangle 8"/>
          <p:cNvSpPr/>
          <p:nvPr/>
        </p:nvSpPr>
        <p:spPr>
          <a:xfrm>
            <a:off x="871801" y="1890486"/>
            <a:ext cx="7336677" cy="3785652"/>
          </a:xfrm>
          <a:prstGeom prst="rect">
            <a:avLst/>
          </a:prstGeom>
        </p:spPr>
        <p:txBody>
          <a:bodyPr wrap="square">
            <a:spAutoFit/>
          </a:bodyPr>
          <a:lstStyle/>
          <a:p>
            <a:pPr algn="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وہ پہلے سے غار  منتخب کر چکے تھے ۔ اگر انہیں برداشت نہ کیا گیا تو </a:t>
            </a:r>
          </a:p>
          <a:p>
            <a:pPr marL="1657350" lvl="2" indent="-742950" algn="r" rtl="1">
              <a:lnSpc>
                <a:spcPct val="150000"/>
              </a:lnSpc>
              <a:buFont typeface="+mj-lt"/>
              <a:buAutoNum type="arabicPeriod"/>
            </a:pPr>
            <a:r>
              <a:rPr lang="ur-PK" sz="4000" dirty="0" smtClean="0">
                <a:solidFill>
                  <a:srgbClr val="002060"/>
                </a:solidFill>
                <a:latin typeface="Jameel Noori Nastaleeq" panose="02000503000000020004" pitchFamily="2" charset="-78"/>
                <a:cs typeface="Jameel Noori Nastaleeq" panose="02000503000000020004" pitchFamily="2" charset="-78"/>
              </a:rPr>
              <a:t>غار میں پناہ لے لیں گے۔</a:t>
            </a:r>
          </a:p>
          <a:p>
            <a:pPr marL="1657350" lvl="2" indent="-742950" algn="r" rtl="1">
              <a:lnSpc>
                <a:spcPct val="150000"/>
              </a:lnSpc>
              <a:buFont typeface="+mj-lt"/>
              <a:buAutoNum type="arabicPeriod"/>
            </a:pPr>
            <a:r>
              <a:rPr lang="ur-PK" sz="4000" dirty="0" smtClean="0">
                <a:solidFill>
                  <a:srgbClr val="002060"/>
                </a:solidFill>
                <a:latin typeface="Jameel Noori Nastaleeq" panose="02000503000000020004" pitchFamily="2" charset="-78"/>
                <a:cs typeface="Jameel Noori Nastaleeq" panose="02000503000000020004" pitchFamily="2" charset="-78"/>
              </a:rPr>
              <a:t>مصارف کے لیے کچھ سکے بھی اپنے ساتھ لے جائیں گے۔</a:t>
            </a:r>
          </a:p>
        </p:txBody>
      </p:sp>
      <p:cxnSp>
        <p:nvCxnSpPr>
          <p:cNvPr id="3" name="Straight Arrow Connector 2"/>
          <p:cNvCxnSpPr/>
          <p:nvPr/>
        </p:nvCxnSpPr>
        <p:spPr>
          <a:xfrm flipH="1">
            <a:off x="3400926" y="1058779"/>
            <a:ext cx="118872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4903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5486400" y="334512"/>
            <a:ext cx="3291754" cy="707886"/>
          </a:xfrm>
          <a:prstGeom prst="rect">
            <a:avLst/>
          </a:prstGeom>
        </p:spPr>
        <p:txBody>
          <a:bodyPr wrap="square">
            <a:spAutoFit/>
          </a:bodyPr>
          <a:lstStyle/>
          <a:p>
            <a:pPr algn="ctr" rtl="1"/>
            <a:r>
              <a:rPr lang="ur-PK" sz="4000" b="1" u="sng" dirty="0" smtClean="0">
                <a:solidFill>
                  <a:srgbClr val="C00000"/>
                </a:solidFill>
                <a:latin typeface="Jameel Noori Nastaleeq" panose="02000503000000020004" pitchFamily="2" charset="-78"/>
                <a:cs typeface="Jameel Noori Nastaleeq" panose="02000503000000020004" pitchFamily="2" charset="-78"/>
              </a:rPr>
              <a:t>آیت 16 کا دوسرا حصہ</a:t>
            </a:r>
            <a:endParaRPr lang="en-US" sz="4000" b="1" u="sng" dirty="0">
              <a:solidFill>
                <a:srgbClr val="C00000"/>
              </a:solidFill>
            </a:endParaRPr>
          </a:p>
        </p:txBody>
      </p:sp>
      <p:sp>
        <p:nvSpPr>
          <p:cNvPr id="9" name="Rectangle 8"/>
          <p:cNvSpPr/>
          <p:nvPr/>
        </p:nvSpPr>
        <p:spPr>
          <a:xfrm>
            <a:off x="545431" y="1042398"/>
            <a:ext cx="7395410" cy="4178067"/>
          </a:xfrm>
          <a:prstGeom prst="rect">
            <a:avLst/>
          </a:prstGeom>
        </p:spPr>
        <p:txBody>
          <a:bodyPr wrap="square">
            <a:spAutoFit/>
          </a:bodyPr>
          <a:lstStyle/>
          <a:p>
            <a:pPr algn="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اصحاب کہف کا یقین کہ اللہ کے بھروسے پر ایمان بچانے کے لیے نکلیں گے تو </a:t>
            </a:r>
          </a:p>
          <a:p>
            <a:pPr marL="1657350" lvl="2" indent="-742950" algn="r" rtl="1">
              <a:lnSpc>
                <a:spcPct val="150000"/>
              </a:lnSpc>
              <a:buFont typeface="+mj-lt"/>
              <a:buAutoNum type="arabicPeriod"/>
            </a:pPr>
            <a:r>
              <a:rPr lang="ur-PK" sz="3600" dirty="0" smtClean="0">
                <a:solidFill>
                  <a:srgbClr val="002060"/>
                </a:solidFill>
                <a:latin typeface="Jameel Noori Nastaleeq" panose="02000503000000020004" pitchFamily="2" charset="-78"/>
                <a:cs typeface="Jameel Noori Nastaleeq" panose="02000503000000020004" pitchFamily="2" charset="-78"/>
              </a:rPr>
              <a:t>اللہ تعالی بے سہارا نہیں چھوڑے گا</a:t>
            </a:r>
          </a:p>
          <a:p>
            <a:pPr marL="1657350" lvl="2" indent="-742950" algn="r" rtl="1">
              <a:lnSpc>
                <a:spcPct val="150000"/>
              </a:lnSpc>
              <a:buFont typeface="+mj-lt"/>
              <a:buAutoNum type="arabicPeriod"/>
            </a:pPr>
            <a:r>
              <a:rPr lang="ur-PK" sz="3600" dirty="0" smtClean="0">
                <a:solidFill>
                  <a:srgbClr val="002060"/>
                </a:solidFill>
                <a:latin typeface="Jameel Noori Nastaleeq" panose="02000503000000020004" pitchFamily="2" charset="-78"/>
                <a:cs typeface="Jameel Noori Nastaleeq" panose="02000503000000020004" pitchFamily="2" charset="-78"/>
              </a:rPr>
              <a:t>اپنی رحمت بھی عطا کرے گا</a:t>
            </a:r>
          </a:p>
          <a:p>
            <a:pPr marL="1657350" lvl="2" indent="-742950" algn="r" rtl="1">
              <a:lnSpc>
                <a:spcPct val="150000"/>
              </a:lnSpc>
              <a:buFont typeface="+mj-lt"/>
              <a:buAutoNum type="arabicPeriod"/>
            </a:pPr>
            <a:r>
              <a:rPr lang="ur-PK" sz="3600" dirty="0" smtClean="0">
                <a:solidFill>
                  <a:srgbClr val="002060"/>
                </a:solidFill>
                <a:latin typeface="Jameel Noori Nastaleeq" panose="02000503000000020004" pitchFamily="2" charset="-78"/>
                <a:cs typeface="Jameel Noori Nastaleeq" panose="02000503000000020004" pitchFamily="2" charset="-78"/>
              </a:rPr>
              <a:t>ضرورت اور فائدے کا سامان بھی مہیا کرے گا۔</a:t>
            </a:r>
          </a:p>
        </p:txBody>
      </p:sp>
      <p:sp>
        <p:nvSpPr>
          <p:cNvPr id="12" name="Rectangle 11"/>
          <p:cNvSpPr/>
          <p:nvPr/>
        </p:nvSpPr>
        <p:spPr>
          <a:xfrm>
            <a:off x="1696564" y="5181733"/>
            <a:ext cx="4596287" cy="769441"/>
          </a:xfrm>
          <a:prstGeom prst="rect">
            <a:avLst/>
          </a:prstGeom>
        </p:spPr>
        <p:txBody>
          <a:bodyPr wrap="square">
            <a:spAutoFit/>
          </a:bodyPr>
          <a:lstStyle/>
          <a:p>
            <a:pPr algn="ctr" rtl="1">
              <a:lnSpc>
                <a:spcPct val="150000"/>
              </a:lnSpc>
            </a:pPr>
            <a:r>
              <a:rPr lang="ur-PK" sz="3200" dirty="0" smtClean="0">
                <a:solidFill>
                  <a:srgbClr val="002060"/>
                </a:solidFill>
                <a:latin typeface="Al_Mushaf" panose="02000000000000000000" pitchFamily="2" charset="-78"/>
                <a:cs typeface="Al_Mushaf" panose="02000000000000000000" pitchFamily="2" charset="-78"/>
              </a:rPr>
              <a:t>مِرْفَقٌ</a:t>
            </a:r>
            <a:r>
              <a:rPr lang="ur-PK" sz="3200" u="sng" dirty="0" smtClean="0">
                <a:solidFill>
                  <a:srgbClr val="002060"/>
                </a:solidFill>
                <a:latin typeface="Jameel Noori Nastaleeq" panose="02000503000000020004" pitchFamily="2" charset="-78"/>
                <a:cs typeface="Jameel Noori Nastaleeq" panose="02000503000000020004" pitchFamily="2" charset="-78"/>
              </a:rPr>
              <a:t>		</a:t>
            </a:r>
            <a:r>
              <a:rPr lang="ur-PK" sz="3200" dirty="0" smtClean="0">
                <a:solidFill>
                  <a:srgbClr val="002060"/>
                </a:solidFill>
                <a:latin typeface="Jameel Noori Nastaleeq" panose="02000503000000020004" pitchFamily="2" charset="-78"/>
                <a:cs typeface="Jameel Noori Nastaleeq" panose="02000503000000020004" pitchFamily="2" charset="-78"/>
              </a:rPr>
              <a:t>ضرورت اور فائدے کی چیز</a:t>
            </a:r>
          </a:p>
        </p:txBody>
      </p:sp>
    </p:spTree>
    <p:extLst>
      <p:ext uri="{BB962C8B-B14F-4D97-AF65-F5344CB8AC3E}">
        <p14:creationId xmlns:p14="http://schemas.microsoft.com/office/powerpoint/2010/main" val="33586735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6556151" y="120346"/>
            <a:ext cx="311820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6556151" y="148339"/>
            <a:ext cx="203934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17نصف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750192" y="1180782"/>
            <a:ext cx="7579895" cy="1754326"/>
          </a:xfrm>
          <a:prstGeom prst="rect">
            <a:avLst/>
          </a:prstGeom>
        </p:spPr>
        <p:txBody>
          <a:bodyPr wrap="square">
            <a:spAutoFit/>
          </a:bodyPr>
          <a:lstStyle/>
          <a:p>
            <a:pPr algn="ctr" rtl="1">
              <a:lnSpc>
                <a:spcPct val="150000"/>
              </a:lnSpc>
            </a:pPr>
            <a:r>
              <a:rPr lang="ur-PK" sz="3600" dirty="0">
                <a:solidFill>
                  <a:srgbClr val="05446B"/>
                </a:solidFill>
                <a:latin typeface="noorehira" panose="02000000000000000000" pitchFamily="2" charset="-78"/>
                <a:cs typeface="noorehira" panose="02000000000000000000" pitchFamily="2" charset="-78"/>
              </a:rPr>
              <a:t> وَ تَرَی الشَّمۡسَ اِذَا طَلَعَتۡ تَّزٰوَرُ عَنۡ کَہۡفِہِمۡ ذَاتَ الۡیَمِیۡنِ وَ اِذَا غَرَبَتۡ تَّقۡرِضُہُمۡ ذَاتَ الشِّمَالِ وَ ہُمۡ فِیۡ فَجۡوَۃٍ مِّنۡہُ ؕ</a:t>
            </a:r>
            <a:endParaRPr lang="en-US" sz="3600" dirty="0">
              <a:solidFill>
                <a:srgbClr val="05446B"/>
              </a:solidFill>
            </a:endParaRPr>
          </a:p>
        </p:txBody>
      </p:sp>
      <p:sp>
        <p:nvSpPr>
          <p:cNvPr id="6" name="Rectangle 5"/>
          <p:cNvSpPr/>
          <p:nvPr/>
        </p:nvSpPr>
        <p:spPr>
          <a:xfrm>
            <a:off x="750193" y="3134822"/>
            <a:ext cx="7579894" cy="2308324"/>
          </a:xfrm>
          <a:prstGeom prst="rect">
            <a:avLst/>
          </a:prstGeom>
        </p:spPr>
        <p:txBody>
          <a:bodyPr wrap="square">
            <a:spAutoFit/>
          </a:bodyPr>
          <a:lstStyle/>
          <a:p>
            <a:pPr algn="ct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تم انہیں غار میں دیکھتے</a:t>
            </a:r>
            <a:r>
              <a:rPr lang="ur-PK" sz="3200" b="1" baseline="30000" dirty="0">
                <a:solidFill>
                  <a:srgbClr val="05446B"/>
                </a:solidFill>
                <a:latin typeface="Jameel Noori Nastaleeq" panose="02000503000000020004" pitchFamily="2" charset="-78"/>
                <a:cs typeface="Jameel Noori Nastaleeq" panose="02000503000000020004" pitchFamily="2" charset="-78"/>
                <a:hlinkClick r:id="rId3"/>
              </a:rPr>
              <a:t>12</a:t>
            </a:r>
            <a:r>
              <a:rPr lang="ur-PK" sz="3200" dirty="0">
                <a:solidFill>
                  <a:srgbClr val="05446B"/>
                </a:solidFill>
                <a:latin typeface="Jameel Noori Nastaleeq" panose="02000503000000020004" pitchFamily="2" charset="-78"/>
                <a:cs typeface="Jameel Noori Nastaleeq" panose="02000503000000020004" pitchFamily="2" charset="-78"/>
              </a:rPr>
              <a:t> تو تمہیں یُوں نظر آتا کہ سُورج جب نِکلتا ہے تو ان کے غار کو چھوڑ کر دائیں جانب چڑھ جاتا ہے اور جب غروب ہوتا ہے تو ان سے بچ کر بائیں جانب اُتر جاتا ہے اور وہ ہیں کہ غار کے اندر ایک وسیع جگہ میں پڑے ہیں۔</a:t>
            </a:r>
            <a:endParaRPr lang="en-US" sz="3200" dirty="0">
              <a:solidFill>
                <a:srgbClr val="05446B"/>
              </a:solidFill>
            </a:endParaRPr>
          </a:p>
        </p:txBody>
      </p:sp>
    </p:spTree>
    <p:extLst>
      <p:ext uri="{BB962C8B-B14F-4D97-AF65-F5344CB8AC3E}">
        <p14:creationId xmlns:p14="http://schemas.microsoft.com/office/powerpoint/2010/main" val="36043706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2276541" y="364749"/>
            <a:ext cx="6644768" cy="646331"/>
          </a:xfrm>
          <a:prstGeom prst="rect">
            <a:avLst/>
          </a:prstGeom>
        </p:spPr>
        <p:txBody>
          <a:bodyPr wrap="none">
            <a:spAutoFit/>
          </a:bodyPr>
          <a:lstStyle/>
          <a:p>
            <a:pPr algn="ctr" rtl="1"/>
            <a:r>
              <a:rPr lang="ur-PK" sz="3600" b="1" u="sng" dirty="0" smtClean="0">
                <a:solidFill>
                  <a:srgbClr val="C00000"/>
                </a:solidFill>
                <a:latin typeface="Jameel Noori Nastaleeq" panose="02000503000000020004" pitchFamily="2" charset="-78"/>
                <a:cs typeface="Jameel Noori Nastaleeq" panose="02000503000000020004" pitchFamily="2" charset="-78"/>
              </a:rPr>
              <a:t>اصحابِ کہف کی رب سے امیدوں کے جواب میں دی گئی نعمتیں</a:t>
            </a:r>
            <a:endParaRPr lang="en-US" sz="3600" b="1" u="sng" dirty="0">
              <a:solidFill>
                <a:srgbClr val="C00000"/>
              </a:solidFill>
            </a:endParaRPr>
          </a:p>
        </p:txBody>
      </p:sp>
      <p:sp>
        <p:nvSpPr>
          <p:cNvPr id="9" name="Rectangle 8"/>
          <p:cNvSpPr/>
          <p:nvPr/>
        </p:nvSpPr>
        <p:spPr>
          <a:xfrm>
            <a:off x="3019895" y="1553102"/>
            <a:ext cx="5052986" cy="1857432"/>
          </a:xfrm>
          <a:prstGeom prst="rect">
            <a:avLst/>
          </a:prstGeom>
        </p:spPr>
        <p:txBody>
          <a:bodyPr wrap="none">
            <a:spAutoFit/>
          </a:bodyPr>
          <a:lstStyle/>
          <a:p>
            <a:pPr marL="742950" indent="-742950" algn="r" rtl="1">
              <a:lnSpc>
                <a:spcPct val="150000"/>
              </a:lnSpc>
              <a:buFont typeface="+mj-lt"/>
              <a:buAutoNum type="arabicPeriod"/>
            </a:pPr>
            <a:r>
              <a:rPr lang="ur-PK" sz="4000" dirty="0" smtClean="0">
                <a:solidFill>
                  <a:srgbClr val="05446B"/>
                </a:solidFill>
                <a:latin typeface="Jameel Noori Nastaleeq" panose="02000503000000020004" pitchFamily="2" charset="-78"/>
                <a:cs typeface="Jameel Noori Nastaleeq" panose="02000503000000020004" pitchFamily="2" charset="-78"/>
              </a:rPr>
              <a:t>دھوپ ان کے جسموں پر نہیں پڑتی</a:t>
            </a:r>
          </a:p>
          <a:p>
            <a:pPr lvl="3" algn="r" rtl="1">
              <a:lnSpc>
                <a:spcPct val="150000"/>
              </a:lnSpc>
            </a:pPr>
            <a:r>
              <a:rPr lang="ur-PK" sz="4000" dirty="0" smtClean="0">
                <a:solidFill>
                  <a:srgbClr val="05446B"/>
                </a:solidFill>
                <a:latin typeface="Jameel Noori Nastaleeq" panose="02000503000000020004" pitchFamily="2" charset="-78"/>
                <a:cs typeface="Jameel Noori Nastaleeq" panose="02000503000000020004" pitchFamily="2" charset="-78"/>
              </a:rPr>
              <a:t>کیسے؟</a:t>
            </a:r>
            <a:endParaRPr lang="ur-PK" sz="4000" dirty="0">
              <a:solidFill>
                <a:srgbClr val="05446B"/>
              </a:solidFill>
            </a:endParaRPr>
          </a:p>
        </p:txBody>
      </p:sp>
      <p:sp>
        <p:nvSpPr>
          <p:cNvPr id="16" name="Rectangle 15"/>
          <p:cNvSpPr/>
          <p:nvPr/>
        </p:nvSpPr>
        <p:spPr>
          <a:xfrm>
            <a:off x="6613182" y="3837614"/>
            <a:ext cx="864339" cy="849913"/>
          </a:xfrm>
          <a:prstGeom prst="rect">
            <a:avLst/>
          </a:prstGeom>
        </p:spPr>
        <p:txBody>
          <a:bodyPr wrap="none">
            <a:spAutoFit/>
          </a:bodyPr>
          <a:lstStyle/>
          <a:p>
            <a:pPr algn="r" rtl="1">
              <a:lnSpc>
                <a:spcPct val="150000"/>
              </a:lnSpc>
            </a:pPr>
            <a:r>
              <a:rPr lang="ur-PK" sz="3600" dirty="0" smtClean="0">
                <a:solidFill>
                  <a:srgbClr val="05446B"/>
                </a:solidFill>
                <a:latin typeface="Jameel Noori Nastaleeq" panose="02000503000000020004" pitchFamily="2" charset="-78"/>
                <a:cs typeface="Jameel Noori Nastaleeq" panose="02000503000000020004" pitchFamily="2" charset="-78"/>
              </a:rPr>
              <a:t>سورج</a:t>
            </a:r>
            <a:endParaRPr lang="ur-PK" sz="3600" dirty="0">
              <a:solidFill>
                <a:srgbClr val="05446B"/>
              </a:solidFill>
            </a:endParaRPr>
          </a:p>
        </p:txBody>
      </p:sp>
      <p:sp>
        <p:nvSpPr>
          <p:cNvPr id="17" name="Rectangle 16"/>
          <p:cNvSpPr/>
          <p:nvPr/>
        </p:nvSpPr>
        <p:spPr>
          <a:xfrm>
            <a:off x="639274" y="3625239"/>
            <a:ext cx="5581977" cy="1680909"/>
          </a:xfrm>
          <a:prstGeom prst="rect">
            <a:avLst/>
          </a:prstGeom>
        </p:spPr>
        <p:txBody>
          <a:bodyPr wrap="none">
            <a:spAutoFit/>
          </a:bodyPr>
          <a:lstStyle/>
          <a:p>
            <a:pPr algn="r" rtl="1">
              <a:lnSpc>
                <a:spcPct val="150000"/>
              </a:lnSpc>
            </a:pPr>
            <a:r>
              <a:rPr lang="ur-PK" sz="3600" dirty="0" smtClean="0">
                <a:solidFill>
                  <a:srgbClr val="05446B"/>
                </a:solidFill>
                <a:latin typeface="Jameel Noori Nastaleeq" panose="02000503000000020004" pitchFamily="2" charset="-78"/>
                <a:cs typeface="Jameel Noori Nastaleeq" panose="02000503000000020004" pitchFamily="2" charset="-78"/>
              </a:rPr>
              <a:t>طلوع کے وقت دائیں طرف سے بچتا ہوا گزر جاتا ہے </a:t>
            </a:r>
          </a:p>
          <a:p>
            <a:pPr algn="r" rtl="1">
              <a:lnSpc>
                <a:spcPct val="150000"/>
              </a:lnSpc>
            </a:pPr>
            <a:r>
              <a:rPr lang="ur-PK" sz="3600" dirty="0" smtClean="0">
                <a:solidFill>
                  <a:srgbClr val="05446B"/>
                </a:solidFill>
                <a:latin typeface="Jameel Noori Nastaleeq" panose="02000503000000020004" pitchFamily="2" charset="-78"/>
                <a:cs typeface="Jameel Noori Nastaleeq" panose="02000503000000020004" pitchFamily="2" charset="-78"/>
              </a:rPr>
              <a:t>غروب کے وقت بائیں طرف سے</a:t>
            </a:r>
            <a:endParaRPr lang="ur-PK" sz="3600" dirty="0">
              <a:solidFill>
                <a:srgbClr val="05446B"/>
              </a:solidFill>
            </a:endParaRPr>
          </a:p>
        </p:txBody>
      </p:sp>
      <p:sp>
        <p:nvSpPr>
          <p:cNvPr id="2" name="Left Brace 1"/>
          <p:cNvSpPr/>
          <p:nvPr/>
        </p:nvSpPr>
        <p:spPr>
          <a:xfrm>
            <a:off x="6287336" y="3952556"/>
            <a:ext cx="259760" cy="1055229"/>
          </a:xfrm>
          <a:prstGeom prst="leftBrace">
            <a:avLst>
              <a:gd name="adj1" fmla="val 28799"/>
              <a:gd name="adj2" fmla="val 51520"/>
            </a:avLst>
          </a:prstGeom>
          <a:ln>
            <a:solidFill>
              <a:srgbClr val="05446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5446B"/>
              </a:solidFill>
            </a:endParaRPr>
          </a:p>
        </p:txBody>
      </p:sp>
    </p:spTree>
    <p:extLst>
      <p:ext uri="{BB962C8B-B14F-4D97-AF65-F5344CB8AC3E}">
        <p14:creationId xmlns:p14="http://schemas.microsoft.com/office/powerpoint/2010/main" val="6874077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9" name="Rectangle 8"/>
          <p:cNvSpPr/>
          <p:nvPr/>
        </p:nvSpPr>
        <p:spPr>
          <a:xfrm>
            <a:off x="5411743" y="879336"/>
            <a:ext cx="2885726" cy="934102"/>
          </a:xfrm>
          <a:prstGeom prst="rect">
            <a:avLst/>
          </a:prstGeom>
        </p:spPr>
        <p:txBody>
          <a:bodyPr wrap="none">
            <a:spAutoFit/>
          </a:bodyPr>
          <a:lstStyle/>
          <a:p>
            <a:pPr algn="r" rtl="1">
              <a:lnSpc>
                <a:spcPct val="150000"/>
              </a:lnSpc>
            </a:pPr>
            <a:r>
              <a:rPr lang="ur-PK" sz="4000" b="1" dirty="0" smtClean="0">
                <a:solidFill>
                  <a:srgbClr val="05446B"/>
                </a:solidFill>
                <a:latin typeface="Jameel Noori Nastaleeq" panose="02000503000000020004" pitchFamily="2" charset="-78"/>
                <a:cs typeface="Jameel Noori Nastaleeq" panose="02000503000000020004" pitchFamily="2" charset="-78"/>
              </a:rPr>
              <a:t>سائنسی توجیہات موجود</a:t>
            </a:r>
            <a:endParaRPr lang="ur-PK" sz="4000" b="1" dirty="0">
              <a:solidFill>
                <a:srgbClr val="05446B"/>
              </a:solidFill>
            </a:endParaRPr>
          </a:p>
        </p:txBody>
      </p:sp>
      <p:sp>
        <p:nvSpPr>
          <p:cNvPr id="17" name="Rectangle 16"/>
          <p:cNvSpPr/>
          <p:nvPr/>
        </p:nvSpPr>
        <p:spPr>
          <a:xfrm>
            <a:off x="657726" y="2036340"/>
            <a:ext cx="7540592" cy="2862322"/>
          </a:xfrm>
          <a:prstGeom prst="rect">
            <a:avLst/>
          </a:prstGeom>
        </p:spPr>
        <p:txBody>
          <a:bodyPr wrap="square">
            <a:spAutoFit/>
          </a:bodyPr>
          <a:lstStyle/>
          <a:p>
            <a:pPr algn="r" rtl="1">
              <a:lnSpc>
                <a:spcPct val="150000"/>
              </a:lnSpc>
            </a:pPr>
            <a:r>
              <a:rPr lang="ur-PK" sz="4000" dirty="0" smtClean="0">
                <a:solidFill>
                  <a:srgbClr val="05446B"/>
                </a:solidFill>
                <a:latin typeface="Jameel Noori Nastaleeq" panose="02000503000000020004" pitchFamily="2" charset="-78"/>
                <a:cs typeface="Jameel Noori Nastaleeq" panose="02000503000000020004" pitchFamily="2" charset="-78"/>
              </a:rPr>
              <a:t>اہم			اللہ کا سورج کو حکم </a:t>
            </a:r>
          </a:p>
          <a:p>
            <a:pPr algn="r" rtl="1">
              <a:lnSpc>
                <a:spcPct val="150000"/>
              </a:lnSpc>
            </a:pPr>
            <a:r>
              <a:rPr lang="ur-PK" sz="4000" dirty="0">
                <a:solidFill>
                  <a:srgbClr val="05446B"/>
                </a:solidFill>
                <a:latin typeface="Jameel Noori Nastaleeq" panose="02000503000000020004" pitchFamily="2" charset="-78"/>
                <a:cs typeface="Jameel Noori Nastaleeq" panose="02000503000000020004" pitchFamily="2" charset="-78"/>
              </a:rPr>
              <a:t>	</a:t>
            </a:r>
            <a:r>
              <a:rPr lang="ur-PK" sz="4000" dirty="0" smtClean="0">
                <a:solidFill>
                  <a:srgbClr val="05446B"/>
                </a:solidFill>
                <a:latin typeface="Jameel Noori Nastaleeq" panose="02000503000000020004" pitchFamily="2" charset="-78"/>
                <a:cs typeface="Jameel Noori Nastaleeq" panose="02000503000000020004" pitchFamily="2" charset="-78"/>
              </a:rPr>
              <a:t>			صالح بندوں کو روشنی اور حرارت دینی ہے لیکن 					دھوپ کی تمازت سے بچانا ہے</a:t>
            </a:r>
            <a:endParaRPr lang="ur-PK" sz="4000" dirty="0">
              <a:solidFill>
                <a:srgbClr val="05446B"/>
              </a:solidFill>
            </a:endParaRPr>
          </a:p>
        </p:txBody>
      </p:sp>
      <p:cxnSp>
        <p:nvCxnSpPr>
          <p:cNvPr id="4" name="Straight Arrow Connector 3"/>
          <p:cNvCxnSpPr/>
          <p:nvPr/>
        </p:nvCxnSpPr>
        <p:spPr>
          <a:xfrm flipH="1">
            <a:off x="6801851" y="2598825"/>
            <a:ext cx="82296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81437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5764268" y="120346"/>
            <a:ext cx="3910085"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5764268" y="148339"/>
            <a:ext cx="283122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17 بقیہ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111140" y="1116613"/>
            <a:ext cx="6858000" cy="1938992"/>
          </a:xfrm>
          <a:prstGeom prst="rect">
            <a:avLst/>
          </a:prstGeom>
        </p:spPr>
        <p:txBody>
          <a:bodyPr wrap="square">
            <a:spAutoFit/>
          </a:bodyPr>
          <a:lstStyle/>
          <a:p>
            <a:pPr algn="ctr" rtl="1">
              <a:lnSpc>
                <a:spcPct val="150000"/>
              </a:lnSpc>
            </a:pPr>
            <a:r>
              <a:rPr lang="ur-PK" sz="4000" dirty="0">
                <a:solidFill>
                  <a:srgbClr val="05446B"/>
                </a:solidFill>
                <a:latin typeface="noorehira" panose="02000000000000000000" pitchFamily="2" charset="-78"/>
                <a:cs typeface="noorehira" panose="02000000000000000000" pitchFamily="2" charset="-78"/>
              </a:rPr>
              <a:t> ذٰلِکَ مِنۡ اٰیٰتِ اللّٰہِ ؕ مَنۡ یَّہۡدِ اللّٰہُ فَہُوَ الۡمُہۡتَدِ ۚ وَ مَنۡ یُّضۡلِلۡ فَلَنۡ تَجِدَ لَہٗ وَلِیًّا مُّرۡشِدًا ﴿٪۱۷﴾</a:t>
            </a:r>
            <a:endParaRPr lang="en-US" sz="4000" dirty="0">
              <a:solidFill>
                <a:srgbClr val="05446B"/>
              </a:solidFill>
            </a:endParaRPr>
          </a:p>
        </p:txBody>
      </p:sp>
      <p:sp>
        <p:nvSpPr>
          <p:cNvPr id="6" name="Rectangle 5"/>
          <p:cNvSpPr/>
          <p:nvPr/>
        </p:nvSpPr>
        <p:spPr>
          <a:xfrm>
            <a:off x="1111141" y="3218129"/>
            <a:ext cx="6576730" cy="2308324"/>
          </a:xfrm>
          <a:prstGeom prst="rect">
            <a:avLst/>
          </a:prstGeom>
        </p:spPr>
        <p:txBody>
          <a:bodyPr wrap="square">
            <a:spAutoFit/>
          </a:bodyPr>
          <a:lstStyle/>
          <a:p>
            <a:pPr algn="ct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یہ اللہ کی نشانیوں میں سے ایک ہے۔ جس کو اللہ ہدایت دے وہی ہدایت پانے والا ہے اور جسے اللہ بھٹکا دے اس کے لیے تم کوئی ولیِّ مُرشد نہیں پاسکتے۔ ؏</a:t>
            </a:r>
            <a:endParaRPr lang="en-US" sz="3200" dirty="0">
              <a:solidFill>
                <a:srgbClr val="05446B"/>
              </a:solidFill>
            </a:endParaRPr>
          </a:p>
        </p:txBody>
      </p:sp>
    </p:spTree>
    <p:extLst>
      <p:ext uri="{BB962C8B-B14F-4D97-AF65-F5344CB8AC3E}">
        <p14:creationId xmlns:p14="http://schemas.microsoft.com/office/powerpoint/2010/main" val="27422209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1826874" y="1023736"/>
            <a:ext cx="6829113" cy="3693319"/>
          </a:xfrm>
          <a:prstGeom prst="rect">
            <a:avLst/>
          </a:prstGeom>
        </p:spPr>
        <p:txBody>
          <a:bodyPr wrap="none">
            <a:spAutoFit/>
          </a:bodyPr>
          <a:lstStyle/>
          <a:p>
            <a:pPr marL="571500" indent="-571500" algn="r" rtl="1">
              <a:lnSpc>
                <a:spcPct val="150000"/>
              </a:lnSpc>
              <a:buFont typeface="Arial" panose="020B0604020202020204" pitchFamily="34" charset="0"/>
              <a:buChar char="•"/>
            </a:pPr>
            <a:r>
              <a:rPr lang="ur-PK" sz="4400" dirty="0" smtClean="0">
                <a:solidFill>
                  <a:srgbClr val="002060"/>
                </a:solidFill>
                <a:latin typeface="Jameel Noori Nastaleeq" panose="02000503000000020004" pitchFamily="2" charset="-78"/>
                <a:cs typeface="Jameel Noori Nastaleeq" panose="02000503000000020004" pitchFamily="2" charset="-78"/>
              </a:rPr>
              <a:t>سورج کا معمول سے ہٹ کر کام 	</a:t>
            </a:r>
          </a:p>
          <a:p>
            <a:pPr marL="571500" indent="-571500" algn="r" rtl="1">
              <a:lnSpc>
                <a:spcPct val="150000"/>
              </a:lnSpc>
              <a:buFont typeface="Arial" panose="020B0604020202020204" pitchFamily="34" charset="0"/>
              <a:buChar char="•"/>
            </a:pPr>
            <a:r>
              <a:rPr lang="ur-PK" sz="4400" dirty="0" smtClean="0">
                <a:solidFill>
                  <a:srgbClr val="002060"/>
                </a:solidFill>
                <a:latin typeface="Jameel Noori Nastaleeq" panose="02000503000000020004" pitchFamily="2" charset="-78"/>
                <a:cs typeface="Jameel Noori Nastaleeq" panose="02000503000000020004" pitchFamily="2" charset="-78"/>
              </a:rPr>
              <a:t>ہدایت پانے والے نشانیوں سے ہدایت پاتے ہیں</a:t>
            </a:r>
          </a:p>
          <a:p>
            <a:pPr marL="571500" indent="-571500" algn="r" rtl="1">
              <a:lnSpc>
                <a:spcPct val="150000"/>
              </a:lnSpc>
              <a:buFont typeface="Arial" panose="020B0604020202020204" pitchFamily="34" charset="0"/>
              <a:buChar char="•"/>
            </a:pPr>
            <a:endParaRPr lang="ur-PK" sz="2400" dirty="0" smtClean="0">
              <a:solidFill>
                <a:srgbClr val="002060"/>
              </a:solidFill>
              <a:latin typeface="Jameel Noori Nastaleeq" panose="02000503000000020004" pitchFamily="2" charset="-78"/>
              <a:cs typeface="Jameel Noori Nastaleeq" panose="02000503000000020004" pitchFamily="2" charset="-78"/>
            </a:endParaRPr>
          </a:p>
          <a:p>
            <a:pPr marL="571500" indent="-571500" algn="r" rtl="1">
              <a:lnSpc>
                <a:spcPct val="150000"/>
              </a:lnSpc>
              <a:buFont typeface="Arial" panose="020B0604020202020204" pitchFamily="34" charset="0"/>
              <a:buChar char="•"/>
            </a:pPr>
            <a:r>
              <a:rPr lang="ur-PK" sz="4400" dirty="0" smtClean="0">
                <a:solidFill>
                  <a:srgbClr val="002060"/>
                </a:solidFill>
                <a:latin typeface="Jameel Noori Nastaleeq" panose="02000503000000020004" pitchFamily="2" charset="-78"/>
                <a:cs typeface="Jameel Noori Nastaleeq" panose="02000503000000020004" pitchFamily="2" charset="-78"/>
              </a:rPr>
              <a:t>جس کو رب گمراہ کر دے</a:t>
            </a:r>
          </a:p>
        </p:txBody>
      </p:sp>
      <p:sp>
        <p:nvSpPr>
          <p:cNvPr id="9" name="Rectangle 8"/>
          <p:cNvSpPr/>
          <p:nvPr/>
        </p:nvSpPr>
        <p:spPr>
          <a:xfrm>
            <a:off x="0" y="3442271"/>
            <a:ext cx="4240807" cy="1754326"/>
          </a:xfrm>
          <a:prstGeom prst="rect">
            <a:avLst/>
          </a:prstGeom>
        </p:spPr>
        <p:txBody>
          <a:bodyPr wrap="square">
            <a:spAutoFit/>
          </a:bodyPr>
          <a:lstStyle/>
          <a:p>
            <a:pPr algn="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کوئی نشانی فائدہ نہیں دیتی</a:t>
            </a:r>
          </a:p>
          <a:p>
            <a:pPr algn="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ہدایت قبول کرنے کی توفیق نہیں ہوتی</a:t>
            </a:r>
            <a:endParaRPr lang="en-US" sz="3600" dirty="0">
              <a:solidFill>
                <a:srgbClr val="002060"/>
              </a:solidFill>
            </a:endParaRPr>
          </a:p>
        </p:txBody>
      </p:sp>
      <p:sp>
        <p:nvSpPr>
          <p:cNvPr id="10" name="Left Brace 9"/>
          <p:cNvSpPr/>
          <p:nvPr/>
        </p:nvSpPr>
        <p:spPr>
          <a:xfrm>
            <a:off x="4385185" y="3711609"/>
            <a:ext cx="331193" cy="1245402"/>
          </a:xfrm>
          <a:prstGeom prst="leftBrace">
            <a:avLst>
              <a:gd name="adj1" fmla="val 28799"/>
              <a:gd name="adj2" fmla="val 51520"/>
            </a:avLst>
          </a:prstGeom>
          <a:ln>
            <a:solidFill>
              <a:srgbClr val="05446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5446B"/>
              </a:solidFill>
            </a:endParaRPr>
          </a:p>
        </p:txBody>
      </p:sp>
      <p:sp>
        <p:nvSpPr>
          <p:cNvPr id="2" name="Rectangle 1"/>
          <p:cNvSpPr/>
          <p:nvPr/>
        </p:nvSpPr>
        <p:spPr>
          <a:xfrm>
            <a:off x="2120403" y="1331495"/>
            <a:ext cx="1524000" cy="7539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r-PK" sz="3600" dirty="0" smtClean="0">
                <a:solidFill>
                  <a:srgbClr val="05446B"/>
                </a:solidFill>
                <a:latin typeface="Jameel Noori Nastaleeq" panose="02000503000000020004" pitchFamily="2" charset="-78"/>
                <a:cs typeface="Jameel Noori Nastaleeq" panose="02000503000000020004" pitchFamily="2" charset="-78"/>
              </a:rPr>
              <a:t>اللہ کی نشانی</a:t>
            </a:r>
            <a:endParaRPr lang="en-US" sz="3600" dirty="0">
              <a:solidFill>
                <a:srgbClr val="05446B"/>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40634494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6556151" y="120346"/>
            <a:ext cx="311820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6556151" y="148339"/>
            <a:ext cx="203934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18نصف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940457" y="1321964"/>
            <a:ext cx="7098632" cy="1685077"/>
          </a:xfrm>
          <a:prstGeom prst="rect">
            <a:avLst/>
          </a:prstGeom>
        </p:spPr>
        <p:txBody>
          <a:bodyPr wrap="square">
            <a:spAutoFit/>
          </a:bodyPr>
          <a:lstStyle/>
          <a:p>
            <a:pPr algn="ctr" rtl="1">
              <a:lnSpc>
                <a:spcPct val="150000"/>
              </a:lnSpc>
            </a:pPr>
            <a:r>
              <a:rPr lang="ur-PK" sz="3600" dirty="0">
                <a:solidFill>
                  <a:srgbClr val="05446B"/>
                </a:solidFill>
                <a:latin typeface="noorehira" panose="02000000000000000000" pitchFamily="2" charset="-78"/>
                <a:cs typeface="noorehira" panose="02000000000000000000" pitchFamily="2" charset="-78"/>
              </a:rPr>
              <a:t>وَ تَحۡسَبُہُمۡ اَیۡقَاظًا وَّ ہُمۡ رُقُوۡدٌ ٭ۖ وَّ نُقَلِّبُہُمۡ ذَاتَ الۡیَمِیۡنِ وَ ذَاتَ الشِّمَالِ ٭ۖ </a:t>
            </a:r>
            <a:r>
              <a:rPr lang="ur-PK" sz="3600" dirty="0" smtClean="0">
                <a:solidFill>
                  <a:srgbClr val="05446B"/>
                </a:solidFill>
                <a:latin typeface="noorehira" panose="02000000000000000000" pitchFamily="2" charset="-78"/>
                <a:cs typeface="noorehira" panose="02000000000000000000" pitchFamily="2" charset="-78"/>
              </a:rPr>
              <a:t>ؕ</a:t>
            </a:r>
            <a:endParaRPr lang="en-US" sz="3600" dirty="0">
              <a:solidFill>
                <a:srgbClr val="05446B"/>
              </a:solidFill>
            </a:endParaRPr>
          </a:p>
        </p:txBody>
      </p:sp>
      <p:sp>
        <p:nvSpPr>
          <p:cNvPr id="3" name="Rectangle 2"/>
          <p:cNvSpPr/>
          <p:nvPr/>
        </p:nvSpPr>
        <p:spPr>
          <a:xfrm>
            <a:off x="940457" y="3239478"/>
            <a:ext cx="7098631" cy="1507913"/>
          </a:xfrm>
          <a:prstGeom prst="rect">
            <a:avLst/>
          </a:prstGeom>
        </p:spPr>
        <p:txBody>
          <a:bodyPr wrap="square">
            <a:spAutoFit/>
          </a:bodyPr>
          <a:lstStyle/>
          <a:p>
            <a:pPr algn="ct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تم انہیں دیکھ کر یہ سمجھتے کہ وہ جاگ رہے ہیں، حالانکہ وہ سو رہے تھے۔ ہم انہیں دائیں بائیں کروٹ دلواتے رہتے تھے۔</a:t>
            </a:r>
            <a:r>
              <a:rPr lang="ur-PK" sz="3200" b="1" baseline="30000" dirty="0">
                <a:solidFill>
                  <a:srgbClr val="05446B"/>
                </a:solidFill>
                <a:latin typeface="Jameel Noori Nastaleeq" panose="02000503000000020004" pitchFamily="2" charset="-78"/>
                <a:cs typeface="Jameel Noori Nastaleeq" panose="02000503000000020004" pitchFamily="2" charset="-78"/>
                <a:hlinkClick r:id="rId3"/>
              </a:rPr>
              <a:t>14</a:t>
            </a:r>
            <a:r>
              <a:rPr lang="ur-PK" sz="3200" dirty="0">
                <a:solidFill>
                  <a:srgbClr val="05446B"/>
                </a:solidFill>
                <a:latin typeface="Jameel Noori Nastaleeq" panose="02000503000000020004" pitchFamily="2" charset="-78"/>
                <a:cs typeface="Jameel Noori Nastaleeq" panose="02000503000000020004" pitchFamily="2" charset="-78"/>
              </a:rPr>
              <a:t> </a:t>
            </a:r>
            <a:endParaRPr lang="en-US" sz="3200" dirty="0">
              <a:solidFill>
                <a:srgbClr val="05446B"/>
              </a:solidFill>
            </a:endParaRPr>
          </a:p>
        </p:txBody>
      </p:sp>
    </p:spTree>
    <p:extLst>
      <p:ext uri="{BB962C8B-B14F-4D97-AF65-F5344CB8AC3E}">
        <p14:creationId xmlns:p14="http://schemas.microsoft.com/office/powerpoint/2010/main" val="2456176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2" name="TextBox 11"/>
          <p:cNvSpPr txBox="1"/>
          <p:nvPr/>
        </p:nvSpPr>
        <p:spPr>
          <a:xfrm>
            <a:off x="6720157" y="784727"/>
            <a:ext cx="1144865" cy="923330"/>
          </a:xfrm>
          <a:prstGeom prst="rect">
            <a:avLst/>
          </a:prstGeom>
          <a:noFill/>
        </p:spPr>
        <p:txBody>
          <a:bodyPr wrap="none" rtlCol="0">
            <a:spAutoFit/>
          </a:bodyPr>
          <a:lstStyle/>
          <a:p>
            <a:pPr algn="r" rtl="1"/>
            <a:r>
              <a:rPr lang="ur-PK" sz="5400" b="1" u="sng" dirty="0" smtClean="0">
                <a:solidFill>
                  <a:srgbClr val="C00000"/>
                </a:solidFill>
                <a:latin typeface="Jameel Noori Nastaleeq" panose="02000503000000020004" pitchFamily="2" charset="-78"/>
                <a:cs typeface="Jameel Noori Nastaleeq" panose="02000503000000020004" pitchFamily="2" charset="-78"/>
              </a:rPr>
              <a:t>سوال</a:t>
            </a:r>
            <a:endParaRPr lang="en-US" sz="5400" b="1" u="sng" dirty="0">
              <a:solidFill>
                <a:srgbClr val="C00000"/>
              </a:solidFill>
              <a:latin typeface="Jameel Noori Nastaleeq" panose="02000503000000020004" pitchFamily="2" charset="-78"/>
              <a:cs typeface="Jameel Noori Nastaleeq" panose="02000503000000020004" pitchFamily="2" charset="-78"/>
            </a:endParaRPr>
          </a:p>
        </p:txBody>
      </p:sp>
      <p:sp>
        <p:nvSpPr>
          <p:cNvPr id="6" name="Rectangle 5"/>
          <p:cNvSpPr/>
          <p:nvPr/>
        </p:nvSpPr>
        <p:spPr>
          <a:xfrm>
            <a:off x="1215257" y="2102291"/>
            <a:ext cx="6649765" cy="1862048"/>
          </a:xfrm>
          <a:prstGeom prst="rect">
            <a:avLst/>
          </a:prstGeom>
        </p:spPr>
        <p:txBody>
          <a:bodyPr wrap="square">
            <a:spAutoFit/>
          </a:bodyPr>
          <a:lstStyle/>
          <a:p>
            <a:pPr algn="ct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اصحابِ کہف کی ظاہری حالت بیدار دکھائی دینے کی کیا حکمت سمجھ آتی ہے؟</a:t>
            </a:r>
          </a:p>
        </p:txBody>
      </p:sp>
    </p:spTree>
    <p:extLst>
      <p:ext uri="{BB962C8B-B14F-4D97-AF65-F5344CB8AC3E}">
        <p14:creationId xmlns:p14="http://schemas.microsoft.com/office/powerpoint/2010/main" val="22355022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2" name="TextBox 11"/>
          <p:cNvSpPr txBox="1"/>
          <p:nvPr/>
        </p:nvSpPr>
        <p:spPr>
          <a:xfrm>
            <a:off x="2109152" y="1020785"/>
            <a:ext cx="6862776" cy="707886"/>
          </a:xfrm>
          <a:prstGeom prst="rect">
            <a:avLst/>
          </a:prstGeom>
          <a:noFill/>
        </p:spPr>
        <p:txBody>
          <a:bodyPr wrap="none" rtlCol="0">
            <a:spAutoFit/>
          </a:bodyPr>
          <a:lstStyle/>
          <a:p>
            <a:pPr algn="r" rtl="1"/>
            <a:r>
              <a:rPr lang="ur-PK" sz="4000" b="1" u="sng" dirty="0" smtClean="0">
                <a:solidFill>
                  <a:srgbClr val="C00000"/>
                </a:solidFill>
                <a:latin typeface="Jameel Noori Nastaleeq" panose="02000503000000020004" pitchFamily="2" charset="-78"/>
                <a:cs typeface="Jameel Noori Nastaleeq" panose="02000503000000020004" pitchFamily="2" charset="-78"/>
              </a:rPr>
              <a:t>اصحابِ کہف کی ظاہری حالت بیدار دکھائی دینے کی حکمت</a:t>
            </a:r>
            <a:endParaRPr lang="en-US" sz="4000" b="1" u="sng" dirty="0">
              <a:solidFill>
                <a:srgbClr val="C00000"/>
              </a:solidFill>
              <a:latin typeface="Jameel Noori Nastaleeq" panose="02000503000000020004" pitchFamily="2" charset="-78"/>
              <a:cs typeface="Jameel Noori Nastaleeq" panose="02000503000000020004" pitchFamily="2" charset="-78"/>
            </a:endParaRPr>
          </a:p>
        </p:txBody>
      </p:sp>
      <p:sp>
        <p:nvSpPr>
          <p:cNvPr id="6" name="Rectangle 5"/>
          <p:cNvSpPr/>
          <p:nvPr/>
        </p:nvSpPr>
        <p:spPr>
          <a:xfrm>
            <a:off x="1215258" y="2397512"/>
            <a:ext cx="6196196" cy="2481449"/>
          </a:xfrm>
          <a:prstGeom prst="rect">
            <a:avLst/>
          </a:prstGeom>
        </p:spPr>
        <p:txBody>
          <a:bodyPr wrap="square">
            <a:spAutoFit/>
          </a:bodyPr>
          <a:lstStyle/>
          <a:p>
            <a:pPr algn="ctr" rtl="1">
              <a:lnSpc>
                <a:spcPct val="150000"/>
              </a:lnSpc>
            </a:pPr>
            <a:r>
              <a:rPr lang="ur-PK" sz="5400" dirty="0" smtClean="0">
                <a:solidFill>
                  <a:srgbClr val="002060"/>
                </a:solidFill>
                <a:latin typeface="Jameel Noori Nastaleeq" panose="02000503000000020004" pitchFamily="2" charset="-78"/>
                <a:cs typeface="Jameel Noori Nastaleeq" panose="02000503000000020004" pitchFamily="2" charset="-78"/>
              </a:rPr>
              <a:t>کوئی انہیں مردہ یا سویا سمجھ کر اندر آنے کی جراءت نہ کرے</a:t>
            </a:r>
          </a:p>
        </p:txBody>
      </p:sp>
    </p:spTree>
    <p:extLst>
      <p:ext uri="{BB962C8B-B14F-4D97-AF65-F5344CB8AC3E}">
        <p14:creationId xmlns:p14="http://schemas.microsoft.com/office/powerpoint/2010/main" val="8535629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2" name="TextBox 11"/>
          <p:cNvSpPr txBox="1"/>
          <p:nvPr/>
        </p:nvSpPr>
        <p:spPr>
          <a:xfrm>
            <a:off x="3204002" y="1020785"/>
            <a:ext cx="5767926" cy="707886"/>
          </a:xfrm>
          <a:prstGeom prst="rect">
            <a:avLst/>
          </a:prstGeom>
          <a:noFill/>
        </p:spPr>
        <p:txBody>
          <a:bodyPr wrap="none" rtlCol="0">
            <a:spAutoFit/>
          </a:bodyPr>
          <a:lstStyle/>
          <a:p>
            <a:pPr algn="r" rtl="1"/>
            <a:r>
              <a:rPr lang="ur-PK" sz="4000" b="1" u="sng" dirty="0" smtClean="0">
                <a:solidFill>
                  <a:srgbClr val="C00000"/>
                </a:solidFill>
                <a:latin typeface="Jameel Noori Nastaleeq" panose="02000503000000020004" pitchFamily="2" charset="-78"/>
                <a:cs typeface="Jameel Noori Nastaleeq" panose="02000503000000020004" pitchFamily="2" charset="-78"/>
              </a:rPr>
              <a:t>پروردگار کی طرف سے کروٹیں دلانے کی حکمت</a:t>
            </a:r>
            <a:endParaRPr lang="en-US" sz="4000" b="1" u="sng" dirty="0">
              <a:solidFill>
                <a:srgbClr val="C00000"/>
              </a:solidFill>
              <a:latin typeface="Jameel Noori Nastaleeq" panose="02000503000000020004" pitchFamily="2" charset="-78"/>
              <a:cs typeface="Jameel Noori Nastaleeq" panose="02000503000000020004" pitchFamily="2" charset="-78"/>
            </a:endParaRPr>
          </a:p>
        </p:txBody>
      </p:sp>
      <p:sp>
        <p:nvSpPr>
          <p:cNvPr id="6" name="Rectangle 5"/>
          <p:cNvSpPr/>
          <p:nvPr/>
        </p:nvSpPr>
        <p:spPr>
          <a:xfrm>
            <a:off x="1442042" y="2092712"/>
            <a:ext cx="6196196" cy="2481449"/>
          </a:xfrm>
          <a:prstGeom prst="rect">
            <a:avLst/>
          </a:prstGeom>
        </p:spPr>
        <p:txBody>
          <a:bodyPr wrap="square">
            <a:spAutoFit/>
          </a:bodyPr>
          <a:lstStyle/>
          <a:p>
            <a:pPr algn="ctr" rtl="1">
              <a:lnSpc>
                <a:spcPct val="150000"/>
              </a:lnSpc>
            </a:pPr>
            <a:r>
              <a:rPr lang="ur-PK" sz="5400" dirty="0" smtClean="0">
                <a:solidFill>
                  <a:srgbClr val="002060"/>
                </a:solidFill>
                <a:latin typeface="Jameel Noori Nastaleeq" panose="02000503000000020004" pitchFamily="2" charset="-78"/>
                <a:cs typeface="Jameel Noori Nastaleeq" panose="02000503000000020004" pitchFamily="2" charset="-78"/>
              </a:rPr>
              <a:t>ایک ہی کروٹ پر لیٹے رہنے سے جسم کو نقصان نہ پہنچے</a:t>
            </a:r>
          </a:p>
        </p:txBody>
      </p:sp>
    </p:spTree>
    <p:extLst>
      <p:ext uri="{BB962C8B-B14F-4D97-AF65-F5344CB8AC3E}">
        <p14:creationId xmlns:p14="http://schemas.microsoft.com/office/powerpoint/2010/main" val="25257727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5764268" y="120346"/>
            <a:ext cx="3910085"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5764268" y="148339"/>
            <a:ext cx="283122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18 بقیہ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589771" y="1405372"/>
            <a:ext cx="7900737" cy="1938992"/>
          </a:xfrm>
          <a:prstGeom prst="rect">
            <a:avLst/>
          </a:prstGeom>
        </p:spPr>
        <p:txBody>
          <a:bodyPr wrap="square">
            <a:spAutoFit/>
          </a:bodyPr>
          <a:lstStyle/>
          <a:p>
            <a:pPr algn="ctr" rtl="1">
              <a:lnSpc>
                <a:spcPct val="150000"/>
              </a:lnSpc>
            </a:pPr>
            <a:r>
              <a:rPr lang="ur-PK" sz="4000" dirty="0">
                <a:solidFill>
                  <a:srgbClr val="05446B"/>
                </a:solidFill>
                <a:latin typeface="noorehira" panose="02000000000000000000" pitchFamily="2" charset="-78"/>
                <a:cs typeface="noorehira" panose="02000000000000000000" pitchFamily="2" charset="-78"/>
              </a:rPr>
              <a:t> وَ کَلۡبُہُمۡ بَاسِطٌ ذِرَاعَیۡہِ بِالۡوَصِیۡدِ ؕ لَوِ اطَّلَعۡتَ عَلَیۡہِمۡ لَوَلَّیۡتَ مِنۡہُمۡ فِرَارًا وَّ لَمُلِئۡتَ مِنۡہُمۡ رُعۡبًا ﴿۱۸﴾</a:t>
            </a:r>
            <a:endParaRPr lang="en-US" sz="4000" dirty="0">
              <a:solidFill>
                <a:srgbClr val="05446B"/>
              </a:solidFill>
            </a:endParaRPr>
          </a:p>
        </p:txBody>
      </p:sp>
      <p:sp>
        <p:nvSpPr>
          <p:cNvPr id="6" name="Rectangle 5"/>
          <p:cNvSpPr/>
          <p:nvPr/>
        </p:nvSpPr>
        <p:spPr>
          <a:xfrm>
            <a:off x="589770" y="3344364"/>
            <a:ext cx="7900737" cy="2246577"/>
          </a:xfrm>
          <a:prstGeom prst="rect">
            <a:avLst/>
          </a:prstGeom>
        </p:spPr>
        <p:txBody>
          <a:bodyPr wrap="square">
            <a:spAutoFit/>
          </a:bodyPr>
          <a:lstStyle/>
          <a:p>
            <a:pPr algn="ctr" rtl="1">
              <a:lnSpc>
                <a:spcPct val="150000"/>
              </a:lnSpc>
            </a:pPr>
            <a:r>
              <a:rPr lang="kk-KZ" sz="3200" dirty="0">
                <a:solidFill>
                  <a:srgbClr val="05446B"/>
                </a:solidFill>
                <a:latin typeface="Jameel Noori Nastaleeq" panose="02000503000000020004" pitchFamily="2" charset="-78"/>
                <a:cs typeface="Jameel Noori Nastaleeq" panose="02000503000000020004" pitchFamily="2" charset="-78"/>
              </a:rPr>
              <a:t>اور ان کا کُتا غار کے دہانے پر ہاتھ پھیلائے بیٹھا تھا۔ اگر تم کہیں جھانک کر اُنہیں دیکھتے تو اُلٹے پاوٴں بھاگ کھڑے ہوتے اور تم پر ان کے نظارے سے دہشت بیٹھ </a:t>
            </a:r>
            <a:r>
              <a:rPr lang="kk-KZ" sz="3200" dirty="0" smtClean="0">
                <a:solidFill>
                  <a:srgbClr val="05446B"/>
                </a:solidFill>
                <a:latin typeface="Jameel Noori Nastaleeq" panose="02000503000000020004" pitchFamily="2" charset="-78"/>
                <a:cs typeface="Jameel Noori Nastaleeq" panose="02000503000000020004" pitchFamily="2" charset="-78"/>
              </a:rPr>
              <a:t>جاتی۔</a:t>
            </a:r>
            <a:endParaRPr lang="en-US" sz="3200" dirty="0">
              <a:solidFill>
                <a:srgbClr val="05446B"/>
              </a:solidFill>
            </a:endParaRPr>
          </a:p>
        </p:txBody>
      </p:sp>
    </p:spTree>
    <p:extLst>
      <p:ext uri="{BB962C8B-B14F-4D97-AF65-F5344CB8AC3E}">
        <p14:creationId xmlns:p14="http://schemas.microsoft.com/office/powerpoint/2010/main" val="33729463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736461" y="1187891"/>
            <a:ext cx="7405220" cy="3785652"/>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کتا ایسے سویا ہوا جیسے حالتِ بیدار میں ہو</a:t>
            </a:r>
          </a:p>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حکمت			کسی جانور یا پرندے کو بھی غار میں جانے کی جراءت نہ ہو </a:t>
            </a:r>
          </a:p>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سارے ماحول کا تصور			اللہ کی قدرت</a:t>
            </a:r>
          </a:p>
        </p:txBody>
      </p:sp>
      <p:cxnSp>
        <p:nvCxnSpPr>
          <p:cNvPr id="3" name="Straight Arrow Connector 2"/>
          <p:cNvCxnSpPr/>
          <p:nvPr/>
        </p:nvCxnSpPr>
        <p:spPr>
          <a:xfrm flipH="1">
            <a:off x="5696516" y="2719373"/>
            <a:ext cx="91440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4020116" y="4540152"/>
            <a:ext cx="91440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66398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6554548" y="120346"/>
            <a:ext cx="3119805"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6554548" y="148339"/>
            <a:ext cx="204094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19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425340" y="942468"/>
            <a:ext cx="8229599" cy="1331134"/>
          </a:xfrm>
          <a:prstGeom prst="rect">
            <a:avLst/>
          </a:prstGeom>
        </p:spPr>
        <p:txBody>
          <a:bodyPr wrap="square">
            <a:spAutoFit/>
          </a:bodyPr>
          <a:lstStyle/>
          <a:p>
            <a:pPr algn="ctr" rtl="1">
              <a:lnSpc>
                <a:spcPct val="150000"/>
              </a:lnSpc>
            </a:pPr>
            <a:r>
              <a:rPr lang="ur-PK" sz="2800" dirty="0" smtClean="0">
                <a:solidFill>
                  <a:srgbClr val="05446B"/>
                </a:solidFill>
                <a:latin typeface="noorehira" panose="02000000000000000000" pitchFamily="2" charset="-78"/>
                <a:cs typeface="noorehira" panose="02000000000000000000" pitchFamily="2" charset="-78"/>
              </a:rPr>
              <a:t>وَ کَذٰلِکَ بَعَثۡنٰہُمۡ لِیَتَسَآءَلُوۡا بَیۡنَہُمۡ ؕ قَالَ قَآئِلٌ مِّنۡہُمۡ کَمۡ لَبِثۡتُمۡ ؕ قَالُوۡا لَبِثۡنَا یَوۡمًا اَوۡ بَعۡضَ یَوۡمٍ ؕ قَالُوۡا رَبُّکُمۡ اَعۡلَمُ بِمَا لَبِثۡتُمۡ ؕ</a:t>
            </a:r>
            <a:endParaRPr lang="en-US" sz="2800" dirty="0">
              <a:solidFill>
                <a:srgbClr val="05446B"/>
              </a:solidFill>
            </a:endParaRPr>
          </a:p>
        </p:txBody>
      </p:sp>
      <p:sp>
        <p:nvSpPr>
          <p:cNvPr id="3" name="Rectangle 2"/>
          <p:cNvSpPr/>
          <p:nvPr/>
        </p:nvSpPr>
        <p:spPr>
          <a:xfrm>
            <a:off x="501428" y="2361352"/>
            <a:ext cx="8077422" cy="1977273"/>
          </a:xfrm>
          <a:prstGeom prst="rect">
            <a:avLst/>
          </a:prstGeom>
        </p:spPr>
        <p:txBody>
          <a:bodyPr wrap="square">
            <a:spAutoFit/>
          </a:bodyPr>
          <a:lstStyle/>
          <a:p>
            <a:pPr algn="ctr" rtl="1">
              <a:lnSpc>
                <a:spcPct val="150000"/>
              </a:lnSpc>
            </a:pPr>
            <a:r>
              <a:rPr lang="ur-PK" sz="2800" dirty="0">
                <a:solidFill>
                  <a:srgbClr val="05446B"/>
                </a:solidFill>
                <a:latin typeface="Jameel Noori Nastaleeq" panose="02000503000000020004" pitchFamily="2" charset="-78"/>
                <a:cs typeface="Jameel Noori Nastaleeq" panose="02000503000000020004" pitchFamily="2" charset="-78"/>
              </a:rPr>
              <a:t>اور اسی عجیب کرشمے سے ہم نے انہیں اُٹھا بٹھایا</a:t>
            </a:r>
            <a:r>
              <a:rPr lang="ur-PK" sz="2800" b="1" baseline="30000" dirty="0">
                <a:solidFill>
                  <a:srgbClr val="05446B"/>
                </a:solidFill>
                <a:latin typeface="Jameel Noori Nastaleeq" panose="02000503000000020004" pitchFamily="2" charset="-78"/>
                <a:cs typeface="Jameel Noori Nastaleeq" panose="02000503000000020004" pitchFamily="2" charset="-78"/>
                <a:hlinkClick r:id="rId3"/>
              </a:rPr>
              <a:t>16</a:t>
            </a:r>
            <a:r>
              <a:rPr lang="ur-PK" sz="2800" dirty="0">
                <a:solidFill>
                  <a:srgbClr val="05446B"/>
                </a:solidFill>
                <a:latin typeface="Jameel Noori Nastaleeq" panose="02000503000000020004" pitchFamily="2" charset="-78"/>
                <a:cs typeface="Jameel Noori Nastaleeq" panose="02000503000000020004" pitchFamily="2" charset="-78"/>
              </a:rPr>
              <a:t> تاکہ ذرا آپس میں پوچھ گچھ کریں۔ ان میں سے ایک نے پوچھا”کہو، کتنی دیر اس حال میں رہے؟ “ دُوسروں نے کہا” شاید دن پھر یا اس سے کچھ کم رہے ہوں گے۔“پھروہ بولے”اللہ ہی بہتر جانتا ہے کہ ہمارا کتنا وقت اس حال میں </a:t>
            </a:r>
            <a:r>
              <a:rPr lang="ur-PK" sz="2800" dirty="0" smtClean="0">
                <a:solidFill>
                  <a:srgbClr val="05446B"/>
                </a:solidFill>
                <a:latin typeface="Jameel Noori Nastaleeq" panose="02000503000000020004" pitchFamily="2" charset="-78"/>
                <a:cs typeface="Jameel Noori Nastaleeq" panose="02000503000000020004" pitchFamily="2" charset="-78"/>
              </a:rPr>
              <a:t>گزرا</a:t>
            </a:r>
            <a:endParaRPr lang="en-US" sz="2800" dirty="0">
              <a:solidFill>
                <a:srgbClr val="05446B"/>
              </a:solidFill>
            </a:endParaRPr>
          </a:p>
        </p:txBody>
      </p:sp>
      <p:sp>
        <p:nvSpPr>
          <p:cNvPr id="18" name="Rectangle 17"/>
          <p:cNvSpPr/>
          <p:nvPr/>
        </p:nvSpPr>
        <p:spPr>
          <a:xfrm>
            <a:off x="698054" y="4551625"/>
            <a:ext cx="7596160" cy="1569660"/>
          </a:xfrm>
          <a:prstGeom prst="rect">
            <a:avLst/>
          </a:prstGeom>
        </p:spPr>
        <p:txBody>
          <a:bodyPr wrap="square">
            <a:spAutoFit/>
          </a:bodyPr>
          <a:lstStyle/>
          <a:p>
            <a:pPr algn="r" rtl="1">
              <a:lnSpc>
                <a:spcPct val="150000"/>
              </a:lnSpc>
            </a:pPr>
            <a:r>
              <a:rPr lang="ur-PK" sz="3200" dirty="0" smtClean="0">
                <a:solidFill>
                  <a:srgbClr val="C00000"/>
                </a:solidFill>
                <a:latin typeface="Jameel Noori Nastaleeq" panose="02000503000000020004" pitchFamily="2" charset="-78"/>
                <a:cs typeface="Jameel Noori Nastaleeq" panose="02000503000000020004" pitchFamily="2" charset="-78"/>
              </a:rPr>
              <a:t>کذلک		تشبیہ			جس قدرت سے سلائے رکھا اسی قدرت سے 								طویل نیند کے بعد جگایا</a:t>
            </a:r>
            <a:endParaRPr lang="en-US" sz="3200" dirty="0">
              <a:solidFill>
                <a:srgbClr val="C00000"/>
              </a:solidFill>
            </a:endParaRPr>
          </a:p>
        </p:txBody>
      </p:sp>
      <p:cxnSp>
        <p:nvCxnSpPr>
          <p:cNvPr id="19" name="Straight Arrow Connector 18"/>
          <p:cNvCxnSpPr/>
          <p:nvPr/>
        </p:nvCxnSpPr>
        <p:spPr>
          <a:xfrm flipH="1">
            <a:off x="5078895" y="5053499"/>
            <a:ext cx="118872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6859569" y="5053499"/>
            <a:ext cx="54864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04821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6554548" y="120346"/>
            <a:ext cx="3119805"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6554548" y="148339"/>
            <a:ext cx="204094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19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18" name="Rectangle 17"/>
          <p:cNvSpPr/>
          <p:nvPr/>
        </p:nvSpPr>
        <p:spPr>
          <a:xfrm>
            <a:off x="1116988" y="1612491"/>
            <a:ext cx="6846304" cy="1861792"/>
          </a:xfrm>
          <a:prstGeom prst="rect">
            <a:avLst/>
          </a:prstGeom>
        </p:spPr>
        <p:txBody>
          <a:bodyPr wrap="square">
            <a:spAutoFit/>
          </a:bodyPr>
          <a:lstStyle/>
          <a:p>
            <a:pPr algn="ctr" rtl="1">
              <a:lnSpc>
                <a:spcPct val="150000"/>
              </a:lnSpc>
            </a:pPr>
            <a:r>
              <a:rPr lang="ur-PK" sz="4000" dirty="0" smtClean="0">
                <a:solidFill>
                  <a:srgbClr val="05446B"/>
                </a:solidFill>
                <a:latin typeface="Jameel Noori Nastaleeq" panose="02000503000000020004" pitchFamily="2" charset="-78"/>
                <a:cs typeface="Jameel Noori Nastaleeq" panose="02000503000000020004" pitchFamily="2" charset="-78"/>
              </a:rPr>
              <a:t>تین سو سال سے زائد عرصہ سوئے رہنے کے بعد  جاگنے پر اصحابِ کہف کا احساس کہ ایک دن یا دن کا کچھ حصہ سوئے</a:t>
            </a:r>
            <a:endParaRPr lang="en-US" sz="4000" dirty="0">
              <a:solidFill>
                <a:srgbClr val="05446B"/>
              </a:solidFill>
            </a:endParaRPr>
          </a:p>
        </p:txBody>
      </p:sp>
      <p:sp>
        <p:nvSpPr>
          <p:cNvPr id="10" name="Rectangle 9"/>
          <p:cNvSpPr/>
          <p:nvPr/>
        </p:nvSpPr>
        <p:spPr>
          <a:xfrm>
            <a:off x="3537919" y="4067380"/>
            <a:ext cx="2012650" cy="1015663"/>
          </a:xfrm>
          <a:prstGeom prst="rect">
            <a:avLst/>
          </a:prstGeom>
          <a:solidFill>
            <a:schemeClr val="accent4">
              <a:lumMod val="20000"/>
              <a:lumOff val="80000"/>
            </a:schemeClr>
          </a:solidFill>
        </p:spPr>
        <p:txBody>
          <a:bodyPr wrap="square">
            <a:spAutoFit/>
          </a:bodyPr>
          <a:lstStyle/>
          <a:p>
            <a:pPr algn="ctr" rtl="1">
              <a:lnSpc>
                <a:spcPct val="150000"/>
              </a:lnSpc>
            </a:pPr>
            <a:r>
              <a:rPr lang="ur-PK" sz="4000" dirty="0" smtClean="0">
                <a:solidFill>
                  <a:srgbClr val="05446B"/>
                </a:solidFill>
                <a:latin typeface="Jameel Noori Nastaleeq" panose="02000503000000020004" pitchFamily="2" charset="-78"/>
                <a:cs typeface="Jameel Noori Nastaleeq" panose="02000503000000020004" pitchFamily="2" charset="-78"/>
              </a:rPr>
              <a:t>اللہ کی قدرت</a:t>
            </a:r>
            <a:endParaRPr lang="en-US" sz="4000" dirty="0">
              <a:solidFill>
                <a:srgbClr val="05446B"/>
              </a:solidFill>
            </a:endParaRPr>
          </a:p>
        </p:txBody>
      </p:sp>
      <p:cxnSp>
        <p:nvCxnSpPr>
          <p:cNvPr id="6" name="Straight Arrow Connector 5"/>
          <p:cNvCxnSpPr/>
          <p:nvPr/>
        </p:nvCxnSpPr>
        <p:spPr>
          <a:xfrm flipV="1">
            <a:off x="4539918" y="3474283"/>
            <a:ext cx="0" cy="593096"/>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73686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5764268" y="120346"/>
            <a:ext cx="391008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5764268" y="148339"/>
            <a:ext cx="283122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19 بقیہ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111140" y="1084529"/>
            <a:ext cx="6858000" cy="2585323"/>
          </a:xfrm>
          <a:prstGeom prst="rect">
            <a:avLst/>
          </a:prstGeom>
        </p:spPr>
        <p:txBody>
          <a:bodyPr wrap="square">
            <a:spAutoFit/>
          </a:bodyPr>
          <a:lstStyle/>
          <a:p>
            <a:pPr algn="ctr" rtl="1">
              <a:lnSpc>
                <a:spcPct val="150000"/>
              </a:lnSpc>
            </a:pPr>
            <a:r>
              <a:rPr lang="ur-PK" sz="3600" dirty="0">
                <a:solidFill>
                  <a:srgbClr val="05446B"/>
                </a:solidFill>
                <a:latin typeface="noorehira" panose="02000000000000000000" pitchFamily="2" charset="-78"/>
                <a:cs typeface="noorehira" panose="02000000000000000000" pitchFamily="2" charset="-78"/>
              </a:rPr>
              <a:t> فَابۡعَثُوۡۤا اَحَدَکُمۡ بِوَرِقِکُمۡ ہٰذِہٖۤ اِلَی الۡمَدِیۡنَۃِ فَلۡیَنۡظُرۡ اَیُّہَاۤ اَزۡکٰی طَعَامًا فَلۡیَاۡتِکُمۡ بِرِزۡقٍ مِّنۡہُ وَ لۡـیَؔ‍‍‍تَلَطَّفۡ وَ لَا یُشۡعِرَنَّ بِکُمۡ اَحَدًا ﴿۱۹﴾</a:t>
            </a:r>
            <a:endParaRPr lang="en-US" sz="3600" dirty="0">
              <a:solidFill>
                <a:srgbClr val="05446B"/>
              </a:solidFill>
            </a:endParaRPr>
          </a:p>
        </p:txBody>
      </p:sp>
      <p:sp>
        <p:nvSpPr>
          <p:cNvPr id="3" name="Rectangle 2"/>
          <p:cNvSpPr/>
          <p:nvPr/>
        </p:nvSpPr>
        <p:spPr>
          <a:xfrm>
            <a:off x="1111140" y="3669852"/>
            <a:ext cx="6858000" cy="2062103"/>
          </a:xfrm>
          <a:prstGeom prst="rect">
            <a:avLst/>
          </a:prstGeom>
        </p:spPr>
        <p:txBody>
          <a:bodyPr wrap="square">
            <a:spAutoFit/>
          </a:bodyPr>
          <a:lstStyle/>
          <a:p>
            <a:pPr algn="ctr" rtl="1"/>
            <a:r>
              <a:rPr lang="ur-PK" sz="3200" dirty="0">
                <a:solidFill>
                  <a:srgbClr val="05446B"/>
                </a:solidFill>
                <a:latin typeface="Jameel Noori Nastaleeq" panose="02000503000000020004" pitchFamily="2" charset="-78"/>
                <a:cs typeface="Jameel Noori Nastaleeq" panose="02000503000000020004" pitchFamily="2" charset="-78"/>
              </a:rPr>
              <a:t>چلو، اب اپنے میں سے کسی کو چاندی کا یہ سِکّہ دے کر شہر بھیجیں اور وہ دیکھے کہ سب سے اچھا کھانا کہاں ملتا ہے۔ وہاں سے وہ کچھ کھانے کےلیے لائے۔ اور چاہیے کہ ذرا ہوشیاری سے کام کرے، ایسا نہ ہو کہ کسی کو ہمارے یہاں ہونے سے خبردار کر بیٹھے۔</a:t>
            </a:r>
            <a:endParaRPr lang="en-US" sz="3200" dirty="0">
              <a:solidFill>
                <a:srgbClr val="05446B"/>
              </a:solidFill>
            </a:endParaRPr>
          </a:p>
        </p:txBody>
      </p:sp>
    </p:spTree>
    <p:extLst>
      <p:ext uri="{BB962C8B-B14F-4D97-AF65-F5344CB8AC3E}">
        <p14:creationId xmlns:p14="http://schemas.microsoft.com/office/powerpoint/2010/main" val="24402810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3" name="Rectangle 2"/>
          <p:cNvSpPr/>
          <p:nvPr/>
        </p:nvSpPr>
        <p:spPr>
          <a:xfrm>
            <a:off x="696508" y="1446367"/>
            <a:ext cx="7361588" cy="2862322"/>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اصحابِ کہف کا بھوک کا احساس</a:t>
            </a:r>
          </a:p>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ایسے شخص کو بھیجا جو حلال اور طیب کھانا لا سکے</a:t>
            </a:r>
          </a:p>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جانے والا نہایت احتیاط سے جائے کہ پہچان نہ لیا جائے۔</a:t>
            </a:r>
            <a:endParaRPr lang="en-US" sz="4000" dirty="0">
              <a:solidFill>
                <a:srgbClr val="002060"/>
              </a:solidFill>
            </a:endParaRPr>
          </a:p>
        </p:txBody>
      </p:sp>
    </p:spTree>
    <p:extLst>
      <p:ext uri="{BB962C8B-B14F-4D97-AF65-F5344CB8AC3E}">
        <p14:creationId xmlns:p14="http://schemas.microsoft.com/office/powerpoint/2010/main" val="3192218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0766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9523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20</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845963" y="1116614"/>
            <a:ext cx="7388353" cy="1938992"/>
          </a:xfrm>
          <a:prstGeom prst="rect">
            <a:avLst/>
          </a:prstGeom>
        </p:spPr>
        <p:txBody>
          <a:bodyPr wrap="square">
            <a:spAutoFit/>
          </a:bodyPr>
          <a:lstStyle/>
          <a:p>
            <a:pPr algn="ctr" rtl="1">
              <a:lnSpc>
                <a:spcPct val="150000"/>
              </a:lnSpc>
            </a:pPr>
            <a:r>
              <a:rPr lang="ur-PK" sz="4000" dirty="0">
                <a:solidFill>
                  <a:srgbClr val="05446B"/>
                </a:solidFill>
                <a:latin typeface="noorehira" panose="02000000000000000000" pitchFamily="2" charset="-78"/>
                <a:cs typeface="noorehira" panose="02000000000000000000" pitchFamily="2" charset="-78"/>
              </a:rPr>
              <a:t> اِنَّہُمۡ اِنۡ یَّظۡہَرُوۡا عَلَیۡکُمۡ یَرۡجُمُوۡکُمۡ اَوۡ یُعِیۡدُوۡکُمۡ فِیۡ مِلَّتِہِمۡ وَ لَنۡ تُفۡلِحُوۡۤا اِذًا اَبَدًا ﴿۲۰﴾</a:t>
            </a:r>
            <a:endParaRPr lang="en-US" sz="4000" dirty="0">
              <a:solidFill>
                <a:srgbClr val="05446B"/>
              </a:solidFill>
            </a:endParaRPr>
          </a:p>
        </p:txBody>
      </p:sp>
      <p:sp>
        <p:nvSpPr>
          <p:cNvPr id="3" name="Rectangle 2"/>
          <p:cNvSpPr/>
          <p:nvPr/>
        </p:nvSpPr>
        <p:spPr>
          <a:xfrm>
            <a:off x="845963" y="3105835"/>
            <a:ext cx="7388353" cy="2515817"/>
          </a:xfrm>
          <a:prstGeom prst="rect">
            <a:avLst/>
          </a:prstGeom>
        </p:spPr>
        <p:txBody>
          <a:bodyPr wrap="square">
            <a:spAutoFit/>
          </a:bodyPr>
          <a:lstStyle/>
          <a:p>
            <a:pPr algn="ct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 اگر کہیں اُن لوگوں کا ہاتھ ہم پر پڑ گیا تو بس سنگسار ہی کر ڈالیں گے، یا پھر زبر دستی ہمیں اپنی مِلّت میں واپس لے جائیں گے، اور ایسا ہوا تو ہم کبھی فلاح نہ پاسکیں گے“</a:t>
            </a:r>
            <a:endParaRPr lang="en-US" sz="3600" dirty="0">
              <a:solidFill>
                <a:srgbClr val="05446B"/>
              </a:solidFill>
            </a:endParaRPr>
          </a:p>
        </p:txBody>
      </p:sp>
    </p:spTree>
    <p:extLst>
      <p:ext uri="{BB962C8B-B14F-4D97-AF65-F5344CB8AC3E}">
        <p14:creationId xmlns:p14="http://schemas.microsoft.com/office/powerpoint/2010/main" val="22999094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5133694" y="392354"/>
            <a:ext cx="4010306" cy="769441"/>
          </a:xfrm>
          <a:prstGeom prst="rect">
            <a:avLst/>
          </a:prstGeom>
        </p:spPr>
        <p:txBody>
          <a:bodyPr wrap="square">
            <a:spAutoFit/>
          </a:bodyPr>
          <a:lstStyle/>
          <a:p>
            <a:pPr algn="ctr" rtl="1"/>
            <a:r>
              <a:rPr lang="ur-PK" sz="4400" b="1" u="sng" dirty="0" smtClean="0">
                <a:solidFill>
                  <a:srgbClr val="C00000"/>
                </a:solidFill>
                <a:latin typeface="Jameel Noori Nastaleeq" panose="02000503000000020004" pitchFamily="2" charset="-78"/>
                <a:cs typeface="Jameel Noori Nastaleeq" panose="02000503000000020004" pitchFamily="2" charset="-78"/>
              </a:rPr>
              <a:t>اصحابِ کہف کے خدشات</a:t>
            </a:r>
          </a:p>
        </p:txBody>
      </p:sp>
      <p:sp>
        <p:nvSpPr>
          <p:cNvPr id="7" name="Rectangle 6"/>
          <p:cNvSpPr/>
          <p:nvPr/>
        </p:nvSpPr>
        <p:spPr>
          <a:xfrm>
            <a:off x="2061410" y="2075530"/>
            <a:ext cx="6559915" cy="2785378"/>
          </a:xfrm>
          <a:prstGeom prst="rect">
            <a:avLst/>
          </a:prstGeom>
        </p:spPr>
        <p:txBody>
          <a:bodyPr wrap="square">
            <a:spAutoFit/>
          </a:bodyPr>
          <a:lstStyle/>
          <a:p>
            <a:pPr algn="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اگر پہچان لیے گئے تو </a:t>
            </a:r>
          </a:p>
          <a:p>
            <a:pPr marL="1657350" lvl="2" indent="-742950" algn="r" rtl="1">
              <a:lnSpc>
                <a:spcPct val="150000"/>
              </a:lnSpc>
              <a:buFont typeface="+mj-lt"/>
              <a:buAutoNum type="arabicPeriod"/>
            </a:pPr>
            <a:r>
              <a:rPr lang="ur-PK" sz="4000" dirty="0" smtClean="0">
                <a:solidFill>
                  <a:srgbClr val="002060"/>
                </a:solidFill>
                <a:latin typeface="Jameel Noori Nastaleeq" panose="02000503000000020004" pitchFamily="2" charset="-78"/>
                <a:cs typeface="Jameel Noori Nastaleeq" panose="02000503000000020004" pitchFamily="2" charset="-78"/>
              </a:rPr>
              <a:t>سنگسار کر دئیے جائیں گے۔</a:t>
            </a:r>
            <a:endParaRPr lang="ur-PK" sz="4000" dirty="0">
              <a:solidFill>
                <a:srgbClr val="002060"/>
              </a:solidFill>
              <a:latin typeface="Jameel Noori Nastaleeq" panose="02000503000000020004" pitchFamily="2" charset="-78"/>
              <a:cs typeface="Jameel Noori Nastaleeq" panose="02000503000000020004" pitchFamily="2" charset="-78"/>
            </a:endParaRPr>
          </a:p>
          <a:p>
            <a:pPr marL="1657350" lvl="2" indent="-742950" algn="r" rtl="1">
              <a:lnSpc>
                <a:spcPct val="150000"/>
              </a:lnSpc>
              <a:buFont typeface="+mj-lt"/>
              <a:buAutoNum type="arabicPeriod"/>
            </a:pPr>
            <a:r>
              <a:rPr lang="ur-PK" sz="4000" dirty="0" smtClean="0">
                <a:solidFill>
                  <a:srgbClr val="002060"/>
                </a:solidFill>
                <a:latin typeface="Jameel Noori Nastaleeq" panose="02000503000000020004" pitchFamily="2" charset="-78"/>
                <a:cs typeface="Jameel Noori Nastaleeq" panose="02000503000000020004" pitchFamily="2" charset="-78"/>
              </a:rPr>
              <a:t>یا بت پرستی پر مجبور کر دئیے جائیں گے</a:t>
            </a:r>
          </a:p>
        </p:txBody>
      </p:sp>
      <p:sp>
        <p:nvSpPr>
          <p:cNvPr id="9" name="Rectangular Callout 8"/>
          <p:cNvSpPr/>
          <p:nvPr/>
        </p:nvSpPr>
        <p:spPr>
          <a:xfrm>
            <a:off x="609600" y="649167"/>
            <a:ext cx="3433010" cy="2342008"/>
          </a:xfrm>
          <a:prstGeom prst="wedgeRectCallout">
            <a:avLst>
              <a:gd name="adj1" fmla="val 26278"/>
              <a:gd name="adj2" fmla="val 6750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66926" y="889147"/>
            <a:ext cx="2918357" cy="1862048"/>
          </a:xfrm>
          <a:prstGeom prst="rect">
            <a:avLst/>
          </a:prstGeom>
        </p:spPr>
        <p:txBody>
          <a:bodyPr wrap="square">
            <a:spAutoFit/>
          </a:bodyPr>
          <a:lstStyle/>
          <a:p>
            <a:pPr algn="ct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جان یا ایمان کا خطرہ ہو تو روپوش ہوا جا سکتا ہے۔</a:t>
            </a:r>
          </a:p>
        </p:txBody>
      </p:sp>
      <p:sp>
        <p:nvSpPr>
          <p:cNvPr id="11" name="Rectangle 10"/>
          <p:cNvSpPr/>
          <p:nvPr/>
        </p:nvSpPr>
        <p:spPr>
          <a:xfrm>
            <a:off x="3256546" y="342783"/>
            <a:ext cx="786063" cy="73047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103709" y="379106"/>
            <a:ext cx="1067564" cy="707886"/>
          </a:xfrm>
          <a:prstGeom prst="rect">
            <a:avLst/>
          </a:prstGeom>
        </p:spPr>
        <p:txBody>
          <a:bodyPr wrap="square">
            <a:spAutoFit/>
          </a:bodyPr>
          <a:lstStyle/>
          <a:p>
            <a:pPr algn="ctr" rtl="1"/>
            <a:r>
              <a:rPr lang="ur-PK" sz="4000" dirty="0" smtClean="0">
                <a:solidFill>
                  <a:srgbClr val="002060"/>
                </a:solidFill>
                <a:latin typeface="Jameel Noori Nastaleeq" panose="02000503000000020004" pitchFamily="2" charset="-78"/>
                <a:cs typeface="Jameel Noori Nastaleeq" panose="02000503000000020004" pitchFamily="2" charset="-78"/>
              </a:rPr>
              <a:t>سبق</a:t>
            </a:r>
          </a:p>
        </p:txBody>
      </p:sp>
    </p:spTree>
    <p:extLst>
      <p:ext uri="{BB962C8B-B14F-4D97-AF65-F5344CB8AC3E}">
        <p14:creationId xmlns:p14="http://schemas.microsoft.com/office/powerpoint/2010/main" val="20549991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6667092" y="120346"/>
            <a:ext cx="2911009"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6667092" y="148339"/>
            <a:ext cx="204094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21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812052" y="1277035"/>
            <a:ext cx="5783179" cy="1754326"/>
          </a:xfrm>
          <a:prstGeom prst="rect">
            <a:avLst/>
          </a:prstGeom>
        </p:spPr>
        <p:txBody>
          <a:bodyPr wrap="square">
            <a:spAutoFit/>
          </a:bodyPr>
          <a:lstStyle/>
          <a:p>
            <a:pPr algn="ctr" rtl="1">
              <a:lnSpc>
                <a:spcPct val="150000"/>
              </a:lnSpc>
            </a:pPr>
            <a:r>
              <a:rPr lang="ur-PK" sz="3600" dirty="0">
                <a:solidFill>
                  <a:srgbClr val="05446B"/>
                </a:solidFill>
                <a:latin typeface="noorehira" panose="02000000000000000000" pitchFamily="2" charset="-78"/>
                <a:cs typeface="noorehira" panose="02000000000000000000" pitchFamily="2" charset="-78"/>
              </a:rPr>
              <a:t>وَ کَذٰلِکَ اَعۡثَرۡنَا عَلَیۡہِمۡ لِیَعۡلَمُوۡۤا اَنَّ وَعۡدَ اللّٰہِ حَقٌّ وَّ اَنَّ السَّاعَۃَ لَا رَیۡبَ فِیۡہَا ۚ</a:t>
            </a:r>
            <a:endParaRPr lang="en-US" sz="3600" dirty="0">
              <a:solidFill>
                <a:srgbClr val="05446B"/>
              </a:solidFill>
            </a:endParaRPr>
          </a:p>
        </p:txBody>
      </p:sp>
      <p:sp>
        <p:nvSpPr>
          <p:cNvPr id="3" name="Rectangle 2"/>
          <p:cNvSpPr/>
          <p:nvPr/>
        </p:nvSpPr>
        <p:spPr>
          <a:xfrm>
            <a:off x="1274641" y="3281041"/>
            <a:ext cx="6858000" cy="1569660"/>
          </a:xfrm>
          <a:prstGeom prst="rect">
            <a:avLst/>
          </a:prstGeom>
        </p:spPr>
        <p:txBody>
          <a:bodyPr wrap="square">
            <a:spAutoFit/>
          </a:bodyPr>
          <a:lstStyle/>
          <a:p>
            <a:pPr algn="ct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اِس طرح ہم نے اہلِ شہر کو ان کے حال پر مطلع کیا </a:t>
            </a:r>
            <a:r>
              <a:rPr lang="ur-PK" sz="3200" b="1" baseline="30000" dirty="0">
                <a:solidFill>
                  <a:srgbClr val="05446B"/>
                </a:solidFill>
                <a:latin typeface="Jameel Noori Nastaleeq" panose="02000503000000020004" pitchFamily="2" charset="-78"/>
                <a:cs typeface="Jameel Noori Nastaleeq" panose="02000503000000020004" pitchFamily="2" charset="-78"/>
                <a:hlinkClick r:id="rId3"/>
              </a:rPr>
              <a:t>17</a:t>
            </a:r>
            <a:r>
              <a:rPr lang="ur-PK" sz="3200" dirty="0">
                <a:solidFill>
                  <a:srgbClr val="05446B"/>
                </a:solidFill>
                <a:latin typeface="Jameel Noori Nastaleeq" panose="02000503000000020004" pitchFamily="2" charset="-78"/>
                <a:cs typeface="Jameel Noori Nastaleeq" panose="02000503000000020004" pitchFamily="2" charset="-78"/>
              </a:rPr>
              <a:t>تاکہ لوگ جان لیں کہ اللہ کا وعدہ سچا ہے اور یہ کہ قیامت کی گھڑی بے شک آکر رہے گی</a:t>
            </a:r>
            <a:endParaRPr lang="en-US" sz="3200" dirty="0">
              <a:solidFill>
                <a:srgbClr val="05446B"/>
              </a:solidFill>
            </a:endParaRPr>
          </a:p>
        </p:txBody>
      </p:sp>
    </p:spTree>
    <p:extLst>
      <p:ext uri="{BB962C8B-B14F-4D97-AF65-F5344CB8AC3E}">
        <p14:creationId xmlns:p14="http://schemas.microsoft.com/office/powerpoint/2010/main" val="7671198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3449049" y="1028499"/>
            <a:ext cx="5101979" cy="4339650"/>
          </a:xfrm>
          <a:prstGeom prst="rect">
            <a:avLst/>
          </a:prstGeom>
        </p:spPr>
        <p:txBody>
          <a:bodyPr wrap="square">
            <a:spAutoFit/>
          </a:bodyPr>
          <a:lstStyle/>
          <a:p>
            <a:pPr algn="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کذالک			جس طرح طویل نیند سلانا</a:t>
            </a:r>
          </a:p>
          <a:p>
            <a:pPr lvl="4" algn="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نیند سے بیدار کرنا</a:t>
            </a:r>
          </a:p>
          <a:p>
            <a:pPr lvl="4" algn="r" rtl="1">
              <a:lnSpc>
                <a:spcPct val="150000"/>
              </a:lnSpc>
            </a:pPr>
            <a:endParaRPr lang="ur-PK" sz="2400" dirty="0" smtClean="0">
              <a:solidFill>
                <a:srgbClr val="002060"/>
              </a:solidFill>
              <a:latin typeface="Jameel Noori Nastaleeq" panose="02000503000000020004" pitchFamily="2" charset="-78"/>
              <a:cs typeface="Jameel Noori Nastaleeq" panose="02000503000000020004" pitchFamily="2" charset="-78"/>
            </a:endParaRPr>
          </a:p>
          <a:p>
            <a:pPr algn="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اسی طرح اصحابِ کہف کی احتیاط کے باوجود لوگوں کو ان کے بارے میں پتہ چل جانا </a:t>
            </a:r>
          </a:p>
        </p:txBody>
      </p:sp>
      <p:sp>
        <p:nvSpPr>
          <p:cNvPr id="6" name="Rectangle 5"/>
          <p:cNvSpPr/>
          <p:nvPr/>
        </p:nvSpPr>
        <p:spPr>
          <a:xfrm>
            <a:off x="408484" y="1531682"/>
            <a:ext cx="2832019" cy="1015663"/>
          </a:xfrm>
          <a:prstGeom prst="rect">
            <a:avLst/>
          </a:prstGeom>
          <a:solidFill>
            <a:schemeClr val="accent4">
              <a:lumMod val="20000"/>
              <a:lumOff val="80000"/>
            </a:schemeClr>
          </a:solidFill>
        </p:spPr>
        <p:txBody>
          <a:bodyPr wrap="square">
            <a:spAutoFit/>
          </a:bodyPr>
          <a:lstStyle/>
          <a:p>
            <a:pPr algn="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اللہ کی قدرت و حکمت</a:t>
            </a:r>
          </a:p>
        </p:txBody>
      </p:sp>
      <p:sp>
        <p:nvSpPr>
          <p:cNvPr id="8" name="Rectangle 7"/>
          <p:cNvSpPr/>
          <p:nvPr/>
        </p:nvSpPr>
        <p:spPr>
          <a:xfrm>
            <a:off x="408483" y="3954760"/>
            <a:ext cx="2832019" cy="1015663"/>
          </a:xfrm>
          <a:prstGeom prst="rect">
            <a:avLst/>
          </a:prstGeom>
          <a:solidFill>
            <a:schemeClr val="accent4">
              <a:lumMod val="20000"/>
              <a:lumOff val="80000"/>
            </a:schemeClr>
          </a:solidFill>
        </p:spPr>
        <p:txBody>
          <a:bodyPr wrap="square">
            <a:spAutoFit/>
          </a:bodyPr>
          <a:lstStyle/>
          <a:p>
            <a:pPr algn="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اللہ کی قدرت و حکمت</a:t>
            </a:r>
          </a:p>
        </p:txBody>
      </p:sp>
      <p:sp>
        <p:nvSpPr>
          <p:cNvPr id="2" name="Left Brace 1"/>
          <p:cNvSpPr/>
          <p:nvPr/>
        </p:nvSpPr>
        <p:spPr>
          <a:xfrm>
            <a:off x="3288631" y="1379621"/>
            <a:ext cx="320842" cy="1525662"/>
          </a:xfrm>
          <a:prstGeom prst="leftBrace">
            <a:avLst/>
          </a:prstGeom>
          <a:ln>
            <a:solidFill>
              <a:srgbClr val="05446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eft Brace 8"/>
          <p:cNvSpPr/>
          <p:nvPr/>
        </p:nvSpPr>
        <p:spPr>
          <a:xfrm>
            <a:off x="3272586" y="3699760"/>
            <a:ext cx="320842" cy="1525662"/>
          </a:xfrm>
          <a:prstGeom prst="leftBrace">
            <a:avLst/>
          </a:prstGeom>
          <a:ln>
            <a:solidFill>
              <a:srgbClr val="05446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 name="Straight Arrow Connector 3"/>
          <p:cNvCxnSpPr/>
          <p:nvPr/>
        </p:nvCxnSpPr>
        <p:spPr>
          <a:xfrm flipH="1">
            <a:off x="6657474" y="1692103"/>
            <a:ext cx="82296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12922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936345" y="2247969"/>
            <a:ext cx="7207589" cy="2215991"/>
          </a:xfrm>
          <a:prstGeom prst="rect">
            <a:avLst/>
          </a:prstGeom>
        </p:spPr>
        <p:txBody>
          <a:bodyPr wrap="square">
            <a:spAutoFit/>
          </a:bodyPr>
          <a:lstStyle/>
          <a:p>
            <a:pPr algn="ctr" rtl="1">
              <a:lnSpc>
                <a:spcPct val="150000"/>
              </a:lnSpc>
            </a:pPr>
            <a:r>
              <a:rPr lang="ur-PK" sz="4800" dirty="0" smtClean="0">
                <a:solidFill>
                  <a:srgbClr val="002060"/>
                </a:solidFill>
                <a:latin typeface="Jameel Noori Nastaleeq" panose="02000503000000020004" pitchFamily="2" charset="-78"/>
                <a:cs typeface="Jameel Noori Nastaleeq" panose="02000503000000020004" pitchFamily="2" charset="-78"/>
              </a:rPr>
              <a:t>لوگوں کو ان کے بارے میں پتہ چل جانا </a:t>
            </a:r>
          </a:p>
          <a:p>
            <a:pPr algn="ctr" rtl="1">
              <a:lnSpc>
                <a:spcPct val="150000"/>
              </a:lnSpc>
            </a:pPr>
            <a:r>
              <a:rPr lang="ur-PK" sz="4800" dirty="0" smtClean="0">
                <a:solidFill>
                  <a:srgbClr val="002060"/>
                </a:solidFill>
                <a:latin typeface="Jameel Noori Nastaleeq" panose="02000503000000020004" pitchFamily="2" charset="-78"/>
                <a:cs typeface="Jameel Noori Nastaleeq" panose="02000503000000020004" pitchFamily="2" charset="-78"/>
              </a:rPr>
              <a:t>اس میں کیا حکمت سمجھ میں آتی ہے؟</a:t>
            </a:r>
          </a:p>
        </p:txBody>
      </p:sp>
      <p:sp>
        <p:nvSpPr>
          <p:cNvPr id="6" name="Rectangle 5"/>
          <p:cNvSpPr/>
          <p:nvPr/>
        </p:nvSpPr>
        <p:spPr>
          <a:xfrm>
            <a:off x="6327140" y="548058"/>
            <a:ext cx="1393057" cy="1477328"/>
          </a:xfrm>
          <a:prstGeom prst="rect">
            <a:avLst/>
          </a:prstGeom>
        </p:spPr>
        <p:txBody>
          <a:bodyPr wrap="square">
            <a:spAutoFit/>
          </a:bodyPr>
          <a:lstStyle/>
          <a:p>
            <a:pPr algn="r" rtl="1">
              <a:lnSpc>
                <a:spcPct val="150000"/>
              </a:lnSpc>
            </a:pPr>
            <a:r>
              <a:rPr lang="ur-PK" sz="6000" b="1" u="sng" dirty="0" smtClean="0">
                <a:solidFill>
                  <a:srgbClr val="C00000"/>
                </a:solidFill>
                <a:latin typeface="Jameel Noori Nastaleeq" panose="02000503000000020004" pitchFamily="2" charset="-78"/>
                <a:cs typeface="Jameel Noori Nastaleeq" panose="02000503000000020004" pitchFamily="2" charset="-78"/>
              </a:rPr>
              <a:t>سوال</a:t>
            </a:r>
          </a:p>
        </p:txBody>
      </p:sp>
    </p:spTree>
    <p:extLst>
      <p:ext uri="{BB962C8B-B14F-4D97-AF65-F5344CB8AC3E}">
        <p14:creationId xmlns:p14="http://schemas.microsoft.com/office/powerpoint/2010/main" val="22663510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1286320" y="1909969"/>
            <a:ext cx="6507639" cy="3416320"/>
          </a:xfrm>
          <a:prstGeom prst="rect">
            <a:avLst/>
          </a:prstGeom>
        </p:spPr>
        <p:txBody>
          <a:bodyPr wrap="square">
            <a:spAutoFit/>
          </a:bodyPr>
          <a:lstStyle/>
          <a:p>
            <a:pPr algn="ctr" rtl="1">
              <a:lnSpc>
                <a:spcPct val="150000"/>
              </a:lnSpc>
            </a:pPr>
            <a:r>
              <a:rPr lang="ur-PK" sz="4800" dirty="0" smtClean="0">
                <a:solidFill>
                  <a:srgbClr val="002060"/>
                </a:solidFill>
                <a:latin typeface="Jameel Noori Nastaleeq" panose="02000503000000020004" pitchFamily="2" charset="-78"/>
                <a:cs typeface="Jameel Noori Nastaleeq" panose="02000503000000020004" pitchFamily="2" charset="-78"/>
              </a:rPr>
              <a:t>تین سو سال بعد زندہ حالت میں اٹھنا</a:t>
            </a:r>
            <a:r>
              <a:rPr lang="ur-PK" sz="4800" dirty="0">
                <a:solidFill>
                  <a:srgbClr val="002060"/>
                </a:solidFill>
                <a:latin typeface="Jameel Noori Nastaleeq" panose="02000503000000020004" pitchFamily="2" charset="-78"/>
                <a:cs typeface="Jameel Noori Nastaleeq" panose="02000503000000020004" pitchFamily="2" charset="-78"/>
              </a:rPr>
              <a:t> </a:t>
            </a:r>
            <a:r>
              <a:rPr lang="ur-PK" sz="4800" dirty="0" smtClean="0">
                <a:solidFill>
                  <a:srgbClr val="002060"/>
                </a:solidFill>
                <a:latin typeface="Jameel Noori Nastaleeq" panose="02000503000000020004" pitchFamily="2" charset="-78"/>
                <a:cs typeface="Jameel Noori Nastaleeq" panose="02000503000000020004" pitchFamily="2" charset="-78"/>
              </a:rPr>
              <a:t>قیامت کے آنے اور انسانوں کے دوبارہ اٹھائے جانے کی دلیل			منکرینِ آخرت کے لیے</a:t>
            </a:r>
          </a:p>
        </p:txBody>
      </p:sp>
      <p:sp>
        <p:nvSpPr>
          <p:cNvPr id="6" name="Rectangle 5"/>
          <p:cNvSpPr/>
          <p:nvPr/>
        </p:nvSpPr>
        <p:spPr>
          <a:xfrm>
            <a:off x="6327140" y="548058"/>
            <a:ext cx="1393057" cy="1361911"/>
          </a:xfrm>
          <a:prstGeom prst="rect">
            <a:avLst/>
          </a:prstGeom>
        </p:spPr>
        <p:txBody>
          <a:bodyPr wrap="square">
            <a:spAutoFit/>
          </a:bodyPr>
          <a:lstStyle/>
          <a:p>
            <a:pPr algn="r" rtl="1">
              <a:lnSpc>
                <a:spcPct val="150000"/>
              </a:lnSpc>
            </a:pPr>
            <a:r>
              <a:rPr lang="ur-PK" sz="6000" b="1" u="sng" dirty="0" smtClean="0">
                <a:solidFill>
                  <a:srgbClr val="C00000"/>
                </a:solidFill>
                <a:latin typeface="Jameel Noori Nastaleeq" panose="02000503000000020004" pitchFamily="2" charset="-78"/>
                <a:cs typeface="Jameel Noori Nastaleeq" panose="02000503000000020004" pitchFamily="2" charset="-78"/>
              </a:rPr>
              <a:t>حکمت</a:t>
            </a:r>
          </a:p>
        </p:txBody>
      </p:sp>
      <p:cxnSp>
        <p:nvCxnSpPr>
          <p:cNvPr id="3" name="Straight Arrow Connector 2"/>
          <p:cNvCxnSpPr/>
          <p:nvPr/>
        </p:nvCxnSpPr>
        <p:spPr>
          <a:xfrm flipH="1">
            <a:off x="4989095" y="4828674"/>
            <a:ext cx="109728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36364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6566104" y="120346"/>
            <a:ext cx="3011998"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6566104" y="148339"/>
            <a:ext cx="2141932"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21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212782" y="1241754"/>
            <a:ext cx="8654716" cy="1685077"/>
          </a:xfrm>
          <a:prstGeom prst="rect">
            <a:avLst/>
          </a:prstGeom>
        </p:spPr>
        <p:txBody>
          <a:bodyPr wrap="square">
            <a:spAutoFit/>
          </a:bodyPr>
          <a:lstStyle/>
          <a:p>
            <a:pPr algn="ctr" rtl="1">
              <a:lnSpc>
                <a:spcPct val="150000"/>
              </a:lnSpc>
            </a:pPr>
            <a:r>
              <a:rPr lang="ur-PK" sz="3600" dirty="0">
                <a:solidFill>
                  <a:srgbClr val="05446B"/>
                </a:solidFill>
                <a:latin typeface="noorehira" panose="02000000000000000000" pitchFamily="2" charset="-78"/>
                <a:cs typeface="noorehira" panose="02000000000000000000" pitchFamily="2" charset="-78"/>
              </a:rPr>
              <a:t>٭ اِذۡ یَتَنَازَعُوۡنَ بَیۡنَہُمۡ اَمۡرَہُمۡ فَقَالُوا ابۡنُوۡا عَلَیۡہِمۡ بُنۡیَانًا ؕ رَبُّہُمۡ اَعۡلَمُ </a:t>
            </a:r>
            <a:r>
              <a:rPr lang="ur-PK" sz="3600" dirty="0" smtClean="0">
                <a:solidFill>
                  <a:srgbClr val="05446B"/>
                </a:solidFill>
                <a:latin typeface="noorehira" panose="02000000000000000000" pitchFamily="2" charset="-78"/>
                <a:cs typeface="noorehira" panose="02000000000000000000" pitchFamily="2" charset="-78"/>
              </a:rPr>
              <a:t>بِہِمۡ ؕ</a:t>
            </a:r>
            <a:endParaRPr lang="en-US" sz="3600" dirty="0">
              <a:solidFill>
                <a:srgbClr val="05446B"/>
              </a:solidFill>
            </a:endParaRPr>
          </a:p>
        </p:txBody>
      </p:sp>
      <p:sp>
        <p:nvSpPr>
          <p:cNvPr id="6" name="Rectangle 5"/>
          <p:cNvSpPr/>
          <p:nvPr/>
        </p:nvSpPr>
        <p:spPr>
          <a:xfrm>
            <a:off x="325076" y="2930966"/>
            <a:ext cx="8495254" cy="2031325"/>
          </a:xfrm>
          <a:prstGeom prst="rect">
            <a:avLst/>
          </a:prstGeom>
        </p:spPr>
        <p:txBody>
          <a:bodyPr wrap="square">
            <a:spAutoFit/>
          </a:bodyPr>
          <a:lstStyle/>
          <a:p>
            <a:pPr algn="ctr" rtl="1">
              <a:lnSpc>
                <a:spcPct val="150000"/>
              </a:lnSpc>
            </a:pPr>
            <a:r>
              <a:rPr lang="ur-PK" sz="2800" dirty="0">
                <a:solidFill>
                  <a:srgbClr val="05446B"/>
                </a:solidFill>
                <a:latin typeface="Jameel Noori Nastaleeq" panose="02000503000000020004" pitchFamily="2" charset="-78"/>
                <a:cs typeface="Jameel Noori Nastaleeq" panose="02000503000000020004" pitchFamily="2" charset="-78"/>
              </a:rPr>
              <a:t>﴿مگر ذرا خیال کرو کہ جب سوچنے کی اصل بات یہ تھی﴾ اُس وقت وہ آپس میں اِس بات پر جھگڑ رہے تھے کہ اِن ﴿اصحابِ کہف﴾کے ساتھ کیا کیا جائے۔ کچھ لوگوں نے کہا”اِن پر ایک دیوار چُن دو، اِن کا ربّ ہی اِن کے معاملہ کو بہتر </a:t>
            </a:r>
            <a:r>
              <a:rPr lang="ur-PK" sz="2800" dirty="0" smtClean="0">
                <a:solidFill>
                  <a:srgbClr val="05446B"/>
                </a:solidFill>
                <a:latin typeface="Jameel Noori Nastaleeq" panose="02000503000000020004" pitchFamily="2" charset="-78"/>
                <a:cs typeface="Jameel Noori Nastaleeq" panose="02000503000000020004" pitchFamily="2" charset="-78"/>
              </a:rPr>
              <a:t>جانتاہے۔</a:t>
            </a:r>
            <a:endParaRPr lang="en-US" sz="2800" dirty="0">
              <a:solidFill>
                <a:srgbClr val="05446B"/>
              </a:solidFill>
            </a:endParaRPr>
          </a:p>
        </p:txBody>
      </p:sp>
    </p:spTree>
    <p:extLst>
      <p:ext uri="{BB962C8B-B14F-4D97-AF65-F5344CB8AC3E}">
        <p14:creationId xmlns:p14="http://schemas.microsoft.com/office/powerpoint/2010/main" val="19416983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5694946" y="448796"/>
            <a:ext cx="3449053" cy="1015663"/>
          </a:xfrm>
          <a:prstGeom prst="rect">
            <a:avLst/>
          </a:prstGeom>
        </p:spPr>
        <p:txBody>
          <a:bodyPr wrap="square">
            <a:spAutoFit/>
          </a:bodyPr>
          <a:lstStyle/>
          <a:p>
            <a:pPr algn="ct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اصحابِ کہف کا قصہ</a:t>
            </a:r>
          </a:p>
        </p:txBody>
      </p:sp>
      <p:sp>
        <p:nvSpPr>
          <p:cNvPr id="6" name="Rectangle 5"/>
          <p:cNvSpPr/>
          <p:nvPr/>
        </p:nvSpPr>
        <p:spPr>
          <a:xfrm>
            <a:off x="577214" y="1677472"/>
            <a:ext cx="7003790" cy="3785652"/>
          </a:xfrm>
          <a:prstGeom prst="rect">
            <a:avLst/>
          </a:prstGeom>
        </p:spPr>
        <p:txBody>
          <a:bodyPr wrap="square">
            <a:spAutoFit/>
          </a:bodyPr>
          <a:lstStyle/>
          <a:p>
            <a:pPr marL="514350" indent="-514350" algn="r" rtl="1">
              <a:lnSpc>
                <a:spcPct val="150000"/>
              </a:lnSpc>
              <a:buFont typeface="+mj-lt"/>
              <a:buAutoNum type="arabicPeriod"/>
            </a:pPr>
            <a:r>
              <a:rPr lang="ur-PK" sz="3200" dirty="0" smtClean="0">
                <a:solidFill>
                  <a:srgbClr val="002060"/>
                </a:solidFill>
                <a:latin typeface="Jameel Noori Nastaleeq" panose="02000503000000020004" pitchFamily="2" charset="-78"/>
                <a:cs typeface="Jameel Noori Nastaleeq" panose="02000503000000020004" pitchFamily="2" charset="-78"/>
              </a:rPr>
              <a:t>جب نکالے تو شہر </a:t>
            </a:r>
            <a:r>
              <a:rPr lang="ur-PK" sz="3200" b="1" u="sng" dirty="0" smtClean="0">
                <a:solidFill>
                  <a:srgbClr val="002060"/>
                </a:solidFill>
                <a:latin typeface="Jameel Noori Nastaleeq" panose="02000503000000020004" pitchFamily="2" charset="-78"/>
                <a:cs typeface="Jameel Noori Nastaleeq" panose="02000503000000020004" pitchFamily="2" charset="-78"/>
              </a:rPr>
              <a:t>بت پرستوں </a:t>
            </a:r>
            <a:r>
              <a:rPr lang="ur-PK" sz="3200" dirty="0" smtClean="0">
                <a:solidFill>
                  <a:srgbClr val="002060"/>
                </a:solidFill>
                <a:latin typeface="Jameel Noori Nastaleeq" panose="02000503000000020004" pitchFamily="2" charset="-78"/>
                <a:cs typeface="Jameel Noori Nastaleeq" panose="02000503000000020004" pitchFamily="2" charset="-78"/>
              </a:rPr>
              <a:t>کا تھا</a:t>
            </a:r>
          </a:p>
          <a:p>
            <a:pPr marL="514350" indent="-514350" algn="r" rtl="1">
              <a:lnSpc>
                <a:spcPct val="150000"/>
              </a:lnSpc>
              <a:buFont typeface="+mj-lt"/>
              <a:buAutoNum type="arabicPeriod"/>
            </a:pPr>
            <a:r>
              <a:rPr lang="ur-PK" sz="3200" b="1" u="sng" dirty="0" smtClean="0">
                <a:solidFill>
                  <a:srgbClr val="002060"/>
                </a:solidFill>
                <a:latin typeface="Jameel Noori Nastaleeq" panose="02000503000000020004" pitchFamily="2" charset="-78"/>
                <a:cs typeface="Jameel Noori Nastaleeq" panose="02000503000000020004" pitchFamily="2" charset="-78"/>
              </a:rPr>
              <a:t>دقیانوس</a:t>
            </a:r>
            <a:r>
              <a:rPr lang="ur-PK" sz="3200" dirty="0" smtClean="0">
                <a:solidFill>
                  <a:srgbClr val="002060"/>
                </a:solidFill>
                <a:latin typeface="Jameel Noori Nastaleeq" panose="02000503000000020004" pitchFamily="2" charset="-78"/>
                <a:cs typeface="Jameel Noori Nastaleeq" panose="02000503000000020004" pitchFamily="2" charset="-78"/>
              </a:rPr>
              <a:t> نامی بادشاہ حکمران تھا</a:t>
            </a:r>
          </a:p>
          <a:p>
            <a:pPr marL="514350" indent="-514350" algn="r" rtl="1">
              <a:lnSpc>
                <a:spcPct val="150000"/>
              </a:lnSpc>
              <a:buFont typeface="+mj-lt"/>
              <a:buAutoNum type="arabicPeriod"/>
            </a:pPr>
            <a:r>
              <a:rPr lang="ur-PK" sz="3200" dirty="0" smtClean="0">
                <a:solidFill>
                  <a:srgbClr val="002060"/>
                </a:solidFill>
                <a:latin typeface="Jameel Noori Nastaleeq" panose="02000503000000020004" pitchFamily="2" charset="-78"/>
                <a:cs typeface="Jameel Noori Nastaleeq" panose="02000503000000020004" pitchFamily="2" charset="-78"/>
              </a:rPr>
              <a:t>جب بیدار ہوئے تو شہر کے زیادہ لوگ </a:t>
            </a:r>
            <a:r>
              <a:rPr lang="ur-PK" sz="3200" b="1" u="sng" dirty="0" smtClean="0">
                <a:solidFill>
                  <a:srgbClr val="002060"/>
                </a:solidFill>
                <a:latin typeface="Jameel Noori Nastaleeq" panose="02000503000000020004" pitchFamily="2" charset="-78"/>
                <a:cs typeface="Jameel Noori Nastaleeq" panose="02000503000000020004" pitchFamily="2" charset="-78"/>
              </a:rPr>
              <a:t>توحید</a:t>
            </a:r>
            <a:r>
              <a:rPr lang="ur-PK" sz="3200" dirty="0" smtClean="0">
                <a:solidFill>
                  <a:srgbClr val="002060"/>
                </a:solidFill>
                <a:latin typeface="Jameel Noori Nastaleeq" panose="02000503000000020004" pitchFamily="2" charset="-78"/>
                <a:cs typeface="Jameel Noori Nastaleeq" panose="02000503000000020004" pitchFamily="2" charset="-78"/>
              </a:rPr>
              <a:t> ماننے والے تھے ۔ مسیحیت قبول کر چکے تھے</a:t>
            </a:r>
          </a:p>
          <a:p>
            <a:pPr marL="514350" indent="-514350" algn="r" rtl="1">
              <a:lnSpc>
                <a:spcPct val="150000"/>
              </a:lnSpc>
              <a:buFont typeface="+mj-lt"/>
              <a:buAutoNum type="arabicPeriod"/>
            </a:pPr>
            <a:r>
              <a:rPr lang="ur-PK" sz="3200" dirty="0" smtClean="0">
                <a:solidFill>
                  <a:srgbClr val="002060"/>
                </a:solidFill>
                <a:latin typeface="Jameel Noori Nastaleeq" panose="02000503000000020004" pitchFamily="2" charset="-78"/>
                <a:cs typeface="Jameel Noori Nastaleeq" panose="02000503000000020004" pitchFamily="2" charset="-78"/>
              </a:rPr>
              <a:t>حکمران </a:t>
            </a:r>
            <a:r>
              <a:rPr lang="ur-PK" sz="3200" b="1" u="sng" dirty="0" smtClean="0">
                <a:solidFill>
                  <a:srgbClr val="002060"/>
                </a:solidFill>
                <a:latin typeface="Jameel Noori Nastaleeq" panose="02000503000000020004" pitchFamily="2" charset="-78"/>
                <a:cs typeface="Jameel Noori Nastaleeq" panose="02000503000000020004" pitchFamily="2" charset="-78"/>
              </a:rPr>
              <a:t>صالح</a:t>
            </a:r>
            <a:r>
              <a:rPr lang="ur-PK" sz="3200" dirty="0" smtClean="0">
                <a:solidFill>
                  <a:srgbClr val="002060"/>
                </a:solidFill>
                <a:latin typeface="Jameel Noori Nastaleeq" panose="02000503000000020004" pitchFamily="2" charset="-78"/>
                <a:cs typeface="Jameel Noori Nastaleeq" panose="02000503000000020004" pitchFamily="2" charset="-78"/>
              </a:rPr>
              <a:t> آدمی تھا</a:t>
            </a:r>
          </a:p>
        </p:txBody>
      </p:sp>
    </p:spTree>
    <p:extLst>
      <p:ext uri="{BB962C8B-B14F-4D97-AF65-F5344CB8AC3E}">
        <p14:creationId xmlns:p14="http://schemas.microsoft.com/office/powerpoint/2010/main" val="11834625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3160296" y="448796"/>
            <a:ext cx="5983704" cy="1015663"/>
          </a:xfrm>
          <a:prstGeom prst="rect">
            <a:avLst/>
          </a:prstGeom>
        </p:spPr>
        <p:txBody>
          <a:bodyPr wrap="square">
            <a:spAutoFit/>
          </a:bodyPr>
          <a:lstStyle/>
          <a:p>
            <a:pPr algn="ct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اصحابِ کہف کی بیداری کے وقت شہر کے حالات</a:t>
            </a:r>
          </a:p>
        </p:txBody>
      </p:sp>
      <p:sp>
        <p:nvSpPr>
          <p:cNvPr id="6" name="Rectangle 5"/>
          <p:cNvSpPr/>
          <p:nvPr/>
        </p:nvSpPr>
        <p:spPr>
          <a:xfrm>
            <a:off x="577214" y="1677472"/>
            <a:ext cx="7003790" cy="3785652"/>
          </a:xfrm>
          <a:prstGeom prst="rect">
            <a:avLst/>
          </a:prstGeom>
        </p:spPr>
        <p:txBody>
          <a:bodyPr wrap="square">
            <a:spAutoFit/>
          </a:bodyPr>
          <a:lstStyle/>
          <a:p>
            <a:pPr marL="514350" indent="-51435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رومی شرک اور بت پرستی اور یونانی فلسفہ کے طاقتور اثرات </a:t>
            </a:r>
          </a:p>
          <a:p>
            <a:pPr marL="514350" indent="-51435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قیامت اور عالم آخرت پر زوروشور سے بحثیں</a:t>
            </a:r>
          </a:p>
          <a:p>
            <a:pPr marL="514350" indent="-51435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بہت سے لوگ </a:t>
            </a:r>
            <a:r>
              <a:rPr lang="ur-PK" sz="3200" b="1" u="sng" dirty="0" smtClean="0">
                <a:solidFill>
                  <a:srgbClr val="002060"/>
                </a:solidFill>
                <a:latin typeface="Jameel Noori Nastaleeq" panose="02000503000000020004" pitchFamily="2" charset="-78"/>
                <a:cs typeface="Jameel Noori Nastaleeq" panose="02000503000000020004" pitchFamily="2" charset="-78"/>
              </a:rPr>
              <a:t>آخرت سے منکر </a:t>
            </a:r>
            <a:r>
              <a:rPr lang="ur-PK" sz="3200" dirty="0" smtClean="0">
                <a:solidFill>
                  <a:srgbClr val="002060"/>
                </a:solidFill>
                <a:latin typeface="Jameel Noori Nastaleeq" panose="02000503000000020004" pitchFamily="2" charset="-78"/>
                <a:cs typeface="Jameel Noori Nastaleeq" panose="02000503000000020004" pitchFamily="2" charset="-78"/>
              </a:rPr>
              <a:t>یا شک کرنے والے</a:t>
            </a:r>
          </a:p>
          <a:p>
            <a:pPr marL="514350" indent="-51435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یہودیوں کی بڑی آبادی آخرت کا انکار کرنے والی</a:t>
            </a:r>
          </a:p>
          <a:p>
            <a:pPr marL="514350" indent="-51435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مسیحی علماء کے پاس جوابا مضبوط دلائل نہ تھے۔</a:t>
            </a:r>
          </a:p>
        </p:txBody>
      </p:sp>
    </p:spTree>
    <p:extLst>
      <p:ext uri="{BB962C8B-B14F-4D97-AF65-F5344CB8AC3E}">
        <p14:creationId xmlns:p14="http://schemas.microsoft.com/office/powerpoint/2010/main" val="31628122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3160296" y="192124"/>
            <a:ext cx="5983704" cy="938719"/>
          </a:xfrm>
          <a:prstGeom prst="rect">
            <a:avLst/>
          </a:prstGeom>
        </p:spPr>
        <p:txBody>
          <a:bodyPr wrap="square">
            <a:spAutoFit/>
          </a:bodyPr>
          <a:lstStyle/>
          <a:p>
            <a:pPr algn="ct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اصحابِ کہف کی بیداری کے بعد</a:t>
            </a:r>
          </a:p>
        </p:txBody>
      </p:sp>
      <p:sp>
        <p:nvSpPr>
          <p:cNvPr id="6" name="Rectangle 5"/>
          <p:cNvSpPr/>
          <p:nvPr/>
        </p:nvSpPr>
        <p:spPr>
          <a:xfrm>
            <a:off x="577214" y="1276422"/>
            <a:ext cx="7003790" cy="4524315"/>
          </a:xfrm>
          <a:prstGeom prst="rect">
            <a:avLst/>
          </a:prstGeom>
        </p:spPr>
        <p:txBody>
          <a:bodyPr wrap="square">
            <a:spAutoFit/>
          </a:bodyPr>
          <a:lstStyle/>
          <a:p>
            <a:pPr marL="514350" indent="-51435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اصحابِ کہف میں سے ایک شخص کا تین سو برس پہلے کا سکہ کھانے کی قیمت میں پیش کرنا</a:t>
            </a:r>
          </a:p>
          <a:p>
            <a:pPr marL="514350" indent="-51435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لوگوں کا اس کے گرد جمع ہونا اور بادشاہ کے سامنے پیش کرنا</a:t>
            </a:r>
          </a:p>
          <a:p>
            <a:pPr marL="514350" indent="-51435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بہت سے لوگوں کے ساتھ غار تک جانا</a:t>
            </a:r>
          </a:p>
          <a:p>
            <a:pPr marL="514350" indent="-51435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غار والوں کا بادشاہ کا عزت سے استقبال</a:t>
            </a:r>
          </a:p>
          <a:p>
            <a:pPr marL="514350" indent="-51435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واپس غار کے اندر جانے پر موت طاری ہو جانا</a:t>
            </a:r>
          </a:p>
        </p:txBody>
      </p:sp>
    </p:spTree>
    <p:extLst>
      <p:ext uri="{BB962C8B-B14F-4D97-AF65-F5344CB8AC3E}">
        <p14:creationId xmlns:p14="http://schemas.microsoft.com/office/powerpoint/2010/main" val="33877576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5876812" y="120346"/>
            <a:ext cx="3701290"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5876812" y="148339"/>
            <a:ext cx="283122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21 بقیہ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988707" y="1335147"/>
            <a:ext cx="7102866" cy="2123658"/>
          </a:xfrm>
          <a:prstGeom prst="rect">
            <a:avLst/>
          </a:prstGeom>
        </p:spPr>
        <p:txBody>
          <a:bodyPr wrap="square">
            <a:spAutoFit/>
          </a:bodyPr>
          <a:lstStyle/>
          <a:p>
            <a:pPr algn="ctr" rtl="1">
              <a:lnSpc>
                <a:spcPct val="150000"/>
              </a:lnSpc>
            </a:pPr>
            <a:r>
              <a:rPr lang="ur-PK" sz="4400" dirty="0" smtClean="0">
                <a:solidFill>
                  <a:srgbClr val="05446B"/>
                </a:solidFill>
                <a:latin typeface="noorehira" panose="02000000000000000000" pitchFamily="2" charset="-78"/>
                <a:cs typeface="noorehira" panose="02000000000000000000" pitchFamily="2" charset="-78"/>
              </a:rPr>
              <a:t>قَالَ الَّذِیۡنَ غَلَبُوۡا عَلٰۤی اَمۡرِہِمۡ لَنَتَّخِذَنَّ عَلَیۡہِمۡ مَّسۡجِدًا ﴿۲۱﴾</a:t>
            </a:r>
            <a:endParaRPr lang="en-US" sz="4400" dirty="0">
              <a:solidFill>
                <a:srgbClr val="05446B"/>
              </a:solidFill>
            </a:endParaRPr>
          </a:p>
        </p:txBody>
      </p:sp>
      <p:sp>
        <p:nvSpPr>
          <p:cNvPr id="6" name="Rectangle 5"/>
          <p:cNvSpPr/>
          <p:nvPr/>
        </p:nvSpPr>
        <p:spPr>
          <a:xfrm>
            <a:off x="1076459" y="3441767"/>
            <a:ext cx="6927362" cy="1684820"/>
          </a:xfrm>
          <a:prstGeom prst="rect">
            <a:avLst/>
          </a:prstGeom>
        </p:spPr>
        <p:txBody>
          <a:bodyPr wrap="square">
            <a:spAutoFit/>
          </a:bodyPr>
          <a:lstStyle/>
          <a:p>
            <a:pPr algn="ctr" rtl="1">
              <a:lnSpc>
                <a:spcPct val="150000"/>
              </a:lnSpc>
            </a:pPr>
            <a:r>
              <a:rPr lang="ur-PK" sz="3600" dirty="0" smtClean="0">
                <a:solidFill>
                  <a:srgbClr val="05446B"/>
                </a:solidFill>
                <a:latin typeface="Jameel Noori Nastaleeq" panose="02000503000000020004" pitchFamily="2" charset="-78"/>
                <a:cs typeface="Jameel Noori Nastaleeq" panose="02000503000000020004" pitchFamily="2" charset="-78"/>
              </a:rPr>
              <a:t>مگرجو </a:t>
            </a:r>
            <a:r>
              <a:rPr lang="ur-PK" sz="3600" dirty="0">
                <a:solidFill>
                  <a:srgbClr val="05446B"/>
                </a:solidFill>
                <a:latin typeface="Jameel Noori Nastaleeq" panose="02000503000000020004" pitchFamily="2" charset="-78"/>
                <a:cs typeface="Jameel Noori Nastaleeq" panose="02000503000000020004" pitchFamily="2" charset="-78"/>
              </a:rPr>
              <a:t>لوگ اُن کے معاملات پر غالب تھے</a:t>
            </a:r>
            <a:r>
              <a:rPr lang="ur-PK" sz="3600" b="1" baseline="30000" dirty="0">
                <a:solidFill>
                  <a:srgbClr val="05446B"/>
                </a:solidFill>
                <a:latin typeface="Jameel Noori Nastaleeq" panose="02000503000000020004" pitchFamily="2" charset="-78"/>
                <a:cs typeface="Jameel Noori Nastaleeq" panose="02000503000000020004" pitchFamily="2" charset="-78"/>
                <a:hlinkClick r:id="rId3"/>
              </a:rPr>
              <a:t>20</a:t>
            </a:r>
            <a:r>
              <a:rPr lang="ur-PK" sz="3600" dirty="0">
                <a:solidFill>
                  <a:srgbClr val="05446B"/>
                </a:solidFill>
                <a:latin typeface="Jameel Noori Nastaleeq" panose="02000503000000020004" pitchFamily="2" charset="-78"/>
                <a:cs typeface="Jameel Noori Nastaleeq" panose="02000503000000020004" pitchFamily="2" charset="-78"/>
              </a:rPr>
              <a:t> اُنہوں نے کہا”ہم تو اِن پر ایک عبادت گاہ بنائیں گے۔“</a:t>
            </a:r>
            <a:endParaRPr lang="en-US" sz="3600" dirty="0">
              <a:solidFill>
                <a:srgbClr val="05446B"/>
              </a:solidFill>
            </a:endParaRPr>
          </a:p>
        </p:txBody>
      </p:sp>
    </p:spTree>
    <p:extLst>
      <p:ext uri="{BB962C8B-B14F-4D97-AF65-F5344CB8AC3E}">
        <p14:creationId xmlns:p14="http://schemas.microsoft.com/office/powerpoint/2010/main" val="13475637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0" y="192124"/>
            <a:ext cx="9144000" cy="1015663"/>
          </a:xfrm>
          <a:prstGeom prst="rect">
            <a:avLst/>
          </a:prstGeom>
        </p:spPr>
        <p:txBody>
          <a:bodyPr wrap="square">
            <a:spAutoFit/>
          </a:bodyPr>
          <a:lstStyle/>
          <a:p>
            <a:pPr algn="ct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دوگروہوں کی اختلافی رائے</a:t>
            </a:r>
          </a:p>
        </p:txBody>
      </p:sp>
      <p:sp>
        <p:nvSpPr>
          <p:cNvPr id="6" name="Rectangle 5"/>
          <p:cNvSpPr/>
          <p:nvPr/>
        </p:nvSpPr>
        <p:spPr>
          <a:xfrm>
            <a:off x="4764504" y="1613670"/>
            <a:ext cx="3827151" cy="3046988"/>
          </a:xfrm>
          <a:prstGeom prst="rect">
            <a:avLst/>
          </a:prstGeom>
          <a:solidFill>
            <a:schemeClr val="accent4">
              <a:lumMod val="20000"/>
              <a:lumOff val="80000"/>
            </a:schemeClr>
          </a:solidFill>
        </p:spPr>
        <p:txBody>
          <a:bodyPr wrap="square">
            <a:spAutoFit/>
          </a:bodyPr>
          <a:lstStyle/>
          <a:p>
            <a:pPr algn="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صالحینِ نصارٰی جو توحید پرست تھے</a:t>
            </a:r>
          </a:p>
          <a:p>
            <a:pPr algn="r" rtl="1">
              <a:lnSpc>
                <a:spcPct val="150000"/>
              </a:lnSpc>
            </a:pPr>
            <a:endParaRPr lang="ur-PK" sz="3200" dirty="0">
              <a:solidFill>
                <a:srgbClr val="002060"/>
              </a:solidFill>
              <a:latin typeface="Jameel Noori Nastaleeq" panose="02000503000000020004" pitchFamily="2" charset="-78"/>
              <a:cs typeface="Jameel Noori Nastaleeq" panose="02000503000000020004" pitchFamily="2" charset="-78"/>
            </a:endParaRPr>
          </a:p>
          <a:p>
            <a:pPr algn="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غار کے دہانے پر ایک دیوار بنا دو ان کا رب بہتر جانتا ہے</a:t>
            </a:r>
          </a:p>
        </p:txBody>
      </p:sp>
      <p:sp>
        <p:nvSpPr>
          <p:cNvPr id="8" name="Rectangle 7"/>
          <p:cNvSpPr/>
          <p:nvPr/>
        </p:nvSpPr>
        <p:spPr>
          <a:xfrm>
            <a:off x="617620" y="1613670"/>
            <a:ext cx="3827151" cy="3924151"/>
          </a:xfrm>
          <a:prstGeom prst="rect">
            <a:avLst/>
          </a:prstGeom>
          <a:solidFill>
            <a:schemeClr val="accent4">
              <a:lumMod val="20000"/>
              <a:lumOff val="80000"/>
            </a:schemeClr>
          </a:solidFill>
        </p:spPr>
        <p:txBody>
          <a:bodyPr wrap="square">
            <a:spAutoFit/>
          </a:bodyPr>
          <a:lstStyle/>
          <a:p>
            <a:pPr algn="ct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رومی سلطنت کے حکمران اور کلیسا کے مذہبی پیشوا</a:t>
            </a:r>
          </a:p>
          <a:p>
            <a:pPr algn="r" rtl="1">
              <a:lnSpc>
                <a:spcPct val="150000"/>
              </a:lnSpc>
            </a:pPr>
            <a:endParaRPr lang="ur-PK" dirty="0" smtClean="0">
              <a:solidFill>
                <a:srgbClr val="002060"/>
              </a:solidFill>
              <a:latin typeface="Jameel Noori Nastaleeq" panose="02000503000000020004" pitchFamily="2" charset="-78"/>
              <a:cs typeface="Jameel Noori Nastaleeq" panose="02000503000000020004" pitchFamily="2" charset="-78"/>
            </a:endParaRPr>
          </a:p>
          <a:p>
            <a:pPr algn="ct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غالب آنے والے</a:t>
            </a:r>
          </a:p>
          <a:p>
            <a:pPr algn="r" rtl="1">
              <a:lnSpc>
                <a:spcPct val="150000"/>
              </a:lnSpc>
            </a:pPr>
            <a:endParaRPr lang="ur-PK" dirty="0" smtClean="0">
              <a:solidFill>
                <a:srgbClr val="002060"/>
              </a:solidFill>
              <a:latin typeface="Jameel Noori Nastaleeq" panose="02000503000000020004" pitchFamily="2" charset="-78"/>
              <a:cs typeface="Jameel Noori Nastaleeq" panose="02000503000000020004" pitchFamily="2" charset="-78"/>
            </a:endParaRPr>
          </a:p>
          <a:p>
            <a:pPr algn="ct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ہم ان پر ایک عبادت گاہ بنائیں گے</a:t>
            </a:r>
            <a:endParaRPr lang="ur-PK" sz="3200" dirty="0">
              <a:solidFill>
                <a:srgbClr val="002060"/>
              </a:solidFill>
              <a:latin typeface="Jameel Noori Nastaleeq" panose="02000503000000020004" pitchFamily="2" charset="-78"/>
              <a:cs typeface="Jameel Noori Nastaleeq" panose="02000503000000020004" pitchFamily="2" charset="-78"/>
            </a:endParaRPr>
          </a:p>
        </p:txBody>
      </p:sp>
      <p:cxnSp>
        <p:nvCxnSpPr>
          <p:cNvPr id="3" name="Straight Arrow Connector 2"/>
          <p:cNvCxnSpPr/>
          <p:nvPr/>
        </p:nvCxnSpPr>
        <p:spPr>
          <a:xfrm>
            <a:off x="6721642" y="2326105"/>
            <a:ext cx="0" cy="91440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478504" y="3116901"/>
            <a:ext cx="0" cy="54864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478504" y="4263911"/>
            <a:ext cx="0" cy="54864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83920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1155031" y="201601"/>
            <a:ext cx="7539789" cy="2308324"/>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اصحابِ کہف کا واقعہ پانچویں صدی کا ہے۔</a:t>
            </a:r>
          </a:p>
          <a:p>
            <a:pPr algn="ct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پانچویں صدی کے وسط تک پہنچتے  پہنچتے  عام عیسائی اور خصوصا رومن کیتھو لک کلیسا کے حالات</a:t>
            </a:r>
          </a:p>
        </p:txBody>
      </p:sp>
      <p:sp>
        <p:nvSpPr>
          <p:cNvPr id="8" name="Rectangle 7"/>
          <p:cNvSpPr/>
          <p:nvPr/>
        </p:nvSpPr>
        <p:spPr>
          <a:xfrm>
            <a:off x="3064042" y="2509925"/>
            <a:ext cx="4998449" cy="3323987"/>
          </a:xfrm>
          <a:prstGeom prst="rect">
            <a:avLst/>
          </a:prstGeom>
          <a:solidFill>
            <a:schemeClr val="accent4">
              <a:lumMod val="20000"/>
              <a:lumOff val="80000"/>
            </a:schemeClr>
          </a:solidFill>
        </p:spPr>
        <p:txBody>
          <a:bodyPr wrap="square">
            <a:spAutoFit/>
          </a:bodyPr>
          <a:lstStyle/>
          <a:p>
            <a:pPr marL="457200" indent="-457200" algn="r" rtl="1">
              <a:lnSpc>
                <a:spcPct val="150000"/>
              </a:lnSpc>
              <a:buFont typeface="Arial" panose="020B0604020202020204" pitchFamily="34" charset="0"/>
              <a:buChar char="•"/>
            </a:pPr>
            <a:r>
              <a:rPr lang="ur-PK" sz="2800" dirty="0" smtClean="0">
                <a:solidFill>
                  <a:srgbClr val="002060"/>
                </a:solidFill>
                <a:latin typeface="Jameel Noori Nastaleeq" panose="02000503000000020004" pitchFamily="2" charset="-78"/>
                <a:cs typeface="Jameel Noori Nastaleeq" panose="02000503000000020004" pitchFamily="2" charset="-78"/>
              </a:rPr>
              <a:t>شرک</a:t>
            </a:r>
          </a:p>
          <a:p>
            <a:pPr marL="457200" indent="-457200" algn="r" rtl="1">
              <a:lnSpc>
                <a:spcPct val="150000"/>
              </a:lnSpc>
              <a:buFont typeface="Arial" panose="020B0604020202020204" pitchFamily="34" charset="0"/>
              <a:buChar char="•"/>
            </a:pPr>
            <a:r>
              <a:rPr lang="ur-PK" sz="2800" dirty="0" smtClean="0">
                <a:solidFill>
                  <a:srgbClr val="002060"/>
                </a:solidFill>
                <a:latin typeface="Jameel Noori Nastaleeq" panose="02000503000000020004" pitchFamily="2" charset="-78"/>
                <a:cs typeface="Jameel Noori Nastaleeq" panose="02000503000000020004" pitchFamily="2" charset="-78"/>
              </a:rPr>
              <a:t>اولیاء پرستی</a:t>
            </a:r>
          </a:p>
          <a:p>
            <a:pPr marL="457200" indent="-457200" algn="r" rtl="1">
              <a:lnSpc>
                <a:spcPct val="150000"/>
              </a:lnSpc>
              <a:buFont typeface="Arial" panose="020B0604020202020204" pitchFamily="34" charset="0"/>
              <a:buChar char="•"/>
            </a:pPr>
            <a:r>
              <a:rPr lang="ur-PK" sz="2800" dirty="0" smtClean="0">
                <a:solidFill>
                  <a:srgbClr val="002060"/>
                </a:solidFill>
                <a:latin typeface="Jameel Noori Nastaleeq" panose="02000503000000020004" pitchFamily="2" charset="-78"/>
                <a:cs typeface="Jameel Noori Nastaleeq" panose="02000503000000020004" pitchFamily="2" charset="-78"/>
              </a:rPr>
              <a:t>قبر پرستی</a:t>
            </a:r>
          </a:p>
          <a:p>
            <a:pPr marL="457200" indent="-457200" algn="r" rtl="1">
              <a:lnSpc>
                <a:spcPct val="150000"/>
              </a:lnSpc>
              <a:buFont typeface="Arial" panose="020B0604020202020204" pitchFamily="34" charset="0"/>
              <a:buChar char="•"/>
            </a:pPr>
            <a:r>
              <a:rPr lang="ur-PK" sz="2800" dirty="0" smtClean="0">
                <a:solidFill>
                  <a:srgbClr val="002060"/>
                </a:solidFill>
                <a:latin typeface="Jameel Noori Nastaleeq" panose="02000503000000020004" pitchFamily="2" charset="-78"/>
                <a:cs typeface="Jameel Noori Nastaleeq" panose="02000503000000020004" pitchFamily="2" charset="-78"/>
              </a:rPr>
              <a:t>بزرگوں کے آستانے پوجنا</a:t>
            </a:r>
          </a:p>
          <a:p>
            <a:pPr marL="457200" indent="-457200" algn="r" rtl="1">
              <a:lnSpc>
                <a:spcPct val="150000"/>
              </a:lnSpc>
              <a:buFont typeface="Arial" panose="020B0604020202020204" pitchFamily="34" charset="0"/>
              <a:buChar char="•"/>
            </a:pPr>
            <a:r>
              <a:rPr lang="ur-PK" sz="2800" dirty="0" smtClean="0">
                <a:solidFill>
                  <a:srgbClr val="002060"/>
                </a:solidFill>
                <a:latin typeface="Jameel Noori Nastaleeq" panose="02000503000000020004" pitchFamily="2" charset="-78"/>
                <a:cs typeface="Jameel Noori Nastaleeq" panose="02000503000000020004" pitchFamily="2" charset="-78"/>
              </a:rPr>
              <a:t>مسیحؑ ، مریمؑ اور حواریوں کے مجسمے گرجوں میں رکھنا</a:t>
            </a:r>
          </a:p>
        </p:txBody>
      </p:sp>
      <p:sp>
        <p:nvSpPr>
          <p:cNvPr id="9" name="Rectangle 8"/>
          <p:cNvSpPr/>
          <p:nvPr/>
        </p:nvSpPr>
        <p:spPr>
          <a:xfrm>
            <a:off x="256674" y="3574343"/>
            <a:ext cx="2462462" cy="769441"/>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یہ سب زور پکڑ چکا تھا</a:t>
            </a:r>
          </a:p>
        </p:txBody>
      </p:sp>
      <p:sp>
        <p:nvSpPr>
          <p:cNvPr id="2" name="Left Brace 1"/>
          <p:cNvSpPr/>
          <p:nvPr/>
        </p:nvSpPr>
        <p:spPr>
          <a:xfrm>
            <a:off x="2526632" y="2518611"/>
            <a:ext cx="457200" cy="3285863"/>
          </a:xfrm>
          <a:prstGeom prst="leftBrace">
            <a:avLst>
              <a:gd name="adj1" fmla="val 15350"/>
              <a:gd name="adj2" fmla="val 50000"/>
            </a:avLst>
          </a:prstGeom>
          <a:ln>
            <a:solidFill>
              <a:srgbClr val="05446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 name="Straight Connector 3"/>
          <p:cNvCxnSpPr/>
          <p:nvPr/>
        </p:nvCxnSpPr>
        <p:spPr>
          <a:xfrm>
            <a:off x="5502442" y="2085474"/>
            <a:ext cx="1973179" cy="0"/>
          </a:xfrm>
          <a:prstGeom prst="line">
            <a:avLst/>
          </a:prstGeom>
          <a:ln>
            <a:solidFill>
              <a:srgbClr val="05446B"/>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7475540" y="2087812"/>
            <a:ext cx="0" cy="36576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74208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893773" y="1565944"/>
            <a:ext cx="7539789" cy="2862322"/>
          </a:xfrm>
          <a:prstGeom prst="rect">
            <a:avLst/>
          </a:prstGeom>
        </p:spPr>
        <p:txBody>
          <a:bodyPr wrap="square">
            <a:spAutoFit/>
          </a:bodyPr>
          <a:lstStyle/>
          <a:p>
            <a:pPr algn="ct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اصحابِ کہف کی بیداری سے چند ماہ پہلے  431ء میں مسیحؑ کی الوہیت اور حضرت مریمؑ کا مادرِ خدا ہونے کا عقیدہ </a:t>
            </a:r>
            <a:r>
              <a:rPr lang="ur-PK" sz="4000" b="1" u="sng" dirty="0" smtClean="0">
                <a:solidFill>
                  <a:srgbClr val="002060"/>
                </a:solidFill>
                <a:latin typeface="Jameel Noori Nastaleeq" panose="02000503000000020004" pitchFamily="2" charset="-78"/>
                <a:cs typeface="Jameel Noori Nastaleeq" panose="02000503000000020004" pitchFamily="2" charset="-78"/>
              </a:rPr>
              <a:t>چرچ کا سرکاری عقیدہ</a:t>
            </a:r>
            <a:r>
              <a:rPr lang="ur-PK" sz="4000" dirty="0" smtClean="0">
                <a:solidFill>
                  <a:srgbClr val="002060"/>
                </a:solidFill>
                <a:latin typeface="Jameel Noori Nastaleeq" panose="02000503000000020004" pitchFamily="2" charset="-78"/>
                <a:cs typeface="Jameel Noori Nastaleeq" panose="02000503000000020004" pitchFamily="2" charset="-78"/>
              </a:rPr>
              <a:t> قرار پایا۔</a:t>
            </a:r>
          </a:p>
        </p:txBody>
      </p:sp>
    </p:spTree>
    <p:extLst>
      <p:ext uri="{BB962C8B-B14F-4D97-AF65-F5344CB8AC3E}">
        <p14:creationId xmlns:p14="http://schemas.microsoft.com/office/powerpoint/2010/main" val="412621288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2540000" y="346744"/>
            <a:ext cx="6430591" cy="1015663"/>
          </a:xfrm>
          <a:prstGeom prst="rect">
            <a:avLst/>
          </a:prstGeom>
        </p:spPr>
        <p:txBody>
          <a:bodyPr wrap="square">
            <a:spAutoFit/>
          </a:bodyPr>
          <a:lstStyle/>
          <a:p>
            <a:pPr algn="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قرآن کا اشارہ مسجد بنانے والوں کی گمراہی کی طرف</a:t>
            </a:r>
          </a:p>
        </p:txBody>
      </p:sp>
      <p:sp>
        <p:nvSpPr>
          <p:cNvPr id="4" name="Rectangle 3"/>
          <p:cNvSpPr/>
          <p:nvPr/>
        </p:nvSpPr>
        <p:spPr>
          <a:xfrm>
            <a:off x="780559" y="1626446"/>
            <a:ext cx="7519162" cy="3785652"/>
          </a:xfrm>
          <a:prstGeom prst="rect">
            <a:avLst/>
          </a:prstGeom>
        </p:spPr>
        <p:txBody>
          <a:bodyPr wrap="square">
            <a:spAutoFit/>
          </a:bodyPr>
          <a:lstStyle/>
          <a:p>
            <a:pPr algn="ctr" rtl="1">
              <a:lnSpc>
                <a:spcPct val="150000"/>
              </a:lnSpc>
            </a:pPr>
            <a:r>
              <a:rPr lang="ur-PK" sz="4000" dirty="0" smtClean="0">
                <a:solidFill>
                  <a:srgbClr val="05446B"/>
                </a:solidFill>
                <a:latin typeface="Jameel Noori Nastaleeq" panose="02000503000000020004" pitchFamily="2" charset="-78"/>
                <a:cs typeface="Jameel Noori Nastaleeq" panose="02000503000000020004" pitchFamily="2" charset="-78"/>
              </a:rPr>
              <a:t>جو نشانی دوبارہ جی اٹھنے اور آخرت کا یقین دلانے کے لیے تھی اسے شرک اور بت پرستی کے لیے عقیدہ بنا لیا گیا۔ لہذا اس آیت سے استدلال کرتے ہوئے قبروں پر عمارتیں اور مسجدیں بنانے کو جائز قرار نہیں دیا جا سکتا</a:t>
            </a:r>
          </a:p>
        </p:txBody>
      </p:sp>
    </p:spTree>
    <p:extLst>
      <p:ext uri="{BB962C8B-B14F-4D97-AF65-F5344CB8AC3E}">
        <p14:creationId xmlns:p14="http://schemas.microsoft.com/office/powerpoint/2010/main" val="37018008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6667092" y="120346"/>
            <a:ext cx="2911010"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6667092" y="148339"/>
            <a:ext cx="204094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22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060340" y="1007911"/>
            <a:ext cx="6959600" cy="2308324"/>
          </a:xfrm>
          <a:prstGeom prst="rect">
            <a:avLst/>
          </a:prstGeom>
        </p:spPr>
        <p:txBody>
          <a:bodyPr wrap="square">
            <a:spAutoFit/>
          </a:bodyPr>
          <a:lstStyle/>
          <a:p>
            <a:pPr algn="ctr" rtl="1">
              <a:lnSpc>
                <a:spcPct val="150000"/>
              </a:lnSpc>
            </a:pPr>
            <a:r>
              <a:rPr lang="ur-PK" sz="3200" dirty="0">
                <a:solidFill>
                  <a:srgbClr val="05446B"/>
                </a:solidFill>
                <a:latin typeface="noorehira" panose="02000000000000000000" pitchFamily="2" charset="-78"/>
                <a:cs typeface="noorehira" panose="02000000000000000000" pitchFamily="2" charset="-78"/>
              </a:rPr>
              <a:t>سَیَقُوۡلُوۡنَ ثَلٰثَۃٌ رَّابِعُہُمۡ کَلۡبُہُمۡ ۚ وَ یَقُوۡلُوۡنَ خَمۡسَۃٌ سَادِسُہُمۡ کَلۡبُہُمۡ رَجۡمًۢا بِالۡغَیۡبِ ۚ وَ یَقُوۡلُوۡنَ سَبۡعَۃٌ وَّ ثَامِنُہُمۡ کَلۡبُہُمۡ ؕ قُلۡ رَّبِّیۡۤ اَعۡلَمُ بِعِدَّتِہِمۡ مَّا یَعۡلَمُہُمۡ اِلَّا قَلِیۡلٌ ۬۟</a:t>
            </a:r>
            <a:endParaRPr lang="en-US" sz="3200" dirty="0">
              <a:solidFill>
                <a:srgbClr val="05446B"/>
              </a:solidFill>
            </a:endParaRPr>
          </a:p>
        </p:txBody>
      </p:sp>
      <p:sp>
        <p:nvSpPr>
          <p:cNvPr id="3" name="Rectangle 2"/>
          <p:cNvSpPr/>
          <p:nvPr/>
        </p:nvSpPr>
        <p:spPr>
          <a:xfrm>
            <a:off x="871255" y="3316235"/>
            <a:ext cx="7337769" cy="2677656"/>
          </a:xfrm>
          <a:prstGeom prst="rect">
            <a:avLst/>
          </a:prstGeom>
        </p:spPr>
        <p:txBody>
          <a:bodyPr wrap="square">
            <a:spAutoFit/>
          </a:bodyPr>
          <a:lstStyle/>
          <a:p>
            <a:pPr algn="ctr" rtl="1">
              <a:lnSpc>
                <a:spcPct val="150000"/>
              </a:lnSpc>
            </a:pPr>
            <a:r>
              <a:rPr lang="ur-PK" sz="2800" dirty="0">
                <a:solidFill>
                  <a:srgbClr val="05446B"/>
                </a:solidFill>
                <a:latin typeface="Jameel Noori Nastaleeq" panose="02000503000000020004" pitchFamily="2" charset="-78"/>
                <a:cs typeface="Jameel Noori Nastaleeq" panose="02000503000000020004" pitchFamily="2" charset="-78"/>
              </a:rPr>
              <a:t>کچھ لوگ کہیں گے کہ وہ تین تھے اور چوتھا اُن کا کُتّا تھا۔ اور کچھ دُوسرے کہہ دیں گے کہ پانچ تھے اور چھٹا اُن کا کُتّا تھا۔ یہ سب بے تُکی ہانکتے ہیں۔ کچھ اور لوگ کہتے ہیں کہ سات تھے اور آٹھواں اُن کا کُتّا تھا۔</a:t>
            </a:r>
            <a:r>
              <a:rPr lang="ur-PK" sz="2800" b="1" baseline="30000" dirty="0">
                <a:solidFill>
                  <a:srgbClr val="05446B"/>
                </a:solidFill>
                <a:latin typeface="Jameel Noori Nastaleeq" panose="02000503000000020004" pitchFamily="2" charset="-78"/>
                <a:cs typeface="Jameel Noori Nastaleeq" panose="02000503000000020004" pitchFamily="2" charset="-78"/>
                <a:hlinkClick r:id="rId3"/>
              </a:rPr>
              <a:t>22</a:t>
            </a:r>
            <a:r>
              <a:rPr lang="ur-PK" sz="2800" dirty="0">
                <a:solidFill>
                  <a:srgbClr val="05446B"/>
                </a:solidFill>
                <a:latin typeface="Jameel Noori Nastaleeq" panose="02000503000000020004" pitchFamily="2" charset="-78"/>
                <a:cs typeface="Jameel Noori Nastaleeq" panose="02000503000000020004" pitchFamily="2" charset="-78"/>
              </a:rPr>
              <a:t> کہو، میرا ربّ ہی بہتر جانتا ہے کہ وہ کتنے تھے۔ کم ہی لوگ ان کی صحیح تعداد جانتے ہیں۔</a:t>
            </a:r>
            <a:endParaRPr lang="en-US" sz="2800" dirty="0">
              <a:solidFill>
                <a:srgbClr val="05446B"/>
              </a:solidFill>
            </a:endParaRPr>
          </a:p>
        </p:txBody>
      </p:sp>
    </p:spTree>
    <p:extLst>
      <p:ext uri="{BB962C8B-B14F-4D97-AF65-F5344CB8AC3E}">
        <p14:creationId xmlns:p14="http://schemas.microsoft.com/office/powerpoint/2010/main" val="11355295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780559" y="1176503"/>
            <a:ext cx="7519162" cy="3785652"/>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solidFill>
                  <a:srgbClr val="05446B"/>
                </a:solidFill>
                <a:latin typeface="Jameel Noori Nastaleeq" panose="02000503000000020004" pitchFamily="2" charset="-78"/>
                <a:cs typeface="Jameel Noori Nastaleeq" panose="02000503000000020004" pitchFamily="2" charset="-78"/>
              </a:rPr>
              <a:t>نبی کریمﷺ سے خطاب</a:t>
            </a:r>
          </a:p>
          <a:p>
            <a:pPr marL="571500" indent="-571500" algn="r" rtl="1">
              <a:lnSpc>
                <a:spcPct val="150000"/>
              </a:lnSpc>
              <a:buFont typeface="Arial" panose="020B0604020202020204" pitchFamily="34" charset="0"/>
              <a:buChar char="•"/>
            </a:pPr>
            <a:r>
              <a:rPr lang="ur-PK" sz="4000" dirty="0" smtClean="0">
                <a:solidFill>
                  <a:srgbClr val="05446B"/>
                </a:solidFill>
                <a:latin typeface="Jameel Noori Nastaleeq" panose="02000503000000020004" pitchFamily="2" charset="-78"/>
                <a:cs typeface="Jameel Noori Nastaleeq" panose="02000503000000020004" pitchFamily="2" charset="-78"/>
              </a:rPr>
              <a:t>اصحابِ کہف  کے بارے  میں ضروری باتیں بتا دی گئیں۔</a:t>
            </a:r>
          </a:p>
          <a:p>
            <a:pPr marL="571500" indent="-571500" algn="r" rtl="1">
              <a:lnSpc>
                <a:spcPct val="150000"/>
              </a:lnSpc>
              <a:buFont typeface="Arial" panose="020B0604020202020204" pitchFamily="34" charset="0"/>
              <a:buChar char="•"/>
            </a:pPr>
            <a:r>
              <a:rPr lang="ur-PK" sz="4000" dirty="0" smtClean="0">
                <a:solidFill>
                  <a:srgbClr val="05446B"/>
                </a:solidFill>
                <a:latin typeface="Jameel Noori Nastaleeq" panose="02000503000000020004" pitchFamily="2" charset="-78"/>
                <a:cs typeface="Jameel Noori Nastaleeq" panose="02000503000000020004" pitchFamily="2" charset="-78"/>
              </a:rPr>
              <a:t>قریش مکہ اب جو مزید سوال کریں گے ، اندازے لگائیں گے سب بے تکی باتیں ہیں۔</a:t>
            </a:r>
          </a:p>
        </p:txBody>
      </p:sp>
    </p:spTree>
    <p:extLst>
      <p:ext uri="{BB962C8B-B14F-4D97-AF65-F5344CB8AC3E}">
        <p14:creationId xmlns:p14="http://schemas.microsoft.com/office/powerpoint/2010/main" val="409147836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5876812" y="120346"/>
            <a:ext cx="3701290"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5876812" y="148339"/>
            <a:ext cx="283122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22 بقیہ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726435" y="2050464"/>
            <a:ext cx="7627409" cy="769441"/>
          </a:xfrm>
          <a:prstGeom prst="rect">
            <a:avLst/>
          </a:prstGeom>
        </p:spPr>
        <p:txBody>
          <a:bodyPr wrap="none">
            <a:spAutoFit/>
          </a:bodyPr>
          <a:lstStyle/>
          <a:p>
            <a:pPr algn="ctr" rtl="1">
              <a:lnSpc>
                <a:spcPct val="150000"/>
              </a:lnSpc>
            </a:pPr>
            <a:r>
              <a:rPr lang="ur-PK" sz="3200" dirty="0">
                <a:solidFill>
                  <a:srgbClr val="05446B"/>
                </a:solidFill>
                <a:latin typeface="noorehira" panose="02000000000000000000" pitchFamily="2" charset="-78"/>
                <a:cs typeface="noorehira" panose="02000000000000000000" pitchFamily="2" charset="-78"/>
              </a:rPr>
              <a:t> فَلَا تُمَارِ فِیۡہِمۡ اِلَّا مِرَآءً ظَاہِرًا ۪ وَّ لَا تَسۡتَفۡتِ فِیۡہِمۡ مِّنۡہُمۡ اَحَدًا ﴿٪۲۲﴾</a:t>
            </a:r>
            <a:endParaRPr lang="en-US" sz="3200" dirty="0">
              <a:solidFill>
                <a:srgbClr val="05446B"/>
              </a:solidFill>
            </a:endParaRPr>
          </a:p>
        </p:txBody>
      </p:sp>
      <p:sp>
        <p:nvSpPr>
          <p:cNvPr id="6" name="Rectangle 5"/>
          <p:cNvSpPr/>
          <p:nvPr/>
        </p:nvSpPr>
        <p:spPr>
          <a:xfrm>
            <a:off x="614385" y="3105835"/>
            <a:ext cx="7851507" cy="1754326"/>
          </a:xfrm>
          <a:prstGeom prst="rect">
            <a:avLst/>
          </a:prstGeom>
        </p:spPr>
        <p:txBody>
          <a:bodyPr wrap="square">
            <a:spAutoFit/>
          </a:bodyPr>
          <a:lstStyle/>
          <a:p>
            <a:pPr algn="ct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 پس تم سرسری بات سے بڑھ کر ان کی تعداد کے معاملے میں لوگوں سے بحث نہ کرو، اور نہ ان کے متعلق کسی سے کچھ پُوچھو۔</a:t>
            </a:r>
            <a:r>
              <a:rPr lang="ur-PK" sz="3600" b="1" baseline="30000" dirty="0">
                <a:solidFill>
                  <a:srgbClr val="05446B"/>
                </a:solidFill>
                <a:latin typeface="Jameel Noori Nastaleeq" panose="02000503000000020004" pitchFamily="2" charset="-78"/>
                <a:cs typeface="Jameel Noori Nastaleeq" panose="02000503000000020004" pitchFamily="2" charset="-78"/>
                <a:hlinkClick r:id="rId3"/>
              </a:rPr>
              <a:t>23</a:t>
            </a:r>
            <a:r>
              <a:rPr lang="ur-PK" sz="3600" dirty="0">
                <a:solidFill>
                  <a:srgbClr val="05446B"/>
                </a:solidFill>
                <a:latin typeface="Jameel Noori Nastaleeq" panose="02000503000000020004" pitchFamily="2" charset="-78"/>
                <a:cs typeface="Jameel Noori Nastaleeq" panose="02000503000000020004" pitchFamily="2" charset="-78"/>
              </a:rPr>
              <a:t> ؏</a:t>
            </a:r>
            <a:endParaRPr lang="en-US" sz="3600" dirty="0">
              <a:solidFill>
                <a:srgbClr val="05446B"/>
              </a:solidFill>
            </a:endParaRPr>
          </a:p>
        </p:txBody>
      </p:sp>
    </p:spTree>
    <p:extLst>
      <p:ext uri="{BB962C8B-B14F-4D97-AF65-F5344CB8AC3E}">
        <p14:creationId xmlns:p14="http://schemas.microsoft.com/office/powerpoint/2010/main" val="6163275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780559" y="1626446"/>
            <a:ext cx="7519162" cy="2862322"/>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solidFill>
                  <a:srgbClr val="05446B"/>
                </a:solidFill>
                <a:latin typeface="Jameel Noori Nastaleeq" panose="02000503000000020004" pitchFamily="2" charset="-78"/>
                <a:cs typeface="Jameel Noori Nastaleeq" panose="02000503000000020004" pitchFamily="2" charset="-78"/>
              </a:rPr>
              <a:t>فضول بحث سے بچنے  کی ہدایت</a:t>
            </a:r>
          </a:p>
          <a:p>
            <a:pPr marL="571500" indent="-571500" algn="r" rtl="1">
              <a:lnSpc>
                <a:spcPct val="150000"/>
              </a:lnSpc>
              <a:buFont typeface="Arial" panose="020B0604020202020204" pitchFamily="34" charset="0"/>
              <a:buChar char="•"/>
            </a:pPr>
            <a:r>
              <a:rPr lang="ur-PK" sz="4000" dirty="0" smtClean="0">
                <a:solidFill>
                  <a:srgbClr val="05446B"/>
                </a:solidFill>
                <a:latin typeface="Jameel Noori Nastaleeq" panose="02000503000000020004" pitchFamily="2" charset="-78"/>
                <a:cs typeface="Jameel Noori Nastaleeq" panose="02000503000000020004" pitchFamily="2" charset="-78"/>
              </a:rPr>
              <a:t>اصل چیز تعداد ، </a:t>
            </a:r>
            <a:r>
              <a:rPr lang="ur-PK" sz="4000" dirty="0" smtClean="0">
                <a:solidFill>
                  <a:srgbClr val="05446B"/>
                </a:solidFill>
                <a:latin typeface="Jameel Noori Nastaleeq" panose="02000503000000020004" pitchFamily="2" charset="-78"/>
                <a:cs typeface="Jameel Noori Nastaleeq" panose="02000503000000020004" pitchFamily="2" charset="-78"/>
              </a:rPr>
              <a:t>رنگ </a:t>
            </a:r>
            <a:r>
              <a:rPr lang="ur-PK" sz="4000" dirty="0" smtClean="0">
                <a:solidFill>
                  <a:srgbClr val="05446B"/>
                </a:solidFill>
                <a:latin typeface="Jameel Noori Nastaleeq" panose="02000503000000020004" pitchFamily="2" charset="-78"/>
                <a:cs typeface="Jameel Noori Nastaleeq" panose="02000503000000020004" pitchFamily="2" charset="-78"/>
              </a:rPr>
              <a:t>وغیرہ نہیں</a:t>
            </a:r>
          </a:p>
          <a:p>
            <a:pPr marL="571500" indent="-571500" algn="r" rtl="1">
              <a:lnSpc>
                <a:spcPct val="150000"/>
              </a:lnSpc>
              <a:buFont typeface="Arial" panose="020B0604020202020204" pitchFamily="34" charset="0"/>
              <a:buChar char="•"/>
            </a:pPr>
            <a:r>
              <a:rPr lang="ur-PK" sz="4000" dirty="0" smtClean="0">
                <a:solidFill>
                  <a:srgbClr val="05446B"/>
                </a:solidFill>
                <a:latin typeface="Jameel Noori Nastaleeq" panose="02000503000000020004" pitchFamily="2" charset="-78"/>
                <a:cs typeface="Jameel Noori Nastaleeq" panose="02000503000000020004" pitchFamily="2" charset="-78"/>
              </a:rPr>
              <a:t>بلکہ وہ سبق ہیں جو پورے قصے سے لیے جانے چاہیئں۔</a:t>
            </a:r>
          </a:p>
        </p:txBody>
      </p:sp>
    </p:spTree>
    <p:extLst>
      <p:ext uri="{BB962C8B-B14F-4D97-AF65-F5344CB8AC3E}">
        <p14:creationId xmlns:p14="http://schemas.microsoft.com/office/powerpoint/2010/main" val="41765671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6952342" y="120346"/>
            <a:ext cx="2625759"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088682" y="148339"/>
            <a:ext cx="161935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23، 24</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112930" y="856123"/>
            <a:ext cx="6858000" cy="2308324"/>
          </a:xfrm>
          <a:prstGeom prst="rect">
            <a:avLst/>
          </a:prstGeom>
        </p:spPr>
        <p:txBody>
          <a:bodyPr wrap="square">
            <a:spAutoFit/>
          </a:bodyPr>
          <a:lstStyle/>
          <a:p>
            <a:pPr algn="ctr" rtl="1">
              <a:lnSpc>
                <a:spcPct val="150000"/>
              </a:lnSpc>
            </a:pPr>
            <a:r>
              <a:rPr lang="ur-PK" sz="3200" dirty="0">
                <a:solidFill>
                  <a:srgbClr val="05446B"/>
                </a:solidFill>
                <a:latin typeface="noorehira" panose="02000000000000000000" pitchFamily="2" charset="-78"/>
                <a:cs typeface="noorehira" panose="02000000000000000000" pitchFamily="2" charset="-78"/>
              </a:rPr>
              <a:t>وَ لَا تَقُوۡلَنَّ لِشَایۡءٍ اِنِّیۡ فَاعِلٌ ذٰلِکَ غَدًا ﴿ۙ۲۳﴾ اِلَّاۤ اَنۡ یَّشَآءَ اللّٰہُ ۫ وَ اذۡکُرۡ رَّبَّکَ اِذَا نَسِیۡتَ وَ قُلۡ عَسٰۤی اَنۡ یَّہۡدِیَنِ رَبِّیۡ لِاَقۡرَبَ مِنۡ ہٰذَا رَشَدًا ﴿۲۴﴾</a:t>
            </a:r>
            <a:endParaRPr lang="en-US" sz="3200" dirty="0">
              <a:solidFill>
                <a:srgbClr val="05446B"/>
              </a:solidFill>
            </a:endParaRPr>
          </a:p>
        </p:txBody>
      </p:sp>
      <p:sp>
        <p:nvSpPr>
          <p:cNvPr id="3" name="Rectangle 2"/>
          <p:cNvSpPr/>
          <p:nvPr/>
        </p:nvSpPr>
        <p:spPr>
          <a:xfrm>
            <a:off x="1112930" y="3220720"/>
            <a:ext cx="6858000" cy="2623603"/>
          </a:xfrm>
          <a:prstGeom prst="rect">
            <a:avLst/>
          </a:prstGeom>
        </p:spPr>
        <p:txBody>
          <a:bodyPr wrap="square">
            <a:spAutoFit/>
          </a:bodyPr>
          <a:lstStyle/>
          <a:p>
            <a:pPr algn="ctr" rtl="1">
              <a:lnSpc>
                <a:spcPct val="150000"/>
              </a:lnSpc>
            </a:pPr>
            <a:r>
              <a:rPr lang="ur-PK" sz="2800" dirty="0">
                <a:solidFill>
                  <a:srgbClr val="05446B"/>
                </a:solidFill>
                <a:latin typeface="Jameel Noori Nastaleeq" panose="02000503000000020004" pitchFamily="2" charset="-78"/>
                <a:cs typeface="Jameel Noori Nastaleeq" panose="02000503000000020004" pitchFamily="2" charset="-78"/>
              </a:rPr>
              <a:t>اور دیکھو،کسی چیز کے بارےمیں کبھی یہ نہ کہا کرو کہ میں کل یہ کام کر دوں گا۔ ﴿تم کچھ نہیں کر سکتے﴾ اِلّا یہ کہ اللہ چاہے۔ اگر بھُولے سے ایسی بات زبان سے نکل جائے تو فوراً اپنے ربّ کو یاد کرو اور کہو” اُمید ہے کہ میرا ربّ اِس معاملےمیں رُشد سے قریب تر بات کی طرف میری رہنمائی فرما دے </a:t>
            </a:r>
            <a:r>
              <a:rPr lang="ur-PK" sz="2800" b="1" baseline="30000" dirty="0">
                <a:solidFill>
                  <a:srgbClr val="05446B"/>
                </a:solidFill>
                <a:latin typeface="Jameel Noori Nastaleeq" panose="02000503000000020004" pitchFamily="2" charset="-78"/>
                <a:cs typeface="Jameel Noori Nastaleeq" panose="02000503000000020004" pitchFamily="2" charset="-78"/>
                <a:hlinkClick r:id="rId3"/>
              </a:rPr>
              <a:t>24</a:t>
            </a:r>
            <a:r>
              <a:rPr lang="ur-PK" sz="2800" dirty="0">
                <a:solidFill>
                  <a:srgbClr val="05446B"/>
                </a:solidFill>
                <a:latin typeface="Jameel Noori Nastaleeq" panose="02000503000000020004" pitchFamily="2" charset="-78"/>
                <a:cs typeface="Jameel Noori Nastaleeq" panose="02000503000000020004" pitchFamily="2" charset="-78"/>
              </a:rPr>
              <a:t>گا۔</a:t>
            </a:r>
            <a:endParaRPr lang="en-US" sz="2800" dirty="0">
              <a:solidFill>
                <a:srgbClr val="05446B"/>
              </a:solidFill>
            </a:endParaRPr>
          </a:p>
        </p:txBody>
      </p:sp>
    </p:spTree>
    <p:extLst>
      <p:ext uri="{BB962C8B-B14F-4D97-AF65-F5344CB8AC3E}">
        <p14:creationId xmlns:p14="http://schemas.microsoft.com/office/powerpoint/2010/main" val="17468276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896673" y="508846"/>
            <a:ext cx="7519162" cy="5078313"/>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جملہء معترضہ</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آیت کا شانِ نزول</a:t>
            </a:r>
          </a:p>
          <a:p>
            <a:pPr lvl="2" algn="r" rtl="1">
              <a:lnSpc>
                <a:spcPct val="150000"/>
              </a:lnSpc>
            </a:pPr>
            <a:r>
              <a:rPr lang="ur-PK" sz="3600" dirty="0" smtClean="0">
                <a:solidFill>
                  <a:srgbClr val="05446B"/>
                </a:solidFill>
                <a:latin typeface="Jameel Noori Nastaleeq" panose="02000503000000020004" pitchFamily="2" charset="-78"/>
                <a:cs typeface="Jameel Noori Nastaleeq" panose="02000503000000020004" pitchFamily="2" charset="-78"/>
              </a:rPr>
              <a:t>	نبی کریمﷺ سے جب اصحابِ کہف کے بارے میں 	قریشِ مکہ نے سوال کیا تو نبی ﷺ نے فرمایا :"میں کل 	اس کا جواب دوں گا"۔ نبی کریمﷺ کے اس طرزِ عمل 	پر اللہ تعالی کی طرف سے رہنمائی اس آیت میں ہے۔</a:t>
            </a:r>
          </a:p>
        </p:txBody>
      </p:sp>
      <p:cxnSp>
        <p:nvCxnSpPr>
          <p:cNvPr id="3" name="Straight Connector 2"/>
          <p:cNvCxnSpPr/>
          <p:nvPr/>
        </p:nvCxnSpPr>
        <p:spPr>
          <a:xfrm>
            <a:off x="7590971" y="2148114"/>
            <a:ext cx="0" cy="551543"/>
          </a:xfrm>
          <a:prstGeom prst="line">
            <a:avLst/>
          </a:prstGeom>
          <a:ln>
            <a:solidFill>
              <a:srgbClr val="05446B"/>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6948224" y="2697500"/>
            <a:ext cx="64008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455897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420708" y="120346"/>
            <a:ext cx="2157393"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9523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25</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932990" y="1907903"/>
            <a:ext cx="7218643" cy="646331"/>
          </a:xfrm>
          <a:prstGeom prst="rect">
            <a:avLst/>
          </a:prstGeom>
        </p:spPr>
        <p:txBody>
          <a:bodyPr wrap="none">
            <a:spAutoFit/>
          </a:bodyPr>
          <a:lstStyle/>
          <a:p>
            <a:pPr algn="ctr" rtl="1"/>
            <a:r>
              <a:rPr lang="ur-PK" sz="3600" smtClean="0">
                <a:solidFill>
                  <a:srgbClr val="05446B"/>
                </a:solidFill>
                <a:latin typeface="noorehira" panose="02000000000000000000" pitchFamily="2" charset="-78"/>
                <a:cs typeface="noorehira" panose="02000000000000000000" pitchFamily="2" charset="-78"/>
              </a:rPr>
              <a:t>وَ لَبِثُوۡا فِیۡ کَہۡفِہِمۡ ثَلٰثَ مِائَۃٍ سِنِیۡنَ وَ ازۡدَادُوۡا تِسۡعًا ﴿۲۵﴾ </a:t>
            </a:r>
            <a:endParaRPr lang="en-US" sz="3600" dirty="0">
              <a:solidFill>
                <a:srgbClr val="05446B"/>
              </a:solidFill>
            </a:endParaRPr>
          </a:p>
        </p:txBody>
      </p:sp>
      <p:sp>
        <p:nvSpPr>
          <p:cNvPr id="7" name="Rectangle 6"/>
          <p:cNvSpPr/>
          <p:nvPr/>
        </p:nvSpPr>
        <p:spPr>
          <a:xfrm>
            <a:off x="1389185" y="3105835"/>
            <a:ext cx="6576645" cy="1754326"/>
          </a:xfrm>
          <a:prstGeom prst="rect">
            <a:avLst/>
          </a:prstGeom>
        </p:spPr>
        <p:txBody>
          <a:bodyPr wrap="square">
            <a:spAutoFit/>
          </a:bodyPr>
          <a:lstStyle/>
          <a:p>
            <a:pPr algn="ct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 اور وہ اپنے غار میں تین سو سال رہے، اور ﴿کچھ لوگ مدّت کے شمار میں﴾ </a:t>
            </a:r>
            <a:r>
              <a:rPr lang="ur-PK" sz="3600" b="1" baseline="30000" dirty="0">
                <a:solidFill>
                  <a:srgbClr val="05446B"/>
                </a:solidFill>
                <a:latin typeface="Jameel Noori Nastaleeq" panose="02000503000000020004" pitchFamily="2" charset="-78"/>
                <a:cs typeface="Jameel Noori Nastaleeq" panose="02000503000000020004" pitchFamily="2" charset="-78"/>
                <a:hlinkClick r:id="rId3"/>
              </a:rPr>
              <a:t>9</a:t>
            </a:r>
            <a:r>
              <a:rPr lang="ur-PK" sz="3600" dirty="0">
                <a:solidFill>
                  <a:srgbClr val="05446B"/>
                </a:solidFill>
                <a:latin typeface="Jameel Noori Nastaleeq" panose="02000503000000020004" pitchFamily="2" charset="-78"/>
                <a:cs typeface="Jameel Noori Nastaleeq" panose="02000503000000020004" pitchFamily="2" charset="-78"/>
              </a:rPr>
              <a:t> سال اور بڑھ گئے ہیں۔</a:t>
            </a:r>
            <a:endParaRPr lang="en-US" sz="3600" dirty="0">
              <a:solidFill>
                <a:srgbClr val="05446B"/>
              </a:solidFill>
            </a:endParaRPr>
          </a:p>
        </p:txBody>
      </p:sp>
    </p:spTree>
    <p:extLst>
      <p:ext uri="{BB962C8B-B14F-4D97-AF65-F5344CB8AC3E}">
        <p14:creationId xmlns:p14="http://schemas.microsoft.com/office/powerpoint/2010/main" val="39162128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896673" y="508846"/>
            <a:ext cx="7519162" cy="4247317"/>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جملہء معترضہ کے بعد  آیت نمبر 22 کی بات جاری کہ یہ لوگ اندازے لگائیں گے</a:t>
            </a:r>
          </a:p>
          <a:p>
            <a:pPr marL="1943100" lvl="3"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اصحابِ کہف کی تعداد کے بارے میں</a:t>
            </a:r>
          </a:p>
          <a:p>
            <a:pPr marL="1943100" lvl="3"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اس آیت میں		 اصحابِ کہف کے سوئے رہنے کی مدت کے بارے میں</a:t>
            </a:r>
          </a:p>
        </p:txBody>
      </p:sp>
      <p:cxnSp>
        <p:nvCxnSpPr>
          <p:cNvPr id="3" name="Straight Connector 2"/>
          <p:cNvCxnSpPr/>
          <p:nvPr/>
        </p:nvCxnSpPr>
        <p:spPr>
          <a:xfrm>
            <a:off x="7626141" y="2130529"/>
            <a:ext cx="0" cy="551543"/>
          </a:xfrm>
          <a:prstGeom prst="line">
            <a:avLst/>
          </a:prstGeom>
          <a:ln>
            <a:solidFill>
              <a:srgbClr val="05446B"/>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6983394" y="2679915"/>
            <a:ext cx="64008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4234332" y="3553284"/>
            <a:ext cx="64008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799554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560061" y="120346"/>
            <a:ext cx="2018040"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6006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26</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298937" y="1450300"/>
            <a:ext cx="8563708" cy="1754326"/>
          </a:xfrm>
          <a:prstGeom prst="rect">
            <a:avLst/>
          </a:prstGeom>
        </p:spPr>
        <p:txBody>
          <a:bodyPr wrap="square">
            <a:spAutoFit/>
          </a:bodyPr>
          <a:lstStyle/>
          <a:p>
            <a:pPr algn="ctr" rtl="1">
              <a:lnSpc>
                <a:spcPct val="150000"/>
              </a:lnSpc>
            </a:pPr>
            <a:r>
              <a:rPr lang="ur-PK" sz="3600" dirty="0">
                <a:solidFill>
                  <a:srgbClr val="05446B"/>
                </a:solidFill>
                <a:latin typeface="noorehira" panose="02000000000000000000" pitchFamily="2" charset="-78"/>
                <a:cs typeface="noorehira" panose="02000000000000000000" pitchFamily="2" charset="-78"/>
              </a:rPr>
              <a:t>قُلِ اللّٰہُ اَعۡلَمُ بِمَا لَبِثُوۡا ۚ لَہٗ غَیۡبُ السَّمٰوٰتِ وَ الۡاَرۡضِ ؕ اَبۡصِرۡ بِہٖ وَ اَسۡمِعۡ ؕ مَا لَہُمۡ مِّنۡ دُوۡنِہٖ مِنۡ وَّلِیٍّ ۫ وَّ لَا یُشۡرِکُ فِیۡ حُکۡمِہٖۤ اَحَدًا ﴿۲۶﴾ </a:t>
            </a:r>
            <a:endParaRPr lang="en-US" sz="3600" dirty="0">
              <a:solidFill>
                <a:srgbClr val="05446B"/>
              </a:solidFill>
            </a:endParaRPr>
          </a:p>
        </p:txBody>
      </p:sp>
      <p:sp>
        <p:nvSpPr>
          <p:cNvPr id="3" name="Rectangle 2"/>
          <p:cNvSpPr/>
          <p:nvPr/>
        </p:nvSpPr>
        <p:spPr>
          <a:xfrm>
            <a:off x="580292" y="3204626"/>
            <a:ext cx="8092574" cy="2308324"/>
          </a:xfrm>
          <a:prstGeom prst="rect">
            <a:avLst/>
          </a:prstGeom>
        </p:spPr>
        <p:txBody>
          <a:bodyPr wrap="square">
            <a:spAutoFit/>
          </a:bodyPr>
          <a:lstStyle/>
          <a:p>
            <a:pPr algn="ctr" rtl="1">
              <a:lnSpc>
                <a:spcPct val="150000"/>
              </a:lnSpc>
            </a:pPr>
            <a:r>
              <a:rPr lang="ur-PK" sz="3200" dirty="0" smtClean="0">
                <a:solidFill>
                  <a:srgbClr val="05446B"/>
                </a:solidFill>
                <a:latin typeface="Jameel Noori Nastaleeq" panose="02000503000000020004" pitchFamily="2" charset="-78"/>
                <a:cs typeface="Jameel Noori Nastaleeq" panose="02000503000000020004" pitchFamily="2" charset="-78"/>
              </a:rPr>
              <a:t>تم </a:t>
            </a:r>
            <a:r>
              <a:rPr lang="ur-PK" sz="3200" dirty="0">
                <a:solidFill>
                  <a:srgbClr val="05446B"/>
                </a:solidFill>
                <a:latin typeface="Jameel Noori Nastaleeq" panose="02000503000000020004" pitchFamily="2" charset="-78"/>
                <a:cs typeface="Jameel Noori Nastaleeq" panose="02000503000000020004" pitchFamily="2" charset="-78"/>
              </a:rPr>
              <a:t>کہو، اللہ ان کے قیام کی مدّت زیادہ جانتا ہے ، آسمانوں اور ز مین کے سب پوشیدہ احوال اُسی کو معلوم ہیں ، کیا خوب ہے وہ دیکھنے والا اور سُننے والا! زمین و آسمان کی مخلوقات کا کوئی خبر گیر اُس کے سوا نہیں، اور وہ اپنی حکومت میں کسی کو شریک نہیں کرتا۔</a:t>
            </a:r>
            <a:endParaRPr lang="en-US" sz="3200" dirty="0">
              <a:solidFill>
                <a:srgbClr val="05446B"/>
              </a:solidFill>
            </a:endParaRPr>
          </a:p>
        </p:txBody>
      </p:sp>
    </p:spTree>
    <p:extLst>
      <p:ext uri="{BB962C8B-B14F-4D97-AF65-F5344CB8AC3E}">
        <p14:creationId xmlns:p14="http://schemas.microsoft.com/office/powerpoint/2010/main" val="287935811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3974122" y="1124308"/>
            <a:ext cx="4476881" cy="3416320"/>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اصل علم اللہ کے پاس ہے۔</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غیب کا جاننے والا ، دیکھنے والا ، سننے والا ، تمام مخلوقات کی خبر رکھنے والا اپنے اختیارات میں واحد</a:t>
            </a:r>
          </a:p>
        </p:txBody>
      </p:sp>
      <p:sp>
        <p:nvSpPr>
          <p:cNvPr id="2" name="Left Brace 1"/>
          <p:cNvSpPr/>
          <p:nvPr/>
        </p:nvSpPr>
        <p:spPr>
          <a:xfrm>
            <a:off x="3745522" y="1124308"/>
            <a:ext cx="457200" cy="3416320"/>
          </a:xfrm>
          <a:prstGeom prst="leftBrace">
            <a:avLst>
              <a:gd name="adj1" fmla="val 62179"/>
              <a:gd name="adj2" fmla="val 50000"/>
            </a:avLst>
          </a:prstGeom>
          <a:ln>
            <a:solidFill>
              <a:srgbClr val="05446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ectangle 7"/>
          <p:cNvSpPr/>
          <p:nvPr/>
        </p:nvSpPr>
        <p:spPr>
          <a:xfrm>
            <a:off x="263769" y="1989929"/>
            <a:ext cx="3481753" cy="1685077"/>
          </a:xfrm>
          <a:prstGeom prst="rect">
            <a:avLst/>
          </a:prstGeom>
        </p:spPr>
        <p:txBody>
          <a:bodyPr wrap="square">
            <a:spAutoFit/>
          </a:bodyPr>
          <a:lstStyle/>
          <a:p>
            <a:pPr algn="ctr" rtl="1">
              <a:lnSpc>
                <a:spcPct val="150000"/>
              </a:lnSpc>
            </a:pPr>
            <a:r>
              <a:rPr lang="ur-PK" sz="3600" dirty="0" smtClean="0">
                <a:solidFill>
                  <a:srgbClr val="05446B"/>
                </a:solidFill>
                <a:latin typeface="Jameel Noori Nastaleeq" panose="02000503000000020004" pitchFamily="2" charset="-78"/>
                <a:cs typeface="Jameel Noori Nastaleeq" panose="02000503000000020004" pitchFamily="2" charset="-78"/>
              </a:rPr>
              <a:t>اصحابِ کہف کے قصے کے اختتام پر اللہ کی صفات کا تذکرہ</a:t>
            </a:r>
          </a:p>
        </p:txBody>
      </p:sp>
    </p:spTree>
    <p:extLst>
      <p:ext uri="{BB962C8B-B14F-4D97-AF65-F5344CB8AC3E}">
        <p14:creationId xmlns:p14="http://schemas.microsoft.com/office/powerpoint/2010/main" val="122731786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2708031" y="385059"/>
            <a:ext cx="5795726" cy="938719"/>
          </a:xfrm>
          <a:prstGeom prst="rect">
            <a:avLst/>
          </a:prstGeom>
        </p:spPr>
        <p:txBody>
          <a:bodyPr wrap="square">
            <a:spAutoFit/>
          </a:bodyPr>
          <a:lstStyle/>
          <a:p>
            <a:pPr algn="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قصہء اصحابِ کہف سے ہمارے لیے سبق</a:t>
            </a:r>
          </a:p>
        </p:txBody>
      </p:sp>
      <p:sp>
        <p:nvSpPr>
          <p:cNvPr id="8" name="Rectangle 7"/>
          <p:cNvSpPr/>
          <p:nvPr/>
        </p:nvSpPr>
        <p:spPr>
          <a:xfrm>
            <a:off x="193431" y="1791798"/>
            <a:ext cx="7754816" cy="3416320"/>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کسی بھی حال میں باطل کے آگے سر نہ جھکائیں</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اعتماد اسبابِ دنیا پر نہیں بلکہ اللہ پر</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دین پر چلنے کے لیے ساز گار ماحول نہ ہو تو بھی اللہ پر توکل کے ساتھ قدم بڑھائیں</a:t>
            </a:r>
          </a:p>
        </p:txBody>
      </p:sp>
    </p:spTree>
    <p:extLst>
      <p:ext uri="{BB962C8B-B14F-4D97-AF65-F5344CB8AC3E}">
        <p14:creationId xmlns:p14="http://schemas.microsoft.com/office/powerpoint/2010/main" val="393420791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2708031" y="385059"/>
            <a:ext cx="5795726" cy="938719"/>
          </a:xfrm>
          <a:prstGeom prst="rect">
            <a:avLst/>
          </a:prstGeom>
        </p:spPr>
        <p:txBody>
          <a:bodyPr wrap="square">
            <a:spAutoFit/>
          </a:bodyPr>
          <a:lstStyle/>
          <a:p>
            <a:pPr algn="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قصہء اصحابِ کہف سے ہمارے لیے سبق</a:t>
            </a:r>
          </a:p>
        </p:txBody>
      </p:sp>
      <p:sp>
        <p:nvSpPr>
          <p:cNvPr id="8" name="Rectangle 7"/>
          <p:cNvSpPr/>
          <p:nvPr/>
        </p:nvSpPr>
        <p:spPr>
          <a:xfrm>
            <a:off x="773723" y="1580778"/>
            <a:ext cx="7174524" cy="4247317"/>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اللہ تعالی قوانین کے پابند نہیں</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رب  ، جب جہاں جو کرنا چاہے کر سکتا ہے۔</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نوعِ انسانی کو بیک وقت زندہ کرنا اس کے لیے مشکل نہیں</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جاہل لوگ اللہ کی نشانیوں سے سبق لینے کی بجائے مزید گمراہی کا سامان بنا دیتے ہیں۔</a:t>
            </a:r>
          </a:p>
        </p:txBody>
      </p:sp>
    </p:spTree>
    <p:extLst>
      <p:ext uri="{BB962C8B-B14F-4D97-AF65-F5344CB8AC3E}">
        <p14:creationId xmlns:p14="http://schemas.microsoft.com/office/powerpoint/2010/main" val="401064567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2708031" y="385059"/>
            <a:ext cx="5795726" cy="1234953"/>
          </a:xfrm>
          <a:prstGeom prst="rect">
            <a:avLst/>
          </a:prstGeom>
        </p:spPr>
        <p:txBody>
          <a:bodyPr wrap="square">
            <a:spAutoFit/>
          </a:bodyPr>
          <a:lstStyle/>
          <a:p>
            <a:pPr algn="r" rtl="1">
              <a:lnSpc>
                <a:spcPct val="150000"/>
              </a:lnSpc>
            </a:pPr>
            <a:r>
              <a:rPr lang="ur-PK" sz="5400" b="1" u="sng" dirty="0" smtClean="0">
                <a:solidFill>
                  <a:srgbClr val="C00000"/>
                </a:solidFill>
                <a:latin typeface="Jameel Noori Nastaleeq" panose="02000503000000020004" pitchFamily="2" charset="-78"/>
                <a:cs typeface="Jameel Noori Nastaleeq" panose="02000503000000020004" pitchFamily="2" charset="-78"/>
              </a:rPr>
              <a:t>سوال</a:t>
            </a:r>
          </a:p>
        </p:txBody>
      </p:sp>
      <p:sp>
        <p:nvSpPr>
          <p:cNvPr id="8" name="Rectangle 7"/>
          <p:cNvSpPr/>
          <p:nvPr/>
        </p:nvSpPr>
        <p:spPr>
          <a:xfrm>
            <a:off x="1577132" y="2248994"/>
            <a:ext cx="5926016" cy="2481449"/>
          </a:xfrm>
          <a:prstGeom prst="rect">
            <a:avLst/>
          </a:prstGeom>
        </p:spPr>
        <p:txBody>
          <a:bodyPr wrap="square">
            <a:spAutoFit/>
          </a:bodyPr>
          <a:lstStyle/>
          <a:p>
            <a:pPr algn="ctr" rtl="1">
              <a:lnSpc>
                <a:spcPct val="150000"/>
              </a:lnSpc>
            </a:pPr>
            <a:r>
              <a:rPr lang="ur-PK" sz="5400" dirty="0" smtClean="0">
                <a:solidFill>
                  <a:srgbClr val="05446B"/>
                </a:solidFill>
                <a:latin typeface="Jameel Noori Nastaleeq" panose="02000503000000020004" pitchFamily="2" charset="-78"/>
                <a:cs typeface="Jameel Noori Nastaleeq" panose="02000503000000020004" pitchFamily="2" charset="-78"/>
              </a:rPr>
              <a:t>اصحابِ کہف کے واقعے کو کیسے گمراہی کا سبب بنایا؟</a:t>
            </a:r>
          </a:p>
        </p:txBody>
      </p:sp>
    </p:spTree>
    <p:extLst>
      <p:ext uri="{BB962C8B-B14F-4D97-AF65-F5344CB8AC3E}">
        <p14:creationId xmlns:p14="http://schemas.microsoft.com/office/powerpoint/2010/main" val="418492400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2092569" y="385059"/>
            <a:ext cx="6411188" cy="1015663"/>
          </a:xfrm>
          <a:prstGeom prst="rect">
            <a:avLst/>
          </a:prstGeom>
        </p:spPr>
        <p:txBody>
          <a:bodyPr wrap="square">
            <a:spAutoFit/>
          </a:bodyPr>
          <a:lstStyle/>
          <a:p>
            <a:pPr algn="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اصحابِ کہف کا واقعہ قرآن میں بیان کرنے کی حکمت</a:t>
            </a:r>
          </a:p>
        </p:txBody>
      </p:sp>
      <p:sp>
        <p:nvSpPr>
          <p:cNvPr id="8" name="Rectangle 7"/>
          <p:cNvSpPr/>
          <p:nvPr/>
        </p:nvSpPr>
        <p:spPr>
          <a:xfrm>
            <a:off x="773723" y="1580778"/>
            <a:ext cx="7174524" cy="3416320"/>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نبی کریم ﷺ کی رسالت کو ثابت کرنا</a:t>
            </a:r>
            <a:r>
              <a:rPr lang="ur-PK" sz="3600" dirty="0">
                <a:solidFill>
                  <a:srgbClr val="05446B"/>
                </a:solidFill>
                <a:latin typeface="Jameel Noori Nastaleeq" panose="02000503000000020004" pitchFamily="2" charset="-78"/>
                <a:cs typeface="Jameel Noori Nastaleeq" panose="02000503000000020004" pitchFamily="2" charset="-78"/>
              </a:rPr>
              <a:t> </a:t>
            </a:r>
            <a:r>
              <a:rPr lang="ur-PK" sz="3600" dirty="0" smtClean="0">
                <a:solidFill>
                  <a:srgbClr val="05446B"/>
                </a:solidFill>
                <a:latin typeface="Jameel Noori Nastaleeq" panose="02000503000000020004" pitchFamily="2" charset="-78"/>
                <a:cs typeface="Jameel Noori Nastaleeq" panose="02000503000000020004" pitchFamily="2" charset="-78"/>
              </a:rPr>
              <a:t>، جو باتیں کوئی نہیں جانتا وہ نبی جانتے ہیں</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قریشِ مکہ کے ظلم کا شکار مسلمانوں کو تسلی  کہ اللہ کے راستے میں تکلیفوں کا پیش آنا نئی بات نہیں</a:t>
            </a:r>
          </a:p>
        </p:txBody>
      </p:sp>
    </p:spTree>
    <p:extLst>
      <p:ext uri="{BB962C8B-B14F-4D97-AF65-F5344CB8AC3E}">
        <p14:creationId xmlns:p14="http://schemas.microsoft.com/office/powerpoint/2010/main" val="36589159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142</TotalTime>
  <Words>1999</Words>
  <Application>Microsoft Office PowerPoint</Application>
  <PresentationFormat>On-screen Show (4:3)</PresentationFormat>
  <Paragraphs>206</Paragraphs>
  <Slides>57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57</vt:i4>
      </vt:variant>
    </vt:vector>
  </HeadingPairs>
  <TitlesOfParts>
    <vt:vector size="66" baseType="lpstr">
      <vt:lpstr>_PDMS_Bukhari</vt:lpstr>
      <vt:lpstr>Al_Mushaf</vt:lpstr>
      <vt:lpstr>Arial</vt:lpstr>
      <vt:lpstr>Calibri</vt:lpstr>
      <vt:lpstr>Calibri Light</vt:lpstr>
      <vt:lpstr>Jameel Noori Nastaleeq</vt:lpstr>
      <vt:lpstr>noorehira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28</cp:revision>
  <dcterms:created xsi:type="dcterms:W3CDTF">2021-10-20T07:55:43Z</dcterms:created>
  <dcterms:modified xsi:type="dcterms:W3CDTF">2021-10-20T10:41:22Z</dcterms:modified>
</cp:coreProperties>
</file>