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93" r:id="rId3"/>
    <p:sldId id="258" r:id="rId4"/>
    <p:sldId id="259" r:id="rId5"/>
    <p:sldId id="260" r:id="rId6"/>
    <p:sldId id="272" r:id="rId7"/>
    <p:sldId id="273" r:id="rId8"/>
    <p:sldId id="261" r:id="rId9"/>
    <p:sldId id="274" r:id="rId10"/>
    <p:sldId id="275" r:id="rId11"/>
    <p:sldId id="276" r:id="rId12"/>
    <p:sldId id="262" r:id="rId13"/>
    <p:sldId id="263" r:id="rId14"/>
    <p:sldId id="264" r:id="rId15"/>
    <p:sldId id="277" r:id="rId16"/>
    <p:sldId id="265" r:id="rId17"/>
    <p:sldId id="278" r:id="rId18"/>
    <p:sldId id="266" r:id="rId19"/>
    <p:sldId id="279" r:id="rId20"/>
    <p:sldId id="280" r:id="rId21"/>
    <p:sldId id="267" r:id="rId22"/>
    <p:sldId id="268" r:id="rId23"/>
    <p:sldId id="281" r:id="rId24"/>
    <p:sldId id="282" r:id="rId25"/>
    <p:sldId id="269" r:id="rId26"/>
    <p:sldId id="270" r:id="rId27"/>
    <p:sldId id="271" r:id="rId28"/>
    <p:sldId id="283" r:id="rId29"/>
    <p:sldId id="284" r:id="rId30"/>
    <p:sldId id="285" r:id="rId31"/>
    <p:sldId id="286" r:id="rId32"/>
    <p:sldId id="287" r:id="rId33"/>
    <p:sldId id="288" r:id="rId34"/>
    <p:sldId id="290" r:id="rId35"/>
    <p:sldId id="289" r:id="rId36"/>
    <p:sldId id="291" r:id="rId37"/>
    <p:sldId id="292"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8" d="100"/>
          <a:sy n="68" d="100"/>
        </p:scale>
        <p:origin x="138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E57AA39-6493-44E6-8CF1-3DFB43A88AF3}" type="datetimeFigureOut">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6F8378-5DBA-4D8B-967F-268BA4A1D445}" type="slidenum">
              <a:rPr lang="en-US" smtClean="0"/>
              <a:t>‹#›</a:t>
            </a:fld>
            <a:endParaRPr lang="en-US" dirty="0"/>
          </a:p>
        </p:txBody>
      </p:sp>
    </p:spTree>
    <p:extLst>
      <p:ext uri="{BB962C8B-B14F-4D97-AF65-F5344CB8AC3E}">
        <p14:creationId xmlns:p14="http://schemas.microsoft.com/office/powerpoint/2010/main" val="631194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57AA39-6493-44E6-8CF1-3DFB43A88AF3}" type="datetimeFigureOut">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6F8378-5DBA-4D8B-967F-268BA4A1D445}" type="slidenum">
              <a:rPr lang="en-US" smtClean="0"/>
              <a:t>‹#›</a:t>
            </a:fld>
            <a:endParaRPr lang="en-US" dirty="0"/>
          </a:p>
        </p:txBody>
      </p:sp>
    </p:spTree>
    <p:extLst>
      <p:ext uri="{BB962C8B-B14F-4D97-AF65-F5344CB8AC3E}">
        <p14:creationId xmlns:p14="http://schemas.microsoft.com/office/powerpoint/2010/main" val="3746316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E57AA39-6493-44E6-8CF1-3DFB43A88AF3}" type="datetimeFigureOut">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6F8378-5DBA-4D8B-967F-268BA4A1D445}" type="slidenum">
              <a:rPr lang="en-US" smtClean="0"/>
              <a:t>‹#›</a:t>
            </a:fld>
            <a:endParaRPr lang="en-US" dirty="0"/>
          </a:p>
        </p:txBody>
      </p:sp>
    </p:spTree>
    <p:extLst>
      <p:ext uri="{BB962C8B-B14F-4D97-AF65-F5344CB8AC3E}">
        <p14:creationId xmlns:p14="http://schemas.microsoft.com/office/powerpoint/2010/main" val="724567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E57AA39-6493-44E6-8CF1-3DFB43A88AF3}" type="datetimeFigureOut">
              <a:rPr lang="en-US" smtClean="0"/>
              <a:t>10/14/2021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6F8378-5DBA-4D8B-967F-268BA4A1D445}" type="slidenum">
              <a:rPr lang="en-US" smtClean="0"/>
              <a:t>‹#›</a:t>
            </a:fld>
            <a:endParaRPr lang="en-US" dirty="0"/>
          </a:p>
        </p:txBody>
      </p:sp>
    </p:spTree>
    <p:extLst>
      <p:ext uri="{BB962C8B-B14F-4D97-AF65-F5344CB8AC3E}">
        <p14:creationId xmlns:p14="http://schemas.microsoft.com/office/powerpoint/2010/main" val="3907321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57AA39-6493-44E6-8CF1-3DFB43A88AF3}" type="datetimeFigureOut">
              <a:rPr lang="en-US" smtClean="0"/>
              <a:t>10/14/2021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A6F8378-5DBA-4D8B-967F-268BA4A1D445}" type="slidenum">
              <a:rPr lang="en-US" smtClean="0"/>
              <a:t>‹#›</a:t>
            </a:fld>
            <a:endParaRPr lang="en-US" dirty="0"/>
          </a:p>
        </p:txBody>
      </p:sp>
    </p:spTree>
    <p:extLst>
      <p:ext uri="{BB962C8B-B14F-4D97-AF65-F5344CB8AC3E}">
        <p14:creationId xmlns:p14="http://schemas.microsoft.com/office/powerpoint/2010/main" val="2114940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57AA39-6493-44E6-8CF1-3DFB43A88AF3}" type="datetimeFigureOut">
              <a:rPr lang="en-US" smtClean="0"/>
              <a:t>10/14/2021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A6F8378-5DBA-4D8B-967F-268BA4A1D445}" type="slidenum">
              <a:rPr lang="en-US" smtClean="0"/>
              <a:t>‹#›</a:t>
            </a:fld>
            <a:endParaRPr lang="en-US" dirty="0"/>
          </a:p>
        </p:txBody>
      </p:sp>
    </p:spTree>
    <p:extLst>
      <p:ext uri="{BB962C8B-B14F-4D97-AF65-F5344CB8AC3E}">
        <p14:creationId xmlns:p14="http://schemas.microsoft.com/office/powerpoint/2010/main" val="1826555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57AA39-6493-44E6-8CF1-3DFB43A88AF3}" type="datetimeFigureOut">
              <a:rPr lang="en-US" smtClean="0"/>
              <a:t>10/14/2021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A6F8378-5DBA-4D8B-967F-268BA4A1D445}" type="slidenum">
              <a:rPr lang="en-US" smtClean="0"/>
              <a:t>‹#›</a:t>
            </a:fld>
            <a:endParaRPr lang="en-US" dirty="0"/>
          </a:p>
        </p:txBody>
      </p:sp>
    </p:spTree>
    <p:extLst>
      <p:ext uri="{BB962C8B-B14F-4D97-AF65-F5344CB8AC3E}">
        <p14:creationId xmlns:p14="http://schemas.microsoft.com/office/powerpoint/2010/main" val="200916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E57AA39-6493-44E6-8CF1-3DFB43A88AF3}" type="datetimeFigureOut">
              <a:rPr lang="en-US" smtClean="0"/>
              <a:t>10/14/2021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6F8378-5DBA-4D8B-967F-268BA4A1D445}" type="slidenum">
              <a:rPr lang="en-US" smtClean="0"/>
              <a:t>‹#›</a:t>
            </a:fld>
            <a:endParaRPr lang="en-US" dirty="0"/>
          </a:p>
        </p:txBody>
      </p:sp>
    </p:spTree>
    <p:extLst>
      <p:ext uri="{BB962C8B-B14F-4D97-AF65-F5344CB8AC3E}">
        <p14:creationId xmlns:p14="http://schemas.microsoft.com/office/powerpoint/2010/main" val="4280683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E57AA39-6493-44E6-8CF1-3DFB43A88AF3}" type="datetimeFigureOut">
              <a:rPr lang="en-US" smtClean="0"/>
              <a:t>10/14/2021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6F8378-5DBA-4D8B-967F-268BA4A1D445}" type="slidenum">
              <a:rPr lang="en-US" smtClean="0"/>
              <a:t>‹#›</a:t>
            </a:fld>
            <a:endParaRPr lang="en-US" dirty="0"/>
          </a:p>
        </p:txBody>
      </p:sp>
    </p:spTree>
    <p:extLst>
      <p:ext uri="{BB962C8B-B14F-4D97-AF65-F5344CB8AC3E}">
        <p14:creationId xmlns:p14="http://schemas.microsoft.com/office/powerpoint/2010/main" val="1560129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57AA39-6493-44E6-8CF1-3DFB43A88AF3}" type="datetimeFigureOut">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6F8378-5DBA-4D8B-967F-268BA4A1D445}" type="slidenum">
              <a:rPr lang="en-US" smtClean="0"/>
              <a:t>‹#›</a:t>
            </a:fld>
            <a:endParaRPr lang="en-US" dirty="0"/>
          </a:p>
        </p:txBody>
      </p:sp>
    </p:spTree>
    <p:extLst>
      <p:ext uri="{BB962C8B-B14F-4D97-AF65-F5344CB8AC3E}">
        <p14:creationId xmlns:p14="http://schemas.microsoft.com/office/powerpoint/2010/main" val="1573795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57AA39-6493-44E6-8CF1-3DFB43A88AF3}" type="datetimeFigureOut">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6F8378-5DBA-4D8B-967F-268BA4A1D445}" type="slidenum">
              <a:rPr lang="en-US" smtClean="0"/>
              <a:t>‹#›</a:t>
            </a:fld>
            <a:endParaRPr lang="en-US" dirty="0"/>
          </a:p>
        </p:txBody>
      </p:sp>
    </p:spTree>
    <p:extLst>
      <p:ext uri="{BB962C8B-B14F-4D97-AF65-F5344CB8AC3E}">
        <p14:creationId xmlns:p14="http://schemas.microsoft.com/office/powerpoint/2010/main" val="486754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57AA39-6493-44E6-8CF1-3DFB43A88AF3}" type="datetimeFigureOut">
              <a:rPr lang="en-US" smtClean="0"/>
              <a:t>10/14/2021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6F8378-5DBA-4D8B-967F-268BA4A1D445}" type="slidenum">
              <a:rPr lang="en-US" smtClean="0"/>
              <a:t>‹#›</a:t>
            </a:fld>
            <a:endParaRPr lang="en-US" dirty="0"/>
          </a:p>
        </p:txBody>
      </p:sp>
    </p:spTree>
    <p:extLst>
      <p:ext uri="{BB962C8B-B14F-4D97-AF65-F5344CB8AC3E}">
        <p14:creationId xmlns:p14="http://schemas.microsoft.com/office/powerpoint/2010/main" val="4479604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tafheemonline.com/tafseer.asp?s=018&amp;h=3"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www.tafheemonline.com/tafseer.asp?s=018&amp;h=5"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tafheemonline.com/tafseer.asp?s=018&amp;h=6"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www.tafheemonline.com/tafseer.asp?s=018&amp;h=7"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94426"/>
            <a:ext cx="9207719" cy="1248156"/>
          </a:xfrm>
          <a:prstGeom prst="rect">
            <a:avLst/>
          </a:prstGeom>
        </p:spPr>
      </p:pic>
      <p:sp>
        <p:nvSpPr>
          <p:cNvPr id="22" name="TextBox 21"/>
          <p:cNvSpPr txBox="1"/>
          <p:nvPr/>
        </p:nvSpPr>
        <p:spPr>
          <a:xfrm>
            <a:off x="3039716" y="3385412"/>
            <a:ext cx="2666114" cy="646331"/>
          </a:xfrm>
          <a:prstGeom prst="rect">
            <a:avLst/>
          </a:prstGeom>
          <a:noFill/>
        </p:spPr>
        <p:txBody>
          <a:bodyPr wrap="none" rtlCol="0">
            <a:spAutoFit/>
          </a:bodyPr>
          <a:lstStyle/>
          <a:p>
            <a:pPr algn="r" rtl="1"/>
            <a:r>
              <a:rPr lang="ur-PK" sz="3600" dirty="0">
                <a:latin typeface="_PDMS_Bukhari" panose="00000400000000000000" pitchFamily="2" charset="-78"/>
                <a:cs typeface="_PDMS_Bukhari" panose="00000400000000000000" pitchFamily="2" charset="-78"/>
              </a:rPr>
              <a:t>مکیہ ، 110 آیات</a:t>
            </a:r>
            <a:endParaRPr lang="en-US" sz="3600" dirty="0">
              <a:latin typeface="_PDMS_Bukhari" panose="00000400000000000000" pitchFamily="2" charset="-78"/>
              <a:cs typeface="_PDMS_Bukhari" panose="00000400000000000000" pitchFamily="2" charset="-78"/>
            </a:endParaRPr>
          </a:p>
        </p:txBody>
      </p:sp>
      <p:pic>
        <p:nvPicPr>
          <p:cNvPr id="23" name="Picture 22"/>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138138" y="1257914"/>
            <a:ext cx="4509423" cy="1729518"/>
          </a:xfrm>
          <a:prstGeom prst="rect">
            <a:avLst/>
          </a:prstGeom>
        </p:spPr>
      </p:pic>
      <p:sp>
        <p:nvSpPr>
          <p:cNvPr id="24" name="TextBox 23"/>
          <p:cNvSpPr txBox="1"/>
          <p:nvPr/>
        </p:nvSpPr>
        <p:spPr>
          <a:xfrm>
            <a:off x="3004448" y="4269919"/>
            <a:ext cx="2701382" cy="646331"/>
          </a:xfrm>
          <a:prstGeom prst="rect">
            <a:avLst/>
          </a:prstGeom>
          <a:noFill/>
        </p:spPr>
        <p:txBody>
          <a:bodyPr wrap="none" rtlCol="0">
            <a:spAutoFit/>
          </a:bodyPr>
          <a:lstStyle/>
          <a:p>
            <a:pPr algn="r" rtl="1"/>
            <a:r>
              <a:rPr lang="ur-PK" sz="3600" i="1" dirty="0">
                <a:latin typeface="Jameel Noori Nastaleeq" panose="02000503000000020004" pitchFamily="2" charset="-78"/>
                <a:cs typeface="Jameel Noori Nastaleeq" panose="02000503000000020004" pitchFamily="2" charset="-78"/>
              </a:rPr>
              <a:t>استاذہ ماریہ حسین</a:t>
            </a:r>
            <a:endParaRPr lang="en-US" sz="3600" i="1" dirty="0">
              <a:latin typeface="Jameel Noori Nastaleeq" panose="02000503000000020004" pitchFamily="2" charset="-78"/>
              <a:cs typeface="Jameel Noori Nastaleeq" panose="02000503000000020004" pitchFamily="2" charset="-78"/>
            </a:endParaRPr>
          </a:p>
        </p:txBody>
      </p:sp>
      <p:cxnSp>
        <p:nvCxnSpPr>
          <p:cNvPr id="25" name="Straight Connector 24"/>
          <p:cNvCxnSpPr/>
          <p:nvPr/>
        </p:nvCxnSpPr>
        <p:spPr>
          <a:xfrm flipH="1">
            <a:off x="3226990" y="4157375"/>
            <a:ext cx="23317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86245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712714"/>
            <a:ext cx="9207719" cy="1248156"/>
          </a:xfrm>
          <a:prstGeom prst="rect">
            <a:avLst/>
          </a:prstGeom>
        </p:spPr>
      </p:pic>
      <p:sp>
        <p:nvSpPr>
          <p:cNvPr id="15" name="TextBox 14"/>
          <p:cNvSpPr txBox="1"/>
          <p:nvPr/>
        </p:nvSpPr>
        <p:spPr>
          <a:xfrm>
            <a:off x="7052357" y="598647"/>
            <a:ext cx="1790875" cy="854080"/>
          </a:xfrm>
          <a:prstGeom prst="rect">
            <a:avLst/>
          </a:prstGeom>
          <a:noFill/>
        </p:spPr>
        <p:txBody>
          <a:bodyPr wrap="none" rtlCol="0">
            <a:spAutoFit/>
          </a:bodyPr>
          <a:lstStyle/>
          <a:p>
            <a:pPr algn="r" rtl="1"/>
            <a:r>
              <a:rPr lang="ur-PK" sz="4800" i="1" dirty="0">
                <a:solidFill>
                  <a:schemeClr val="bg1"/>
                </a:solidFill>
                <a:latin typeface="Jameel Noori Nastaleeq" panose="02000503000000020004" pitchFamily="2" charset="-78"/>
                <a:cs typeface="Jameel Noori Nastaleeq" panose="02000503000000020004" pitchFamily="2" charset="-78"/>
              </a:rPr>
              <a:t>شانِ  نزول</a:t>
            </a:r>
            <a:endParaRPr lang="en-US" sz="4800" i="1" dirty="0">
              <a:solidFill>
                <a:schemeClr val="bg1"/>
              </a:solidFill>
              <a:latin typeface="Jameel Noori Nastaleeq" panose="02000503000000020004" pitchFamily="2" charset="-78"/>
              <a:cs typeface="Jameel Noori Nastaleeq" panose="02000503000000020004" pitchFamily="2" charset="-78"/>
            </a:endParaRPr>
          </a:p>
        </p:txBody>
      </p:sp>
      <p:sp>
        <p:nvSpPr>
          <p:cNvPr id="3" name="Rectangle 2"/>
          <p:cNvSpPr/>
          <p:nvPr/>
        </p:nvSpPr>
        <p:spPr>
          <a:xfrm>
            <a:off x="6073225" y="5516469"/>
            <a:ext cx="1448972" cy="6240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59244172"/>
              </p:ext>
            </p:extLst>
          </p:nvPr>
        </p:nvGraphicFramePr>
        <p:xfrm>
          <a:off x="809374" y="538932"/>
          <a:ext cx="7461531" cy="4835247"/>
        </p:xfrm>
        <a:graphic>
          <a:graphicData uri="http://schemas.openxmlformats.org/drawingml/2006/table">
            <a:tbl>
              <a:tblPr firstRow="1" bandRow="1">
                <a:tableStyleId>{5C22544A-7EE6-4342-B048-85BDC9FD1C3A}</a:tableStyleId>
              </a:tblPr>
              <a:tblGrid>
                <a:gridCol w="597395">
                  <a:extLst>
                    <a:ext uri="{9D8B030D-6E8A-4147-A177-3AD203B41FA5}">
                      <a16:colId xmlns:a16="http://schemas.microsoft.com/office/drawing/2014/main" val="559865442"/>
                    </a:ext>
                  </a:extLst>
                </a:gridCol>
                <a:gridCol w="1997613">
                  <a:extLst>
                    <a:ext uri="{9D8B030D-6E8A-4147-A177-3AD203B41FA5}">
                      <a16:colId xmlns:a16="http://schemas.microsoft.com/office/drawing/2014/main" val="4122002442"/>
                    </a:ext>
                  </a:extLst>
                </a:gridCol>
                <a:gridCol w="1881910">
                  <a:extLst>
                    <a:ext uri="{9D8B030D-6E8A-4147-A177-3AD203B41FA5}">
                      <a16:colId xmlns:a16="http://schemas.microsoft.com/office/drawing/2014/main" val="2258474239"/>
                    </a:ext>
                  </a:extLst>
                </a:gridCol>
                <a:gridCol w="2508223">
                  <a:extLst>
                    <a:ext uri="{9D8B030D-6E8A-4147-A177-3AD203B41FA5}">
                      <a16:colId xmlns:a16="http://schemas.microsoft.com/office/drawing/2014/main" val="1900431556"/>
                    </a:ext>
                  </a:extLst>
                </a:gridCol>
                <a:gridCol w="476390">
                  <a:extLst>
                    <a:ext uri="{9D8B030D-6E8A-4147-A177-3AD203B41FA5}">
                      <a16:colId xmlns:a16="http://schemas.microsoft.com/office/drawing/2014/main" val="3340124833"/>
                    </a:ext>
                  </a:extLst>
                </a:gridCol>
              </a:tblGrid>
              <a:tr h="445809">
                <a:tc>
                  <a:txBody>
                    <a:bodyPr/>
                    <a:lstStyle/>
                    <a:p>
                      <a:pPr algn="ctr" rtl="1"/>
                      <a:r>
                        <a:rPr lang="ur-PK" sz="2000" dirty="0" smtClean="0">
                          <a:ln>
                            <a:noFill/>
                          </a:ln>
                          <a:solidFill>
                            <a:srgbClr val="002060"/>
                          </a:solidFill>
                          <a:latin typeface="Jameel Noori Nastaleeq" panose="02000503000000020004" pitchFamily="2" charset="-78"/>
                          <a:cs typeface="Jameel Noori Nastaleeq" panose="02000503000000020004" pitchFamily="2" charset="-78"/>
                        </a:rPr>
                        <a:t>نمبر</a:t>
                      </a:r>
                      <a:endParaRPr lang="en-US" sz="2000" dirty="0">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ur-PK" sz="2000" dirty="0" smtClean="0">
                          <a:ln>
                            <a:noFill/>
                          </a:ln>
                          <a:solidFill>
                            <a:srgbClr val="002060"/>
                          </a:solidFill>
                          <a:latin typeface="Jameel Noori Nastaleeq" panose="02000503000000020004" pitchFamily="2" charset="-78"/>
                          <a:cs typeface="Jameel Noori Nastaleeq" panose="02000503000000020004" pitchFamily="2" charset="-78"/>
                        </a:rPr>
                        <a:t>درست جواب</a:t>
                      </a:r>
                      <a:endParaRPr lang="en-US" sz="2000" dirty="0">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ur-PK" sz="2000" dirty="0" smtClean="0">
                          <a:ln>
                            <a:noFill/>
                          </a:ln>
                          <a:solidFill>
                            <a:srgbClr val="002060"/>
                          </a:solidFill>
                          <a:latin typeface="Jameel Noori Nastaleeq" panose="02000503000000020004" pitchFamily="2" charset="-78"/>
                          <a:cs typeface="Jameel Noori Nastaleeq" panose="02000503000000020004" pitchFamily="2" charset="-78"/>
                        </a:rPr>
                        <a:t>آپ کا جواب</a:t>
                      </a:r>
                      <a:endParaRPr lang="en-US" sz="2000" dirty="0">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ur-PK" sz="2000" dirty="0" smtClean="0">
                          <a:ln>
                            <a:noFill/>
                          </a:ln>
                          <a:solidFill>
                            <a:srgbClr val="002060"/>
                          </a:solidFill>
                          <a:latin typeface="Jameel Noori Nastaleeq" panose="02000503000000020004" pitchFamily="2" charset="-78"/>
                          <a:cs typeface="Jameel Noori Nastaleeq" panose="02000503000000020004" pitchFamily="2" charset="-78"/>
                        </a:rPr>
                        <a:t>سوال</a:t>
                      </a:r>
                      <a:endParaRPr lang="en-US" sz="2000" dirty="0">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endParaRPr lang="en-US" dirty="0">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9957618"/>
                  </a:ext>
                </a:extLst>
              </a:tr>
              <a:tr h="1463146">
                <a:tc>
                  <a:txBody>
                    <a:bodyPr/>
                    <a:lstStyle/>
                    <a:p>
                      <a:pPr algn="ctr" rtl="1"/>
                      <a:endParaRPr lang="en-US">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endParaRPr lang="en-US" dirty="0">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endParaRPr lang="en-US" dirty="0">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ur-PK" sz="3200" dirty="0" smtClean="0">
                          <a:ln>
                            <a:noFill/>
                          </a:ln>
                          <a:solidFill>
                            <a:srgbClr val="002060"/>
                          </a:solidFill>
                          <a:latin typeface="Jameel Noori Nastaleeq" panose="02000503000000020004" pitchFamily="2" charset="-78"/>
                          <a:cs typeface="Jameel Noori Nastaleeq" panose="02000503000000020004" pitchFamily="2" charset="-78"/>
                        </a:rPr>
                        <a:t>دجال اور سورۃ کہف کا آپس میں کیا تعلق ہے؟</a:t>
                      </a:r>
                      <a:endParaRPr lang="en-US" sz="3200" dirty="0">
                        <a:ln>
                          <a:noFill/>
                        </a:ln>
                        <a:solidFill>
                          <a:srgbClr val="002060"/>
                        </a:solidFill>
                        <a:latin typeface="Jameel Noori Nastaleeq" panose="02000503000000020004" pitchFamily="2" charset="-78"/>
                        <a:cs typeface="Jameel Noori Nastaleeq" panose="02000503000000020004"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ur-PK" dirty="0" smtClean="0">
                          <a:ln>
                            <a:noFill/>
                          </a:ln>
                          <a:solidFill>
                            <a:srgbClr val="002060"/>
                          </a:solidFill>
                          <a:latin typeface="Jameel Noori Nastaleeq" panose="02000503000000020004" pitchFamily="2" charset="-78"/>
                          <a:cs typeface="Jameel Noori Nastaleeq" panose="02000503000000020004" pitchFamily="2" charset="-78"/>
                        </a:rPr>
                        <a:t>1</a:t>
                      </a:r>
                      <a:endParaRPr lang="en-US" dirty="0">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68568208"/>
                  </a:ext>
                </a:extLst>
              </a:tr>
              <a:tr h="1463146">
                <a:tc>
                  <a:txBody>
                    <a:bodyPr/>
                    <a:lstStyle/>
                    <a:p>
                      <a:pPr algn="ctr" rtl="1"/>
                      <a:endParaRPr lang="en-US">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endParaRPr lang="en-US">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endParaRPr lang="en-US">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ur-PK" sz="3200" dirty="0" smtClean="0">
                          <a:ln>
                            <a:noFill/>
                          </a:ln>
                          <a:solidFill>
                            <a:srgbClr val="002060"/>
                          </a:solidFill>
                          <a:latin typeface="Jameel Noori Nastaleeq" panose="02000503000000020004" pitchFamily="2" charset="-78"/>
                          <a:cs typeface="Jameel Noori Nastaleeq" panose="02000503000000020004" pitchFamily="2" charset="-78"/>
                        </a:rPr>
                        <a:t>فتنوں</a:t>
                      </a:r>
                      <a:r>
                        <a:rPr lang="ur-PK" sz="3200" baseline="0" dirty="0" smtClean="0">
                          <a:ln>
                            <a:noFill/>
                          </a:ln>
                          <a:solidFill>
                            <a:srgbClr val="002060"/>
                          </a:solidFill>
                          <a:latin typeface="Jameel Noori Nastaleeq" panose="02000503000000020004" pitchFamily="2" charset="-78"/>
                          <a:cs typeface="Jameel Noori Nastaleeq" panose="02000503000000020004" pitchFamily="2" charset="-78"/>
                        </a:rPr>
                        <a:t> کو سمجھنے کے لیے  کیا چیز ضروری ہے؟</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ur-PK" dirty="0" smtClean="0">
                          <a:ln>
                            <a:noFill/>
                          </a:ln>
                          <a:solidFill>
                            <a:srgbClr val="002060"/>
                          </a:solidFill>
                          <a:latin typeface="Jameel Noori Nastaleeq" panose="02000503000000020004" pitchFamily="2" charset="-78"/>
                          <a:cs typeface="Jameel Noori Nastaleeq" panose="02000503000000020004" pitchFamily="2" charset="-78"/>
                        </a:rPr>
                        <a:t>2</a:t>
                      </a:r>
                      <a:endParaRPr lang="en-US" dirty="0">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0824712"/>
                  </a:ext>
                </a:extLst>
              </a:tr>
              <a:tr h="1463146">
                <a:tc>
                  <a:txBody>
                    <a:bodyPr/>
                    <a:lstStyle/>
                    <a:p>
                      <a:pPr algn="ctr" rtl="1"/>
                      <a:endParaRPr lang="en-US">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endParaRPr lang="en-US">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endParaRPr lang="en-US">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ur-PK" sz="3200" dirty="0" smtClean="0">
                          <a:ln>
                            <a:noFill/>
                          </a:ln>
                          <a:solidFill>
                            <a:srgbClr val="002060"/>
                          </a:solidFill>
                          <a:latin typeface="Jameel Noori Nastaleeq" panose="02000503000000020004" pitchFamily="2" charset="-78"/>
                          <a:cs typeface="Jameel Noori Nastaleeq" panose="02000503000000020004" pitchFamily="2" charset="-78"/>
                        </a:rPr>
                        <a:t>فتنہء علم سے کیسے بچا جائے؟</a:t>
                      </a:r>
                      <a:endParaRPr lang="en-US" sz="3200" dirty="0">
                        <a:ln>
                          <a:noFill/>
                        </a:ln>
                        <a:solidFill>
                          <a:srgbClr val="002060"/>
                        </a:solidFill>
                        <a:latin typeface="Jameel Noori Nastaleeq" panose="02000503000000020004" pitchFamily="2" charset="-78"/>
                        <a:cs typeface="Jameel Noori Nastaleeq" panose="02000503000000020004"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ur-PK" dirty="0" smtClean="0">
                          <a:ln>
                            <a:noFill/>
                          </a:ln>
                          <a:solidFill>
                            <a:srgbClr val="002060"/>
                          </a:solidFill>
                          <a:latin typeface="Jameel Noori Nastaleeq" panose="02000503000000020004" pitchFamily="2" charset="-78"/>
                          <a:cs typeface="Jameel Noori Nastaleeq" panose="02000503000000020004" pitchFamily="2" charset="-78"/>
                        </a:rPr>
                        <a:t>3</a:t>
                      </a:r>
                      <a:endParaRPr lang="en-US" dirty="0">
                        <a:ln>
                          <a:noFill/>
                        </a:ln>
                        <a:solidFill>
                          <a:srgbClr val="002060"/>
                        </a:solidFill>
                        <a:latin typeface="Jameel Noori Nastaleeq" panose="02000503000000020004" pitchFamily="2" charset="-78"/>
                        <a:cs typeface="Jameel Noori Nastaleeq" panose="02000503000000020004"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4438295"/>
                  </a:ext>
                </a:extLst>
              </a:tr>
            </a:tbl>
          </a:graphicData>
        </a:graphic>
      </p:graphicFrame>
    </p:spTree>
    <p:extLst>
      <p:ext uri="{BB962C8B-B14F-4D97-AF65-F5344CB8AC3E}">
        <p14:creationId xmlns:p14="http://schemas.microsoft.com/office/powerpoint/2010/main" val="662043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94426"/>
            <a:ext cx="9207719" cy="1248156"/>
          </a:xfrm>
          <a:prstGeom prst="rect">
            <a:avLst/>
          </a:prstGeom>
        </p:spPr>
      </p:pic>
      <p:sp>
        <p:nvSpPr>
          <p:cNvPr id="12" name="TextBox 11"/>
          <p:cNvSpPr txBox="1"/>
          <p:nvPr/>
        </p:nvSpPr>
        <p:spPr>
          <a:xfrm>
            <a:off x="700457" y="1745511"/>
            <a:ext cx="7679365" cy="3877985"/>
          </a:xfrm>
          <a:prstGeom prst="rect">
            <a:avLst/>
          </a:prstGeom>
          <a:noFill/>
        </p:spPr>
        <p:txBody>
          <a:bodyPr wrap="square" rtlCol="0">
            <a:spAutoFit/>
          </a:bodyPr>
          <a:lstStyle/>
          <a:p>
            <a:pPr algn="r" rtl="1">
              <a:lnSpc>
                <a:spcPct val="150000"/>
              </a:lnSpc>
            </a:pPr>
            <a:r>
              <a:rPr lang="ur-PK" sz="3600" dirty="0" smtClean="0">
                <a:solidFill>
                  <a:srgbClr val="2E5369"/>
                </a:solidFill>
                <a:latin typeface="Jameel Noori Nastaleeq" panose="02000503000000020004" pitchFamily="2" charset="-78"/>
                <a:cs typeface="Jameel Noori Nastaleeq" panose="02000503000000020004" pitchFamily="2" charset="-78"/>
              </a:rPr>
              <a:t>سورۃ بنی اسرائیل کا آغاز		سبحان اللہ		تسبیح سے</a:t>
            </a:r>
          </a:p>
          <a:p>
            <a:pPr algn="r" rtl="1">
              <a:lnSpc>
                <a:spcPct val="150000"/>
              </a:lnSpc>
            </a:pPr>
            <a:r>
              <a:rPr lang="ur-PK" sz="3600" dirty="0" smtClean="0">
                <a:solidFill>
                  <a:srgbClr val="2E5369"/>
                </a:solidFill>
                <a:latin typeface="Jameel Noori Nastaleeq" panose="02000503000000020004" pitchFamily="2" charset="-78"/>
                <a:cs typeface="Jameel Noori Nastaleeq" panose="02000503000000020004" pitchFamily="2" charset="-78"/>
              </a:rPr>
              <a:t>سورۃ کہف کا آغاز				الحمد للہ			تحمید سے</a:t>
            </a:r>
          </a:p>
          <a:p>
            <a:pPr algn="r" rtl="1">
              <a:lnSpc>
                <a:spcPct val="150000"/>
              </a:lnSpc>
            </a:pPr>
            <a:endParaRPr lang="ur-PK" sz="2000" dirty="0">
              <a:solidFill>
                <a:srgbClr val="2E5369"/>
              </a:solidFill>
              <a:latin typeface="Jameel Noori Nastaleeq" panose="02000503000000020004" pitchFamily="2" charset="-78"/>
              <a:cs typeface="Jameel Noori Nastaleeq" panose="02000503000000020004" pitchFamily="2" charset="-78"/>
            </a:endParaRPr>
          </a:p>
          <a:p>
            <a:pPr algn="r" rtl="1">
              <a:lnSpc>
                <a:spcPct val="150000"/>
              </a:lnSpc>
            </a:pPr>
            <a:r>
              <a:rPr lang="ur-PK" sz="3600" dirty="0" smtClean="0">
                <a:solidFill>
                  <a:srgbClr val="2E5369"/>
                </a:solidFill>
                <a:latin typeface="Jameel Noori Nastaleeq" panose="02000503000000020004" pitchFamily="2" charset="-78"/>
                <a:cs typeface="Jameel Noori Nastaleeq" panose="02000503000000020004" pitchFamily="2" charset="-78"/>
              </a:rPr>
              <a:t>سورۃ بنی اسرائیل کا اختتام			</a:t>
            </a:r>
            <a:r>
              <a:rPr lang="ur-PK" sz="3600" dirty="0" smtClean="0">
                <a:solidFill>
                  <a:srgbClr val="2E5369"/>
                </a:solidFill>
                <a:latin typeface="Al_Mushaf" panose="02000000000000000000" pitchFamily="2" charset="-78"/>
                <a:cs typeface="Al_Mushaf" panose="02000000000000000000" pitchFamily="2" charset="-78"/>
              </a:rPr>
              <a:t>وقُلِ الْحَمْدُلِلّٰہِ الَّذِیْ</a:t>
            </a:r>
          </a:p>
          <a:p>
            <a:pPr algn="r" rtl="1">
              <a:lnSpc>
                <a:spcPct val="150000"/>
              </a:lnSpc>
            </a:pPr>
            <a:r>
              <a:rPr lang="ur-PK" sz="3600" dirty="0" smtClean="0">
                <a:solidFill>
                  <a:srgbClr val="2E5369"/>
                </a:solidFill>
                <a:latin typeface="Jameel Noori Nastaleeq" panose="02000503000000020004" pitchFamily="2" charset="-78"/>
                <a:cs typeface="Jameel Noori Nastaleeq" panose="02000503000000020004" pitchFamily="2" charset="-78"/>
              </a:rPr>
              <a:t>سورۃ الکہف کا آغاز				</a:t>
            </a:r>
            <a:r>
              <a:rPr lang="ur-PK" sz="3600" dirty="0" smtClean="0">
                <a:solidFill>
                  <a:srgbClr val="2E5369"/>
                </a:solidFill>
                <a:latin typeface="Al_Mushaf" panose="02000000000000000000" pitchFamily="2" charset="-78"/>
                <a:cs typeface="Al_Mushaf" panose="02000000000000000000" pitchFamily="2" charset="-78"/>
              </a:rPr>
              <a:t>اَلْحَمْدُ لِلّٰہِ الَّذِیْ</a:t>
            </a:r>
            <a:endParaRPr lang="en-US" sz="3600" dirty="0">
              <a:solidFill>
                <a:srgbClr val="2E5369"/>
              </a:solidFill>
              <a:latin typeface="Al_Mushaf" panose="02000000000000000000" pitchFamily="2" charset="-78"/>
              <a:cs typeface="Al_Mushaf" panose="02000000000000000000" pitchFamily="2" charset="-78"/>
            </a:endParaRPr>
          </a:p>
        </p:txBody>
      </p:sp>
      <p:sp>
        <p:nvSpPr>
          <p:cNvPr id="13" name="Rounded Rectangle 12"/>
          <p:cNvSpPr/>
          <p:nvPr/>
        </p:nvSpPr>
        <p:spPr>
          <a:xfrm>
            <a:off x="5192495" y="452343"/>
            <a:ext cx="4481858" cy="854614"/>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4" name="TextBox 13"/>
          <p:cNvSpPr txBox="1"/>
          <p:nvPr/>
        </p:nvSpPr>
        <p:spPr>
          <a:xfrm>
            <a:off x="5192495" y="474250"/>
            <a:ext cx="3785011" cy="830997"/>
          </a:xfrm>
          <a:prstGeom prst="rect">
            <a:avLst/>
          </a:prstGeom>
          <a:noFill/>
        </p:spPr>
        <p:txBody>
          <a:bodyPr wrap="none" rtlCol="0">
            <a:spAutoFit/>
          </a:bodyPr>
          <a:lstStyle/>
          <a:p>
            <a:pPr algn="r" rtl="1"/>
            <a:r>
              <a:rPr lang="ur-PK" sz="4800" dirty="0" smtClean="0">
                <a:solidFill>
                  <a:schemeClr val="bg1"/>
                </a:solidFill>
                <a:latin typeface="Jameel Noori Nastaleeq" panose="02000503000000020004" pitchFamily="2" charset="-78"/>
                <a:cs typeface="Jameel Noori Nastaleeq" panose="02000503000000020004" pitchFamily="2" charset="-78"/>
              </a:rPr>
              <a:t>گزشتہ سورۃ کے ساتھ ربط</a:t>
            </a:r>
            <a:endParaRPr lang="en-US" sz="4800" dirty="0">
              <a:solidFill>
                <a:schemeClr val="bg1"/>
              </a:solidFill>
              <a:latin typeface="Jameel Noori Nastaleeq" panose="02000503000000020004" pitchFamily="2" charset="-78"/>
              <a:cs typeface="Jameel Noori Nastaleeq" panose="02000503000000020004" pitchFamily="2" charset="-78"/>
            </a:endParaRPr>
          </a:p>
        </p:txBody>
      </p:sp>
      <p:cxnSp>
        <p:nvCxnSpPr>
          <p:cNvPr id="3" name="Straight Arrow Connector 2"/>
          <p:cNvCxnSpPr/>
          <p:nvPr/>
        </p:nvCxnSpPr>
        <p:spPr>
          <a:xfrm flipH="1">
            <a:off x="5092505" y="2293034"/>
            <a:ext cx="633046" cy="0"/>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3317632" y="2276622"/>
            <a:ext cx="633046" cy="0"/>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5092505" y="3048000"/>
            <a:ext cx="1280160" cy="0"/>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3317632" y="3048000"/>
            <a:ext cx="914400" cy="0"/>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Left Brace 4"/>
          <p:cNvSpPr/>
          <p:nvPr/>
        </p:nvSpPr>
        <p:spPr>
          <a:xfrm>
            <a:off x="1769894" y="1955409"/>
            <a:ext cx="478302" cy="1430215"/>
          </a:xfrm>
          <a:prstGeom prst="leftBrac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TextBox 14"/>
          <p:cNvSpPr txBox="1"/>
          <p:nvPr/>
        </p:nvSpPr>
        <p:spPr>
          <a:xfrm>
            <a:off x="217904" y="1827977"/>
            <a:ext cx="1383033" cy="1685077"/>
          </a:xfrm>
          <a:prstGeom prst="rect">
            <a:avLst/>
          </a:prstGeom>
          <a:solidFill>
            <a:schemeClr val="accent4">
              <a:lumMod val="40000"/>
              <a:lumOff val="60000"/>
            </a:schemeClr>
          </a:solidFill>
        </p:spPr>
        <p:txBody>
          <a:bodyPr wrap="square" rtlCol="0">
            <a:spAutoFit/>
          </a:bodyPr>
          <a:lstStyle/>
          <a:p>
            <a:pPr algn="ctr" rtl="1">
              <a:lnSpc>
                <a:spcPct val="150000"/>
              </a:lnSpc>
            </a:pPr>
            <a:r>
              <a:rPr lang="ur-PK" sz="3600" dirty="0" smtClean="0">
                <a:solidFill>
                  <a:srgbClr val="2E5369"/>
                </a:solidFill>
                <a:latin typeface="Jameel Noori Nastaleeq" panose="02000503000000020004" pitchFamily="2" charset="-78"/>
                <a:cs typeface="Jameel Noori Nastaleeq" panose="02000503000000020004" pitchFamily="2" charset="-78"/>
              </a:rPr>
              <a:t>مل کر کامل تعریف</a:t>
            </a:r>
            <a:endParaRPr lang="en-US" sz="3600" dirty="0">
              <a:solidFill>
                <a:srgbClr val="2E5369"/>
              </a:solidFill>
              <a:latin typeface="Jameel Noori Nastaleeq" panose="02000503000000020004" pitchFamily="2" charset="-78"/>
              <a:cs typeface="Jameel Noori Nastaleeq" panose="02000503000000020004" pitchFamily="2" charset="-78"/>
            </a:endParaRPr>
          </a:p>
        </p:txBody>
      </p:sp>
      <p:cxnSp>
        <p:nvCxnSpPr>
          <p:cNvPr id="16" name="Straight Arrow Connector 15"/>
          <p:cNvCxnSpPr/>
          <p:nvPr/>
        </p:nvCxnSpPr>
        <p:spPr>
          <a:xfrm flipH="1">
            <a:off x="4700126" y="4438358"/>
            <a:ext cx="914400" cy="0"/>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4700126" y="5209736"/>
            <a:ext cx="1554480" cy="0"/>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31192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712714"/>
            <a:ext cx="9207719" cy="1248156"/>
          </a:xfrm>
          <a:prstGeom prst="rect">
            <a:avLst/>
          </a:prstGeom>
        </p:spPr>
      </p:pic>
      <p:sp>
        <p:nvSpPr>
          <p:cNvPr id="15" name="TextBox 14"/>
          <p:cNvSpPr txBox="1"/>
          <p:nvPr/>
        </p:nvSpPr>
        <p:spPr>
          <a:xfrm>
            <a:off x="7052357" y="598647"/>
            <a:ext cx="1790875" cy="854080"/>
          </a:xfrm>
          <a:prstGeom prst="rect">
            <a:avLst/>
          </a:prstGeom>
          <a:noFill/>
        </p:spPr>
        <p:txBody>
          <a:bodyPr wrap="none" rtlCol="0">
            <a:spAutoFit/>
          </a:bodyPr>
          <a:lstStyle/>
          <a:p>
            <a:pPr algn="r" rtl="1"/>
            <a:r>
              <a:rPr lang="ur-PK" sz="4800" i="1" dirty="0">
                <a:solidFill>
                  <a:schemeClr val="bg1"/>
                </a:solidFill>
                <a:latin typeface="Jameel Noori Nastaleeq" panose="02000503000000020004" pitchFamily="2" charset="-78"/>
                <a:cs typeface="Jameel Noori Nastaleeq" panose="02000503000000020004" pitchFamily="2" charset="-78"/>
              </a:rPr>
              <a:t>شانِ  نزول</a:t>
            </a:r>
            <a:endParaRPr lang="en-US" sz="4800" i="1" dirty="0">
              <a:solidFill>
                <a:schemeClr val="bg1"/>
              </a:solidFill>
              <a:latin typeface="Jameel Noori Nastaleeq" panose="02000503000000020004" pitchFamily="2" charset="-78"/>
              <a:cs typeface="Jameel Noori Nastaleeq" panose="02000503000000020004" pitchFamily="2" charset="-78"/>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23385"/>
          <a:stretch/>
        </p:blipFill>
        <p:spPr>
          <a:xfrm>
            <a:off x="1252612" y="0"/>
            <a:ext cx="6566143" cy="6140547"/>
          </a:xfrm>
          <a:prstGeom prst="rect">
            <a:avLst/>
          </a:prstGeom>
        </p:spPr>
      </p:pic>
      <p:sp>
        <p:nvSpPr>
          <p:cNvPr id="3" name="Rectangle 2"/>
          <p:cNvSpPr/>
          <p:nvPr/>
        </p:nvSpPr>
        <p:spPr>
          <a:xfrm>
            <a:off x="6498822" y="5516469"/>
            <a:ext cx="1448972" cy="6240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705243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687871" y="148339"/>
            <a:ext cx="907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1</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238452" y="988634"/>
            <a:ext cx="6603376" cy="1685077"/>
          </a:xfrm>
          <a:prstGeom prst="rect">
            <a:avLst/>
          </a:prstGeom>
        </p:spPr>
        <p:txBody>
          <a:bodyPr wrap="square">
            <a:spAutoFit/>
          </a:bodyPr>
          <a:lstStyle/>
          <a:p>
            <a:pPr algn="ctr" rtl="1">
              <a:lnSpc>
                <a:spcPct val="150000"/>
              </a:lnSpc>
            </a:pPr>
            <a:r>
              <a:rPr lang="ur-PK" sz="3600" dirty="0">
                <a:solidFill>
                  <a:srgbClr val="002060"/>
                </a:solidFill>
                <a:latin typeface="noorehira" panose="02000000000000000000" pitchFamily="2" charset="-78"/>
                <a:cs typeface="noorehira" panose="02000000000000000000" pitchFamily="2" charset="-78"/>
              </a:rPr>
              <a:t>اَلۡحَمۡدُ لِلّٰہِ الَّذِیۡۤ اَنۡزَلَ عَلٰی عَبۡدِہِ الۡکِتٰبَ وَ لَمۡ یَجۡعَلۡ لَّہٗ عِوَجًا ؕ﴿ٜ۱﴾</a:t>
            </a:r>
            <a:endParaRPr lang="en-US" sz="3600" dirty="0">
              <a:solidFill>
                <a:srgbClr val="002060"/>
              </a:solidFill>
            </a:endParaRPr>
          </a:p>
        </p:txBody>
      </p:sp>
      <p:sp>
        <p:nvSpPr>
          <p:cNvPr id="3" name="Rectangle 2"/>
          <p:cNvSpPr/>
          <p:nvPr/>
        </p:nvSpPr>
        <p:spPr>
          <a:xfrm>
            <a:off x="1378379" y="2929231"/>
            <a:ext cx="6309492" cy="1077218"/>
          </a:xfrm>
          <a:prstGeom prst="rect">
            <a:avLst/>
          </a:prstGeom>
        </p:spPr>
        <p:txBody>
          <a:bodyPr wrap="square">
            <a:spAutoFit/>
          </a:bodyPr>
          <a:lstStyle/>
          <a:p>
            <a:pPr algn="ctr" rtl="1"/>
            <a:r>
              <a:rPr lang="ur-PK" sz="3200" dirty="0">
                <a:solidFill>
                  <a:srgbClr val="002060"/>
                </a:solidFill>
                <a:latin typeface="Jameel Noori Nastaleeq" panose="02000503000000020004" pitchFamily="2" charset="-78"/>
                <a:cs typeface="Jameel Noori Nastaleeq" panose="02000503000000020004" pitchFamily="2" charset="-78"/>
              </a:rPr>
              <a:t>تعریف اللہ کے لیے ہے جس نے اپنے بندے پر یہ کتاب نازل کی اور اس میں کوئی ٹیڑھ نہ رکھی۔</a:t>
            </a:r>
            <a:endParaRPr lang="en-US" sz="3200" dirty="0">
              <a:solidFill>
                <a:srgbClr val="002060"/>
              </a:solidFill>
            </a:endParaRPr>
          </a:p>
        </p:txBody>
      </p:sp>
      <p:cxnSp>
        <p:nvCxnSpPr>
          <p:cNvPr id="6" name="Straight Connector 5"/>
          <p:cNvCxnSpPr/>
          <p:nvPr/>
        </p:nvCxnSpPr>
        <p:spPr>
          <a:xfrm flipH="1">
            <a:off x="1238452" y="4318782"/>
            <a:ext cx="6603376"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989170" y="4705073"/>
            <a:ext cx="7152511" cy="1077218"/>
          </a:xfrm>
          <a:prstGeom prst="rect">
            <a:avLst/>
          </a:prstGeom>
        </p:spPr>
        <p:txBody>
          <a:bodyPr wrap="square">
            <a:spAutoFit/>
          </a:bodyPr>
          <a:lstStyle/>
          <a:p>
            <a:pPr algn="ctr" rtl="1"/>
            <a:r>
              <a:rPr lang="ur-PK" sz="3200" dirty="0" smtClean="0">
                <a:solidFill>
                  <a:schemeClr val="accent2">
                    <a:lumMod val="50000"/>
                  </a:schemeClr>
                </a:solidFill>
                <a:latin typeface="Al_Mushaf" panose="02000000000000000000" pitchFamily="2" charset="-78"/>
                <a:cs typeface="Al_Mushaf" panose="02000000000000000000" pitchFamily="2" charset="-78"/>
              </a:rPr>
              <a:t>عِوَجَا</a:t>
            </a:r>
            <a:r>
              <a:rPr lang="ur-PK" sz="3200" dirty="0" smtClean="0">
                <a:solidFill>
                  <a:schemeClr val="accent2">
                    <a:lumMod val="50000"/>
                  </a:schemeClr>
                </a:solidFill>
                <a:latin typeface="Jameel Noori Nastaleeq" panose="02000503000000020004" pitchFamily="2" charset="-78"/>
                <a:cs typeface="Jameel Noori Nastaleeq" panose="02000503000000020004" pitchFamily="2" charset="-78"/>
              </a:rPr>
              <a:t>		کجی/ٹیڑھ		ایسا نقص  جس کا ادراک بصیرت اور فکر سے ہو</a:t>
            </a:r>
            <a:endParaRPr lang="en-US" sz="3200" dirty="0">
              <a:solidFill>
                <a:schemeClr val="accent2">
                  <a:lumMod val="50000"/>
                </a:schemeClr>
              </a:solidFill>
            </a:endParaRPr>
          </a:p>
        </p:txBody>
      </p:sp>
      <p:cxnSp>
        <p:nvCxnSpPr>
          <p:cNvPr id="10" name="Straight Arrow Connector 9"/>
          <p:cNvCxnSpPr/>
          <p:nvPr/>
        </p:nvCxnSpPr>
        <p:spPr>
          <a:xfrm flipH="1">
            <a:off x="6637607" y="5001066"/>
            <a:ext cx="731520" cy="0"/>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4764258" y="5001066"/>
            <a:ext cx="731520" cy="0"/>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2810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687871" y="148339"/>
            <a:ext cx="907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1</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3" name="Rectangle 2"/>
          <p:cNvSpPr/>
          <p:nvPr/>
        </p:nvSpPr>
        <p:spPr>
          <a:xfrm>
            <a:off x="3576838" y="1119404"/>
            <a:ext cx="4874333" cy="584775"/>
          </a:xfrm>
          <a:prstGeom prst="rect">
            <a:avLst/>
          </a:prstGeom>
        </p:spPr>
        <p:txBody>
          <a:bodyPr wrap="square">
            <a:spAutoFit/>
          </a:bodyPr>
          <a:lstStyle/>
          <a:p>
            <a:pPr algn="ctr" rtl="1"/>
            <a:r>
              <a:rPr lang="ur-PK" sz="3200" b="1" u="sng" dirty="0" smtClean="0">
                <a:solidFill>
                  <a:srgbClr val="C00000"/>
                </a:solidFill>
                <a:latin typeface="Jameel Noori Nastaleeq" panose="02000503000000020004" pitchFamily="2" charset="-78"/>
                <a:cs typeface="Jameel Noori Nastaleeq" panose="02000503000000020004" pitchFamily="2" charset="-78"/>
              </a:rPr>
              <a:t>زندگی گزارنے کے لیے رہنمائی کے وسائل</a:t>
            </a:r>
            <a:endParaRPr lang="en-US" sz="3200" b="1" u="sng" dirty="0">
              <a:solidFill>
                <a:srgbClr val="C00000"/>
              </a:solidFill>
            </a:endParaRPr>
          </a:p>
        </p:txBody>
      </p:sp>
      <p:sp>
        <p:nvSpPr>
          <p:cNvPr id="9" name="Rectangle 8"/>
          <p:cNvSpPr/>
          <p:nvPr/>
        </p:nvSpPr>
        <p:spPr>
          <a:xfrm>
            <a:off x="5026754" y="2090469"/>
            <a:ext cx="2365716" cy="1862048"/>
          </a:xfrm>
          <a:prstGeom prst="rect">
            <a:avLst/>
          </a:prstGeom>
        </p:spPr>
        <p:txBody>
          <a:bodyPr wrap="square">
            <a:spAutoFit/>
          </a:bodyPr>
          <a:lstStyle/>
          <a:p>
            <a:pPr marL="457200" indent="-457200" algn="r" rtl="1">
              <a:lnSpc>
                <a:spcPct val="150000"/>
              </a:lnSpc>
              <a:buFont typeface="Wingdings" panose="05000000000000000000" pitchFamily="2" charset="2"/>
              <a:buChar char="ü"/>
            </a:pPr>
            <a:r>
              <a:rPr lang="ur-PK" sz="4000" b="1" dirty="0" smtClean="0">
                <a:solidFill>
                  <a:srgbClr val="002060"/>
                </a:solidFill>
                <a:latin typeface="Jameel Noori Nastaleeq" panose="02000503000000020004" pitchFamily="2" charset="-78"/>
                <a:cs typeface="Jameel Noori Nastaleeq" panose="02000503000000020004" pitchFamily="2" charset="-78"/>
              </a:rPr>
              <a:t>حواس خمسہ</a:t>
            </a:r>
          </a:p>
          <a:p>
            <a:pPr marL="457200" indent="-457200" algn="r" rtl="1">
              <a:lnSpc>
                <a:spcPct val="150000"/>
              </a:lnSpc>
              <a:buFont typeface="Wingdings" panose="05000000000000000000" pitchFamily="2" charset="2"/>
              <a:buChar char="ü"/>
            </a:pPr>
            <a:r>
              <a:rPr lang="ur-PK" sz="4000" b="1" dirty="0" smtClean="0">
                <a:solidFill>
                  <a:srgbClr val="002060"/>
                </a:solidFill>
                <a:latin typeface="Jameel Noori Nastaleeq" panose="02000503000000020004" pitchFamily="2" charset="-78"/>
                <a:cs typeface="Jameel Noori Nastaleeq" panose="02000503000000020004" pitchFamily="2" charset="-78"/>
              </a:rPr>
              <a:t>عقل</a:t>
            </a:r>
            <a:endParaRPr lang="en-US" sz="4000" b="1" dirty="0">
              <a:solidFill>
                <a:srgbClr val="002060"/>
              </a:solidFill>
              <a:latin typeface="Jameel Noori Nastaleeq" panose="02000503000000020004" pitchFamily="2" charset="-78"/>
              <a:cs typeface="Jameel Noori Nastaleeq" panose="02000503000000020004" pitchFamily="2" charset="-78"/>
            </a:endParaRPr>
          </a:p>
        </p:txBody>
      </p:sp>
      <p:sp>
        <p:nvSpPr>
          <p:cNvPr id="7" name="Left Brace 6"/>
          <p:cNvSpPr/>
          <p:nvPr/>
        </p:nvSpPr>
        <p:spPr>
          <a:xfrm>
            <a:off x="5050302" y="2390026"/>
            <a:ext cx="365760" cy="1562491"/>
          </a:xfrm>
          <a:prstGeom prst="leftBrace">
            <a:avLst>
              <a:gd name="adj1" fmla="val 46155"/>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ectangle 13"/>
          <p:cNvSpPr/>
          <p:nvPr/>
        </p:nvSpPr>
        <p:spPr>
          <a:xfrm>
            <a:off x="675251" y="2636772"/>
            <a:ext cx="4145076" cy="769441"/>
          </a:xfrm>
          <a:prstGeom prst="rect">
            <a:avLst/>
          </a:prstGeom>
        </p:spPr>
        <p:txBody>
          <a:bodyPr wrap="square">
            <a:spAutoFit/>
          </a:bodyPr>
          <a:lstStyle/>
          <a:p>
            <a:pPr algn="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جسمانی ضرورتیں پوری ہوتی ہیں</a:t>
            </a:r>
            <a:endParaRPr lang="en-US" sz="3200" dirty="0">
              <a:solidFill>
                <a:srgbClr val="002060"/>
              </a:solidFill>
              <a:latin typeface="Jameel Noori Nastaleeq" panose="02000503000000020004" pitchFamily="2" charset="-78"/>
              <a:cs typeface="Jameel Noori Nastaleeq" panose="02000503000000020004" pitchFamily="2" charset="-78"/>
            </a:endParaRPr>
          </a:p>
        </p:txBody>
      </p:sp>
      <p:sp>
        <p:nvSpPr>
          <p:cNvPr id="15" name="Rectangle 14"/>
          <p:cNvSpPr/>
          <p:nvPr/>
        </p:nvSpPr>
        <p:spPr>
          <a:xfrm>
            <a:off x="5646037" y="4051572"/>
            <a:ext cx="1540006" cy="1107996"/>
          </a:xfrm>
          <a:prstGeom prst="rect">
            <a:avLst/>
          </a:prstGeom>
        </p:spPr>
        <p:txBody>
          <a:bodyPr wrap="square">
            <a:spAutoFit/>
          </a:bodyPr>
          <a:lstStyle/>
          <a:p>
            <a:pPr marL="457200" indent="-457200" algn="r" rtl="1">
              <a:lnSpc>
                <a:spcPct val="150000"/>
              </a:lnSpc>
              <a:buFont typeface="Wingdings" panose="05000000000000000000" pitchFamily="2" charset="2"/>
              <a:buChar char="ü"/>
            </a:pPr>
            <a:r>
              <a:rPr lang="ur-PK" sz="4400" dirty="0" smtClean="0">
                <a:solidFill>
                  <a:srgbClr val="002060"/>
                </a:solidFill>
                <a:latin typeface="Jameel Noori Nastaleeq" panose="02000503000000020004" pitchFamily="2" charset="-78"/>
                <a:cs typeface="Jameel Noori Nastaleeq" panose="02000503000000020004" pitchFamily="2" charset="-78"/>
              </a:rPr>
              <a:t>وحی</a:t>
            </a:r>
            <a:endParaRPr lang="en-US" sz="4400" dirty="0">
              <a:solidFill>
                <a:srgbClr val="002060"/>
              </a:solidFill>
              <a:latin typeface="Jameel Noori Nastaleeq" panose="02000503000000020004" pitchFamily="2" charset="-78"/>
              <a:cs typeface="Jameel Noori Nastaleeq" panose="02000503000000020004" pitchFamily="2" charset="-78"/>
            </a:endParaRPr>
          </a:p>
        </p:txBody>
      </p:sp>
      <p:sp>
        <p:nvSpPr>
          <p:cNvPr id="16" name="Left Brace 15"/>
          <p:cNvSpPr/>
          <p:nvPr/>
        </p:nvSpPr>
        <p:spPr>
          <a:xfrm>
            <a:off x="5127674" y="4252074"/>
            <a:ext cx="211015" cy="928057"/>
          </a:xfrm>
          <a:prstGeom prst="leftBrace">
            <a:avLst>
              <a:gd name="adj1" fmla="val 46155"/>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ectangle 16"/>
          <p:cNvSpPr/>
          <p:nvPr/>
        </p:nvSpPr>
        <p:spPr>
          <a:xfrm>
            <a:off x="675251" y="4220850"/>
            <a:ext cx="4145076" cy="769441"/>
          </a:xfrm>
          <a:prstGeom prst="rect">
            <a:avLst/>
          </a:prstGeom>
        </p:spPr>
        <p:txBody>
          <a:bodyPr wrap="square">
            <a:spAutoFit/>
          </a:bodyPr>
          <a:lstStyle/>
          <a:p>
            <a:pPr algn="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روح کی غذا 		اخلاق ، ایثار ، قربانی</a:t>
            </a:r>
            <a:endParaRPr lang="en-US" sz="3200" dirty="0">
              <a:solidFill>
                <a:srgbClr val="002060"/>
              </a:solidFill>
              <a:latin typeface="Jameel Noori Nastaleeq" panose="02000503000000020004" pitchFamily="2" charset="-78"/>
              <a:cs typeface="Jameel Noori Nastaleeq" panose="02000503000000020004" pitchFamily="2" charset="-78"/>
            </a:endParaRPr>
          </a:p>
        </p:txBody>
      </p:sp>
      <p:cxnSp>
        <p:nvCxnSpPr>
          <p:cNvPr id="18" name="Straight Arrow Connector 17"/>
          <p:cNvCxnSpPr/>
          <p:nvPr/>
        </p:nvCxnSpPr>
        <p:spPr>
          <a:xfrm flipH="1">
            <a:off x="2935458" y="4705649"/>
            <a:ext cx="731520" cy="0"/>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9870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732410"/>
            <a:ext cx="9207719" cy="1248156"/>
          </a:xfrm>
          <a:prstGeom prst="rect">
            <a:avLst/>
          </a:prstGeom>
        </p:spPr>
      </p:pic>
      <p:sp>
        <p:nvSpPr>
          <p:cNvPr id="3" name="Rectangle 2"/>
          <p:cNvSpPr/>
          <p:nvPr/>
        </p:nvSpPr>
        <p:spPr>
          <a:xfrm>
            <a:off x="6021096" y="103472"/>
            <a:ext cx="3125249" cy="584775"/>
          </a:xfrm>
          <a:prstGeom prst="rect">
            <a:avLst/>
          </a:prstGeom>
        </p:spPr>
        <p:txBody>
          <a:bodyPr wrap="square">
            <a:spAutoFit/>
          </a:bodyPr>
          <a:lstStyle/>
          <a:p>
            <a:pPr algn="ctr" rtl="1"/>
            <a:r>
              <a:rPr lang="ur-PK" sz="3200" b="1" u="sng" dirty="0" smtClean="0">
                <a:solidFill>
                  <a:srgbClr val="C00000"/>
                </a:solidFill>
                <a:latin typeface="Jameel Noori Nastaleeq" panose="02000503000000020004" pitchFamily="2" charset="-78"/>
                <a:cs typeface="Jameel Noori Nastaleeq" panose="02000503000000020004" pitchFamily="2" charset="-78"/>
              </a:rPr>
              <a:t>اپنے بندے  پر کتاب نازل کی</a:t>
            </a:r>
            <a:endParaRPr lang="en-US" sz="3200" b="1" u="sng" dirty="0">
              <a:solidFill>
                <a:srgbClr val="C00000"/>
              </a:solidFill>
            </a:endParaRPr>
          </a:p>
        </p:txBody>
      </p:sp>
      <p:sp>
        <p:nvSpPr>
          <p:cNvPr id="9" name="Rectangle 8"/>
          <p:cNvSpPr/>
          <p:nvPr/>
        </p:nvSpPr>
        <p:spPr>
          <a:xfrm>
            <a:off x="6668086" y="1695046"/>
            <a:ext cx="1113692" cy="854080"/>
          </a:xfrm>
          <a:prstGeom prst="rect">
            <a:avLst/>
          </a:prstGeom>
        </p:spPr>
        <p:txBody>
          <a:bodyPr wrap="square">
            <a:spAutoFit/>
          </a:bodyPr>
          <a:lstStyle/>
          <a:p>
            <a:pPr algn="r" rtl="1">
              <a:lnSpc>
                <a:spcPct val="150000"/>
              </a:lnSpc>
            </a:pPr>
            <a:r>
              <a:rPr lang="ur-PK" sz="3600" b="1" u="sng" dirty="0">
                <a:solidFill>
                  <a:srgbClr val="C00000"/>
                </a:solidFill>
                <a:latin typeface="Jameel Noori Nastaleeq" panose="02000503000000020004" pitchFamily="2" charset="-78"/>
                <a:cs typeface="Jameel Noori Nastaleeq" panose="02000503000000020004" pitchFamily="2" charset="-78"/>
              </a:rPr>
              <a:t>قرآن</a:t>
            </a:r>
            <a:endParaRPr lang="en-US" sz="3600" b="1" u="sng" dirty="0">
              <a:solidFill>
                <a:srgbClr val="C00000"/>
              </a:solidFill>
              <a:latin typeface="Jameel Noori Nastaleeq" panose="02000503000000020004" pitchFamily="2" charset="-78"/>
              <a:cs typeface="Jameel Noori Nastaleeq" panose="02000503000000020004" pitchFamily="2" charset="-78"/>
            </a:endParaRPr>
          </a:p>
        </p:txBody>
      </p:sp>
      <p:sp>
        <p:nvSpPr>
          <p:cNvPr id="7" name="Left Brace 6"/>
          <p:cNvSpPr/>
          <p:nvPr/>
        </p:nvSpPr>
        <p:spPr>
          <a:xfrm rot="5400000">
            <a:off x="4551621" y="-855599"/>
            <a:ext cx="365760" cy="4903084"/>
          </a:xfrm>
          <a:prstGeom prst="leftBrace">
            <a:avLst>
              <a:gd name="adj1" fmla="val 46155"/>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ectangle 13"/>
          <p:cNvSpPr/>
          <p:nvPr/>
        </p:nvSpPr>
        <p:spPr>
          <a:xfrm>
            <a:off x="0" y="437959"/>
            <a:ext cx="9143999" cy="1015663"/>
          </a:xfrm>
          <a:prstGeom prst="rect">
            <a:avLst/>
          </a:prstGeom>
        </p:spPr>
        <p:txBody>
          <a:bodyPr wrap="square">
            <a:spAutoFit/>
          </a:bodyPr>
          <a:lstStyle/>
          <a:p>
            <a:pPr algn="ctr" rtl="1">
              <a:lnSpc>
                <a:spcPct val="150000"/>
              </a:lnSpc>
            </a:pPr>
            <a:r>
              <a:rPr lang="ur-PK" sz="4000" i="1" dirty="0" smtClean="0">
                <a:solidFill>
                  <a:srgbClr val="002060"/>
                </a:solidFill>
                <a:latin typeface="Jameel Noori Nastaleeq" panose="02000503000000020004" pitchFamily="2" charset="-78"/>
                <a:cs typeface="Jameel Noori Nastaleeq" panose="02000503000000020004" pitchFamily="2" charset="-78"/>
              </a:rPr>
              <a:t>دو بنیادی وسائل</a:t>
            </a:r>
            <a:endParaRPr lang="en-US" sz="4000" i="1" dirty="0">
              <a:solidFill>
                <a:srgbClr val="002060"/>
              </a:solidFill>
              <a:latin typeface="Jameel Noori Nastaleeq" panose="02000503000000020004" pitchFamily="2" charset="-78"/>
              <a:cs typeface="Jameel Noori Nastaleeq" panose="02000503000000020004" pitchFamily="2" charset="-78"/>
            </a:endParaRPr>
          </a:p>
        </p:txBody>
      </p:sp>
      <p:sp>
        <p:nvSpPr>
          <p:cNvPr id="15" name="Rectangle 14"/>
          <p:cNvSpPr/>
          <p:nvPr/>
        </p:nvSpPr>
        <p:spPr>
          <a:xfrm>
            <a:off x="5308412" y="2609687"/>
            <a:ext cx="2473366" cy="2554545"/>
          </a:xfrm>
          <a:prstGeom prst="rect">
            <a:avLst/>
          </a:prstGeom>
        </p:spPr>
        <p:txBody>
          <a:bodyPr wrap="square">
            <a:spAutoFit/>
          </a:bodyPr>
          <a:lstStyle/>
          <a:p>
            <a:pPr algn="r" rtl="1"/>
            <a:r>
              <a:rPr lang="ur-PK" sz="3200" dirty="0" smtClean="0">
                <a:solidFill>
                  <a:srgbClr val="002060"/>
                </a:solidFill>
                <a:latin typeface="Jameel Noori Nastaleeq" panose="02000503000000020004" pitchFamily="2" charset="-78"/>
                <a:cs typeface="Jameel Noori Nastaleeq" panose="02000503000000020004" pitchFamily="2" charset="-78"/>
              </a:rPr>
              <a:t>اصول</a:t>
            </a:r>
          </a:p>
          <a:p>
            <a:pPr algn="r" rtl="1"/>
            <a:r>
              <a:rPr lang="ur-PK" sz="3200" dirty="0" smtClean="0">
                <a:solidFill>
                  <a:srgbClr val="002060"/>
                </a:solidFill>
                <a:latin typeface="Jameel Noori Nastaleeq" panose="02000503000000020004" pitchFamily="2" charset="-78"/>
                <a:cs typeface="Jameel Noori Nastaleeq" panose="02000503000000020004" pitchFamily="2" charset="-78"/>
              </a:rPr>
              <a:t>متن</a:t>
            </a:r>
          </a:p>
          <a:p>
            <a:pPr algn="r" rtl="1"/>
            <a:r>
              <a:rPr lang="ur-PK" sz="3200" dirty="0" smtClean="0">
                <a:solidFill>
                  <a:srgbClr val="002060"/>
                </a:solidFill>
                <a:latin typeface="Jameel Noori Nastaleeq" panose="02000503000000020004" pitchFamily="2" charset="-78"/>
                <a:cs typeface="Jameel Noori Nastaleeq" panose="02000503000000020004" pitchFamily="2" charset="-78"/>
              </a:rPr>
              <a:t>قول</a:t>
            </a:r>
          </a:p>
          <a:p>
            <a:pPr algn="r" rtl="1"/>
            <a:r>
              <a:rPr lang="ur-PK" sz="3200" dirty="0" smtClean="0">
                <a:solidFill>
                  <a:srgbClr val="002060"/>
                </a:solidFill>
                <a:latin typeface="Jameel Noori Nastaleeq" panose="02000503000000020004" pitchFamily="2" charset="-78"/>
                <a:cs typeface="Jameel Noori Nastaleeq" panose="02000503000000020004" pitchFamily="2" charset="-78"/>
              </a:rPr>
              <a:t>تھیوری</a:t>
            </a:r>
          </a:p>
          <a:p>
            <a:pPr algn="r" rtl="1"/>
            <a:r>
              <a:rPr lang="ur-PK" sz="3200" dirty="0" smtClean="0">
                <a:solidFill>
                  <a:srgbClr val="002060"/>
                </a:solidFill>
                <a:latin typeface="Jameel Noori Nastaleeq" panose="02000503000000020004" pitchFamily="2" charset="-78"/>
                <a:cs typeface="Jameel Noori Nastaleeq" panose="02000503000000020004" pitchFamily="2" charset="-78"/>
              </a:rPr>
              <a:t>خاموش ہدایت</a:t>
            </a:r>
            <a:endParaRPr lang="en-US" sz="3200" dirty="0">
              <a:solidFill>
                <a:srgbClr val="002060"/>
              </a:solidFill>
              <a:latin typeface="Jameel Noori Nastaleeq" panose="02000503000000020004" pitchFamily="2" charset="-78"/>
              <a:cs typeface="Jameel Noori Nastaleeq" panose="02000503000000020004" pitchFamily="2" charset="-78"/>
            </a:endParaRPr>
          </a:p>
        </p:txBody>
      </p:sp>
      <p:sp>
        <p:nvSpPr>
          <p:cNvPr id="16" name="Left Brace 15"/>
          <p:cNvSpPr/>
          <p:nvPr/>
        </p:nvSpPr>
        <p:spPr>
          <a:xfrm rot="16200000">
            <a:off x="4612172" y="2619573"/>
            <a:ext cx="244659" cy="5317350"/>
          </a:xfrm>
          <a:prstGeom prst="leftBrace">
            <a:avLst>
              <a:gd name="adj1" fmla="val 90707"/>
              <a:gd name="adj2" fmla="val 5026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ectangle 16"/>
          <p:cNvSpPr/>
          <p:nvPr/>
        </p:nvSpPr>
        <p:spPr>
          <a:xfrm>
            <a:off x="0" y="5280886"/>
            <a:ext cx="9143999" cy="769441"/>
          </a:xfrm>
          <a:prstGeom prst="rect">
            <a:avLst/>
          </a:prstGeom>
        </p:spPr>
        <p:txBody>
          <a:bodyPr wrap="square">
            <a:spAutoFit/>
          </a:bodyPr>
          <a:lstStyle/>
          <a:p>
            <a:pPr algn="ctr" rtl="1">
              <a:lnSpc>
                <a:spcPct val="150000"/>
              </a:lnSpc>
            </a:pPr>
            <a:r>
              <a:rPr lang="ur-PK" sz="3200" b="1" i="1" dirty="0" smtClean="0">
                <a:solidFill>
                  <a:srgbClr val="C00000"/>
                </a:solidFill>
                <a:latin typeface="Jameel Noori Nastaleeq" panose="02000503000000020004" pitchFamily="2" charset="-78"/>
                <a:cs typeface="Jameel Noori Nastaleeq" panose="02000503000000020004" pitchFamily="2" charset="-78"/>
              </a:rPr>
              <a:t>اسلامی شریعت وآداب</a:t>
            </a:r>
            <a:endParaRPr lang="en-US" sz="3200" b="1" i="1" dirty="0">
              <a:solidFill>
                <a:srgbClr val="C00000"/>
              </a:solidFill>
              <a:latin typeface="Jameel Noori Nastaleeq" panose="02000503000000020004" pitchFamily="2" charset="-78"/>
              <a:cs typeface="Jameel Noori Nastaleeq" panose="02000503000000020004" pitchFamily="2" charset="-78"/>
            </a:endParaRPr>
          </a:p>
        </p:txBody>
      </p:sp>
      <p:sp>
        <p:nvSpPr>
          <p:cNvPr id="13" name="Rectangle 12"/>
          <p:cNvSpPr/>
          <p:nvPr/>
        </p:nvSpPr>
        <p:spPr>
          <a:xfrm>
            <a:off x="1676301" y="1580302"/>
            <a:ext cx="1113692" cy="854080"/>
          </a:xfrm>
          <a:prstGeom prst="rect">
            <a:avLst/>
          </a:prstGeom>
        </p:spPr>
        <p:txBody>
          <a:bodyPr wrap="square">
            <a:spAutoFit/>
          </a:bodyPr>
          <a:lstStyle/>
          <a:p>
            <a:pPr algn="ctr" rtl="1">
              <a:lnSpc>
                <a:spcPct val="150000"/>
              </a:lnSpc>
            </a:pPr>
            <a:r>
              <a:rPr lang="ur-PK" sz="3600" b="1" u="sng" dirty="0" smtClean="0">
                <a:solidFill>
                  <a:srgbClr val="C00000"/>
                </a:solidFill>
                <a:latin typeface="Jameel Noori Nastaleeq" panose="02000503000000020004" pitchFamily="2" charset="-78"/>
                <a:cs typeface="Jameel Noori Nastaleeq" panose="02000503000000020004" pitchFamily="2" charset="-78"/>
              </a:rPr>
              <a:t>سنت</a:t>
            </a:r>
            <a:endParaRPr lang="en-US" sz="3600" b="1" u="sng" dirty="0">
              <a:solidFill>
                <a:srgbClr val="C00000"/>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28634790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687871" y="148339"/>
            <a:ext cx="907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2</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961850" y="872130"/>
            <a:ext cx="6858000" cy="1331134"/>
          </a:xfrm>
          <a:prstGeom prst="rect">
            <a:avLst/>
          </a:prstGeom>
        </p:spPr>
        <p:txBody>
          <a:bodyPr wrap="square">
            <a:spAutoFit/>
          </a:bodyPr>
          <a:lstStyle/>
          <a:p>
            <a:pPr algn="ctr" rtl="1">
              <a:lnSpc>
                <a:spcPct val="150000"/>
              </a:lnSpc>
            </a:pPr>
            <a:r>
              <a:rPr lang="ur-PK" sz="2800" dirty="0">
                <a:solidFill>
                  <a:srgbClr val="002060"/>
                </a:solidFill>
                <a:latin typeface="noorehira" panose="02000000000000000000" pitchFamily="2" charset="-78"/>
                <a:cs typeface="noorehira" panose="02000000000000000000" pitchFamily="2" charset="-78"/>
              </a:rPr>
              <a:t>قَیِّمًا لِّیُنۡذِرَ بَاۡسًا شَدِیۡدًا مِّنۡ لَّدُنۡہُ وَ یُبَشِّرَ الۡمُؤۡمِنِیۡنَ الَّذِیۡنَ یَعۡمَلُوۡنَ الصّٰلِحٰتِ اَنَّ لَہُمۡ اَجۡرًا حَسَنًا ۙ﴿۲﴾</a:t>
            </a:r>
            <a:endParaRPr lang="en-US" sz="2800" dirty="0">
              <a:solidFill>
                <a:srgbClr val="002060"/>
              </a:solidFill>
            </a:endParaRPr>
          </a:p>
        </p:txBody>
      </p:sp>
      <p:sp>
        <p:nvSpPr>
          <p:cNvPr id="6" name="Rectangle 5"/>
          <p:cNvSpPr/>
          <p:nvPr/>
        </p:nvSpPr>
        <p:spPr>
          <a:xfrm>
            <a:off x="1216666" y="2342280"/>
            <a:ext cx="6348367" cy="1384995"/>
          </a:xfrm>
          <a:prstGeom prst="rect">
            <a:avLst/>
          </a:prstGeom>
        </p:spPr>
        <p:txBody>
          <a:bodyPr wrap="square">
            <a:spAutoFit/>
          </a:bodyPr>
          <a:lstStyle/>
          <a:p>
            <a:pPr algn="ctr" rtl="1"/>
            <a:r>
              <a:rPr lang="ur-PK" sz="2800" dirty="0" smtClean="0">
                <a:solidFill>
                  <a:srgbClr val="002060"/>
                </a:solidFill>
                <a:latin typeface="Jameel Noori Nastaleeq" panose="02000503000000020004" pitchFamily="2" charset="-78"/>
                <a:cs typeface="Jameel Noori Nastaleeq" panose="02000503000000020004" pitchFamily="2" charset="-78"/>
              </a:rPr>
              <a:t>ٹھیک ٹھیک سیدھی بات کہنے والی کتاب، تاکہ وہ لوگوں کو خدا کے سخت عذاب سے خبردار کر دے، اور ایمان لا کر نیک عمل کرنے والوں کو خوشخبری دیدے کہ ان کے لیے اچھا اجر ہے </a:t>
            </a:r>
            <a:endParaRPr lang="en-US" sz="2800" dirty="0">
              <a:solidFill>
                <a:srgbClr val="002060"/>
              </a:solidFill>
            </a:endParaRPr>
          </a:p>
        </p:txBody>
      </p:sp>
      <p:sp>
        <p:nvSpPr>
          <p:cNvPr id="8" name="Rectangle 7"/>
          <p:cNvSpPr/>
          <p:nvPr/>
        </p:nvSpPr>
        <p:spPr>
          <a:xfrm>
            <a:off x="7364312" y="3851561"/>
            <a:ext cx="1269735" cy="1331134"/>
          </a:xfrm>
          <a:prstGeom prst="rect">
            <a:avLst/>
          </a:prstGeom>
        </p:spPr>
        <p:txBody>
          <a:bodyPr wrap="square">
            <a:spAutoFit/>
          </a:bodyPr>
          <a:lstStyle/>
          <a:p>
            <a:pPr algn="ctr" rtl="1">
              <a:lnSpc>
                <a:spcPct val="150000"/>
              </a:lnSpc>
            </a:pPr>
            <a:r>
              <a:rPr lang="ur-PK" sz="2800" dirty="0" smtClean="0">
                <a:solidFill>
                  <a:schemeClr val="accent2">
                    <a:lumMod val="50000"/>
                  </a:schemeClr>
                </a:solidFill>
                <a:latin typeface="noorehira" panose="02000000000000000000" pitchFamily="2" charset="-78"/>
                <a:cs typeface="noorehira" panose="02000000000000000000" pitchFamily="2" charset="-78"/>
              </a:rPr>
              <a:t>قَیِّمْ</a:t>
            </a:r>
          </a:p>
          <a:p>
            <a:pPr algn="ctr" rtl="1">
              <a:lnSpc>
                <a:spcPct val="150000"/>
              </a:lnSpc>
            </a:pPr>
            <a:r>
              <a:rPr lang="ur-PK" sz="2800" dirty="0" smtClean="0">
                <a:solidFill>
                  <a:schemeClr val="accent2">
                    <a:lumMod val="50000"/>
                  </a:schemeClr>
                </a:solidFill>
                <a:latin typeface="noorehira" panose="02000000000000000000" pitchFamily="2" charset="-78"/>
                <a:cs typeface="noorehira" panose="02000000000000000000" pitchFamily="2" charset="-78"/>
              </a:rPr>
              <a:t>قَیِّمْ</a:t>
            </a:r>
            <a:endParaRPr lang="en-US" sz="2800" dirty="0">
              <a:solidFill>
                <a:schemeClr val="accent2">
                  <a:lumMod val="50000"/>
                </a:schemeClr>
              </a:solidFill>
            </a:endParaRPr>
          </a:p>
        </p:txBody>
      </p:sp>
      <p:sp>
        <p:nvSpPr>
          <p:cNvPr id="9" name="Rectangle 8"/>
          <p:cNvSpPr/>
          <p:nvPr/>
        </p:nvSpPr>
        <p:spPr>
          <a:xfrm>
            <a:off x="154745" y="3974290"/>
            <a:ext cx="6971847" cy="1384995"/>
          </a:xfrm>
          <a:prstGeom prst="rect">
            <a:avLst/>
          </a:prstGeom>
        </p:spPr>
        <p:txBody>
          <a:bodyPr wrap="square">
            <a:spAutoFit/>
          </a:bodyPr>
          <a:lstStyle/>
          <a:p>
            <a:pPr algn="r" rtl="1">
              <a:lnSpc>
                <a:spcPct val="150000"/>
              </a:lnSpc>
            </a:pPr>
            <a:r>
              <a:rPr lang="ur-PK" sz="2800" dirty="0" smtClean="0">
                <a:solidFill>
                  <a:schemeClr val="accent2">
                    <a:lumMod val="50000"/>
                  </a:schemeClr>
                </a:solidFill>
                <a:latin typeface="Jameel Noori Nastaleeq" panose="02000503000000020004" pitchFamily="2" charset="-78"/>
                <a:cs typeface="Jameel Noori Nastaleeq" panose="02000503000000020004" pitchFamily="2" charset="-78"/>
              </a:rPr>
              <a:t>مستقیم			جس میں کوئی سقم نہیں</a:t>
            </a:r>
          </a:p>
          <a:p>
            <a:pPr algn="r" rtl="1">
              <a:lnSpc>
                <a:spcPct val="150000"/>
              </a:lnSpc>
            </a:pPr>
            <a:r>
              <a:rPr lang="ur-PK" sz="2800" dirty="0" smtClean="0">
                <a:solidFill>
                  <a:schemeClr val="accent2">
                    <a:lumMod val="50000"/>
                  </a:schemeClr>
                </a:solidFill>
                <a:latin typeface="Jameel Noori Nastaleeq" panose="02000503000000020004" pitchFamily="2" charset="-78"/>
                <a:cs typeface="Jameel Noori Nastaleeq" panose="02000503000000020004" pitchFamily="2" charset="-78"/>
              </a:rPr>
              <a:t>نگران و محافظ		یعنی قرآن مجید یعنی    دوسروں کو بھی ہر نقص سے بچانے والا</a:t>
            </a:r>
            <a:endParaRPr lang="en-US" sz="2800" dirty="0">
              <a:solidFill>
                <a:schemeClr val="accent2">
                  <a:lumMod val="50000"/>
                </a:schemeClr>
              </a:solidFill>
            </a:endParaRPr>
          </a:p>
        </p:txBody>
      </p:sp>
      <p:cxnSp>
        <p:nvCxnSpPr>
          <p:cNvPr id="7" name="Straight Arrow Connector 6"/>
          <p:cNvCxnSpPr/>
          <p:nvPr/>
        </p:nvCxnSpPr>
        <p:spPr>
          <a:xfrm flipH="1">
            <a:off x="5275385" y="4375052"/>
            <a:ext cx="1209821" cy="0"/>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5275385" y="5005754"/>
            <a:ext cx="640080" cy="0"/>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7047791" y="4356295"/>
            <a:ext cx="640080" cy="0"/>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7047791" y="5012787"/>
            <a:ext cx="640080" cy="0"/>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1216666" y="3851561"/>
            <a:ext cx="6348367"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68241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5275385" y="358312"/>
            <a:ext cx="3965273" cy="707886"/>
          </a:xfrm>
          <a:prstGeom prst="rect">
            <a:avLst/>
          </a:prstGeom>
        </p:spPr>
        <p:txBody>
          <a:bodyPr wrap="square">
            <a:spAutoFit/>
          </a:bodyPr>
          <a:lstStyle/>
          <a:p>
            <a:pPr algn="ctr" rtl="1"/>
            <a:r>
              <a:rPr lang="ur-PK" sz="4000" b="1" u="sng" dirty="0" smtClean="0">
                <a:solidFill>
                  <a:srgbClr val="C00000"/>
                </a:solidFill>
                <a:latin typeface="Jameel Noori Nastaleeq" panose="02000503000000020004" pitchFamily="2" charset="-78"/>
                <a:cs typeface="Jameel Noori Nastaleeq" panose="02000503000000020004" pitchFamily="2" charset="-78"/>
              </a:rPr>
              <a:t>قرآن مجید نازل کرنے کا مقصد</a:t>
            </a:r>
            <a:endParaRPr lang="en-US" sz="4000" b="1" u="sng" dirty="0">
              <a:solidFill>
                <a:srgbClr val="C00000"/>
              </a:solidFill>
            </a:endParaRPr>
          </a:p>
        </p:txBody>
      </p:sp>
      <p:sp>
        <p:nvSpPr>
          <p:cNvPr id="9" name="Rectangle 8"/>
          <p:cNvSpPr/>
          <p:nvPr/>
        </p:nvSpPr>
        <p:spPr>
          <a:xfrm>
            <a:off x="1971194" y="1195440"/>
            <a:ext cx="5137892" cy="1938992"/>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انکار کرنے والوں کو ڈرائے</a:t>
            </a:r>
          </a:p>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ایمان لانے والوں کو بشارت دے</a:t>
            </a:r>
          </a:p>
        </p:txBody>
      </p:sp>
      <p:sp>
        <p:nvSpPr>
          <p:cNvPr id="16" name="Rectangle 15"/>
          <p:cNvSpPr/>
          <p:nvPr/>
        </p:nvSpPr>
        <p:spPr>
          <a:xfrm>
            <a:off x="7109086" y="3607904"/>
            <a:ext cx="1048200" cy="1015663"/>
          </a:xfrm>
          <a:prstGeom prst="rect">
            <a:avLst/>
          </a:prstGeom>
        </p:spPr>
        <p:txBody>
          <a:bodyPr wrap="square">
            <a:spAutoFit/>
          </a:bodyPr>
          <a:lstStyle/>
          <a:p>
            <a:pPr algn="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حکمت</a:t>
            </a:r>
            <a:endParaRPr lang="ur-PK" sz="4000" dirty="0" smtClean="0">
              <a:solidFill>
                <a:srgbClr val="002060"/>
              </a:solidFill>
              <a:latin typeface="Jameel Noori Nastaleeq" panose="02000503000000020004" pitchFamily="2" charset="-78"/>
              <a:cs typeface="Jameel Noori Nastaleeq" panose="02000503000000020004" pitchFamily="2" charset="-78"/>
            </a:endParaRPr>
          </a:p>
        </p:txBody>
      </p:sp>
      <p:sp>
        <p:nvSpPr>
          <p:cNvPr id="17" name="Rectangle 16"/>
          <p:cNvSpPr/>
          <p:nvPr/>
        </p:nvSpPr>
        <p:spPr>
          <a:xfrm>
            <a:off x="211015" y="3432950"/>
            <a:ext cx="6579360" cy="1569660"/>
          </a:xfrm>
          <a:prstGeom prst="rect">
            <a:avLst/>
          </a:prstGeom>
        </p:spPr>
        <p:txBody>
          <a:bodyPr wrap="square">
            <a:spAutoFit/>
          </a:bodyPr>
          <a:lstStyle/>
          <a:p>
            <a:pPr algn="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کفار کے سامنے				انذار پہلے تبشیر بعد میں</a:t>
            </a:r>
          </a:p>
          <a:p>
            <a:pPr algn="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گناہگار مسلمانوں کے سامنے		داعی اپنے فہم سے فیصلہ کرے</a:t>
            </a:r>
          </a:p>
        </p:txBody>
      </p:sp>
      <p:sp>
        <p:nvSpPr>
          <p:cNvPr id="2" name="Left Brace 1"/>
          <p:cNvSpPr/>
          <p:nvPr/>
        </p:nvSpPr>
        <p:spPr>
          <a:xfrm>
            <a:off x="6790375" y="3607904"/>
            <a:ext cx="318711" cy="1161044"/>
          </a:xfrm>
          <a:prstGeom prst="leftBrac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 name="Straight Arrow Connector 9"/>
          <p:cNvCxnSpPr/>
          <p:nvPr/>
        </p:nvCxnSpPr>
        <p:spPr>
          <a:xfrm flipH="1">
            <a:off x="3587262" y="3938954"/>
            <a:ext cx="1688123" cy="0"/>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3587262" y="4637635"/>
            <a:ext cx="457200" cy="0"/>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00144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4967093" y="368025"/>
            <a:ext cx="3965273" cy="707886"/>
          </a:xfrm>
          <a:prstGeom prst="rect">
            <a:avLst/>
          </a:prstGeom>
        </p:spPr>
        <p:txBody>
          <a:bodyPr wrap="square">
            <a:spAutoFit/>
          </a:bodyPr>
          <a:lstStyle/>
          <a:p>
            <a:pPr algn="ctr" rtl="1"/>
            <a:r>
              <a:rPr lang="ur-PK" sz="4000" b="1" u="sng" dirty="0" smtClean="0">
                <a:solidFill>
                  <a:srgbClr val="C00000"/>
                </a:solidFill>
                <a:latin typeface="Jameel Noori Nastaleeq" panose="02000503000000020004" pitchFamily="2" charset="-78"/>
                <a:cs typeface="Jameel Noori Nastaleeq" panose="02000503000000020004" pitchFamily="2" charset="-78"/>
              </a:rPr>
              <a:t>آیت کن حالات میں نازل ہوئی؟</a:t>
            </a:r>
            <a:endParaRPr lang="en-US" sz="4000" b="1" u="sng" dirty="0">
              <a:solidFill>
                <a:srgbClr val="C00000"/>
              </a:solidFill>
            </a:endParaRPr>
          </a:p>
        </p:txBody>
      </p:sp>
      <p:sp>
        <p:nvSpPr>
          <p:cNvPr id="9" name="Rectangle 8"/>
          <p:cNvSpPr/>
          <p:nvPr/>
        </p:nvSpPr>
        <p:spPr>
          <a:xfrm>
            <a:off x="520505" y="1195440"/>
            <a:ext cx="6588581" cy="3785652"/>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فساد</a:t>
            </a:r>
          </a:p>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حرم میں 360 بت</a:t>
            </a:r>
          </a:p>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اللہ سے دوری</a:t>
            </a:r>
          </a:p>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نبیؐ کی سالوں کی دعوت کے جواب میں ہٹ دھرمی</a:t>
            </a:r>
          </a:p>
        </p:txBody>
      </p:sp>
    </p:spTree>
    <p:extLst>
      <p:ext uri="{BB962C8B-B14F-4D97-AF65-F5344CB8AC3E}">
        <p14:creationId xmlns:p14="http://schemas.microsoft.com/office/powerpoint/2010/main" val="27934855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334209" y="623270"/>
            <a:ext cx="8411861" cy="707886"/>
          </a:xfrm>
          <a:prstGeom prst="rect">
            <a:avLst/>
          </a:prstGeom>
        </p:spPr>
        <p:txBody>
          <a:bodyPr wrap="square">
            <a:spAutoFit/>
          </a:bodyPr>
          <a:lstStyle/>
          <a:p>
            <a:pPr algn="ctr" rtl="1"/>
            <a:r>
              <a:rPr lang="ur-PK" sz="4000" b="1" dirty="0" smtClean="0">
                <a:solidFill>
                  <a:srgbClr val="C00000"/>
                </a:solidFill>
                <a:latin typeface="Jameel Noori Nastaleeq" panose="02000503000000020004" pitchFamily="2" charset="-78"/>
                <a:cs typeface="Jameel Noori Nastaleeq" panose="02000503000000020004" pitchFamily="2" charset="-78"/>
              </a:rPr>
              <a:t>مومنین کو خوش</a:t>
            </a:r>
            <a:r>
              <a:rPr lang="ur-PK" sz="4000" b="1" dirty="0" smtClean="0">
                <a:solidFill>
                  <a:srgbClr val="C00000"/>
                </a:solidFill>
                <a:latin typeface="Jameel Noori Nastaleeq" panose="02000503000000020004" pitchFamily="2" charset="-78"/>
                <a:cs typeface="Jameel Noori Nastaleeq" panose="02000503000000020004" pitchFamily="2" charset="-78"/>
              </a:rPr>
              <a:t>خبری 		لیکن		نیک اعمال کی شرط کے ساتھ</a:t>
            </a:r>
            <a:endParaRPr lang="en-US" sz="4000" b="1" dirty="0">
              <a:solidFill>
                <a:srgbClr val="C00000"/>
              </a:solidFill>
            </a:endParaRPr>
          </a:p>
        </p:txBody>
      </p:sp>
      <p:sp>
        <p:nvSpPr>
          <p:cNvPr id="9" name="Rectangle 8"/>
          <p:cNvSpPr/>
          <p:nvPr/>
        </p:nvSpPr>
        <p:spPr>
          <a:xfrm>
            <a:off x="4540140" y="1979139"/>
            <a:ext cx="2987252" cy="938719"/>
          </a:xfrm>
          <a:prstGeom prst="rect">
            <a:avLst/>
          </a:prstGeom>
        </p:spPr>
        <p:txBody>
          <a:bodyPr wrap="square">
            <a:spAutoFit/>
          </a:bodyPr>
          <a:lstStyle/>
          <a:p>
            <a:pPr algn="r" rtl="1">
              <a:lnSpc>
                <a:spcPct val="150000"/>
              </a:lnSpc>
            </a:pPr>
            <a:r>
              <a:rPr lang="ur-PK" sz="4000" u="sng" dirty="0" smtClean="0">
                <a:solidFill>
                  <a:srgbClr val="002060"/>
                </a:solidFill>
                <a:latin typeface="Jameel Noori Nastaleeq" panose="02000503000000020004" pitchFamily="2" charset="-78"/>
                <a:cs typeface="Jameel Noori Nastaleeq" panose="02000503000000020004" pitchFamily="2" charset="-78"/>
              </a:rPr>
              <a:t>عمل صالح کیا ہے؟؟</a:t>
            </a:r>
            <a:endParaRPr lang="ur-PK" sz="4000" u="sng" dirty="0" smtClean="0">
              <a:solidFill>
                <a:srgbClr val="002060"/>
              </a:solidFill>
              <a:latin typeface="Jameel Noori Nastaleeq" panose="02000503000000020004" pitchFamily="2" charset="-78"/>
              <a:cs typeface="Jameel Noori Nastaleeq" panose="02000503000000020004" pitchFamily="2" charset="-78"/>
            </a:endParaRPr>
          </a:p>
        </p:txBody>
      </p:sp>
      <p:sp>
        <p:nvSpPr>
          <p:cNvPr id="7" name="Rectangle 6"/>
          <p:cNvSpPr/>
          <p:nvPr/>
        </p:nvSpPr>
        <p:spPr>
          <a:xfrm>
            <a:off x="1350497" y="2994042"/>
            <a:ext cx="4176937" cy="1938992"/>
          </a:xfrm>
          <a:prstGeom prst="rect">
            <a:avLst/>
          </a:prstGeom>
        </p:spPr>
        <p:txBody>
          <a:bodyPr wrap="square">
            <a:spAutoFit/>
          </a:bodyPr>
          <a:lstStyle/>
          <a:p>
            <a:pPr algn="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ہر کام جو شریعت  کے مطابق ہو</a:t>
            </a:r>
          </a:p>
          <a:p>
            <a:pPr algn="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نیت صرف اللہ کی رضا ہو</a:t>
            </a:r>
          </a:p>
        </p:txBody>
      </p:sp>
      <p:cxnSp>
        <p:nvCxnSpPr>
          <p:cNvPr id="3" name="Straight Connector 2"/>
          <p:cNvCxnSpPr/>
          <p:nvPr/>
        </p:nvCxnSpPr>
        <p:spPr>
          <a:xfrm>
            <a:off x="6027199" y="2837729"/>
            <a:ext cx="1274" cy="82296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95730" y="2836348"/>
            <a:ext cx="1274" cy="164592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5527434" y="3659308"/>
            <a:ext cx="506332"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5547090" y="4482268"/>
            <a:ext cx="548640"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40333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687871" y="148339"/>
            <a:ext cx="907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smtClean="0">
                <a:solidFill>
                  <a:schemeClr val="bg1"/>
                </a:solidFill>
                <a:latin typeface="Jameel Noori Nastaleeq" panose="02000503000000020004" pitchFamily="2" charset="-78"/>
                <a:cs typeface="Jameel Noori Nastaleeq" panose="02000503000000020004" pitchFamily="2" charset="-78"/>
              </a:rPr>
              <a:t>3</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511682" y="1681132"/>
            <a:ext cx="5557932" cy="1015663"/>
          </a:xfrm>
          <a:prstGeom prst="rect">
            <a:avLst/>
          </a:prstGeom>
        </p:spPr>
        <p:txBody>
          <a:bodyPr wrap="none">
            <a:spAutoFit/>
          </a:bodyPr>
          <a:lstStyle/>
          <a:p>
            <a:pPr algn="ctr" rtl="1"/>
            <a:r>
              <a:rPr lang="ur-PK" sz="6000" dirty="0">
                <a:solidFill>
                  <a:srgbClr val="002060"/>
                </a:solidFill>
                <a:latin typeface="noorehira" panose="02000000000000000000" pitchFamily="2" charset="-78"/>
                <a:cs typeface="noorehira" panose="02000000000000000000" pitchFamily="2" charset="-78"/>
              </a:rPr>
              <a:t> مَّاکِثِیۡنَ فِیۡہِ اَبَدًا ۙ﴿۳﴾</a:t>
            </a:r>
            <a:endParaRPr lang="en-US" sz="6000" dirty="0">
              <a:solidFill>
                <a:srgbClr val="002060"/>
              </a:solidFill>
            </a:endParaRPr>
          </a:p>
        </p:txBody>
      </p:sp>
      <p:sp>
        <p:nvSpPr>
          <p:cNvPr id="3" name="Rectangle 2"/>
          <p:cNvSpPr/>
          <p:nvPr/>
        </p:nvSpPr>
        <p:spPr>
          <a:xfrm>
            <a:off x="2538045" y="3088411"/>
            <a:ext cx="3801041" cy="830997"/>
          </a:xfrm>
          <a:prstGeom prst="rect">
            <a:avLst/>
          </a:prstGeom>
        </p:spPr>
        <p:txBody>
          <a:bodyPr wrap="none">
            <a:spAutoFit/>
          </a:bodyPr>
          <a:lstStyle/>
          <a:p>
            <a:pPr algn="ctr" rtl="1"/>
            <a:r>
              <a:rPr lang="ur-PK" sz="4800" dirty="0">
                <a:solidFill>
                  <a:srgbClr val="002060"/>
                </a:solidFill>
                <a:latin typeface="Jameel Noori Nastaleeq" panose="02000503000000020004" pitchFamily="2" charset="-78"/>
                <a:cs typeface="Jameel Noori Nastaleeq" panose="02000503000000020004" pitchFamily="2" charset="-78"/>
              </a:rPr>
              <a:t>جس میں وہ ہمیشہ رہیں گے</a:t>
            </a:r>
            <a:endParaRPr lang="en-US" sz="4800" dirty="0">
              <a:solidFill>
                <a:srgbClr val="002060"/>
              </a:solidFill>
            </a:endParaRPr>
          </a:p>
        </p:txBody>
      </p:sp>
    </p:spTree>
    <p:extLst>
      <p:ext uri="{BB962C8B-B14F-4D97-AF65-F5344CB8AC3E}">
        <p14:creationId xmlns:p14="http://schemas.microsoft.com/office/powerpoint/2010/main" val="18391203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687871" y="148339"/>
            <a:ext cx="907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a:solidFill>
                  <a:schemeClr val="bg1"/>
                </a:solidFill>
                <a:latin typeface="Jameel Noori Nastaleeq" panose="02000503000000020004" pitchFamily="2" charset="-78"/>
                <a:cs typeface="Jameel Noori Nastaleeq" panose="02000503000000020004" pitchFamily="2" charset="-78"/>
              </a:rPr>
              <a:t>4</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778006" y="890416"/>
            <a:ext cx="5524268" cy="707886"/>
          </a:xfrm>
          <a:prstGeom prst="rect">
            <a:avLst/>
          </a:prstGeom>
        </p:spPr>
        <p:txBody>
          <a:bodyPr wrap="none">
            <a:spAutoFit/>
          </a:bodyPr>
          <a:lstStyle/>
          <a:p>
            <a:pPr algn="ctr" rtl="1"/>
            <a:r>
              <a:rPr lang="ur-PK" sz="4000" dirty="0">
                <a:solidFill>
                  <a:srgbClr val="002060"/>
                </a:solidFill>
                <a:latin typeface="noorehira" panose="02000000000000000000" pitchFamily="2" charset="-78"/>
                <a:cs typeface="noorehira" panose="02000000000000000000" pitchFamily="2" charset="-78"/>
              </a:rPr>
              <a:t> وَّ یُنۡذِرَ الَّذِیۡنَ قَالُوا اتَّخَذَ اللّٰہُ وَلَدًا ٭﴿۴﴾</a:t>
            </a:r>
            <a:endParaRPr lang="en-US" sz="4000" dirty="0">
              <a:solidFill>
                <a:srgbClr val="002060"/>
              </a:solidFill>
            </a:endParaRPr>
          </a:p>
        </p:txBody>
      </p:sp>
      <p:sp>
        <p:nvSpPr>
          <p:cNvPr id="6" name="Rectangle 5"/>
          <p:cNvSpPr/>
          <p:nvPr/>
        </p:nvSpPr>
        <p:spPr>
          <a:xfrm>
            <a:off x="1173673" y="1802535"/>
            <a:ext cx="6732933" cy="646331"/>
          </a:xfrm>
          <a:prstGeom prst="rect">
            <a:avLst/>
          </a:prstGeom>
        </p:spPr>
        <p:txBody>
          <a:bodyPr wrap="none">
            <a:spAutoFit/>
          </a:bodyPr>
          <a:lstStyle/>
          <a:p>
            <a:pPr algn="ctr" rtl="1"/>
            <a:r>
              <a:rPr lang="ur-PK" sz="3600" dirty="0">
                <a:solidFill>
                  <a:srgbClr val="002060"/>
                </a:solidFill>
                <a:latin typeface="Jameel Noori Nastaleeq" panose="02000503000000020004" pitchFamily="2" charset="-78"/>
                <a:cs typeface="Jameel Noori Nastaleeq" panose="02000503000000020004" pitchFamily="2" charset="-78"/>
              </a:rPr>
              <a:t>اور اُن لوگوں کو ڈرا دے جو کہتے ہیں کہ اللہ نے کسی کو بیٹا بنایا ہے</a:t>
            </a:r>
            <a:endParaRPr lang="en-US" sz="3600" dirty="0">
              <a:solidFill>
                <a:srgbClr val="002060"/>
              </a:solidFill>
            </a:endParaRPr>
          </a:p>
        </p:txBody>
      </p:sp>
      <p:sp>
        <p:nvSpPr>
          <p:cNvPr id="9" name="Rectangle 8"/>
          <p:cNvSpPr/>
          <p:nvPr/>
        </p:nvSpPr>
        <p:spPr>
          <a:xfrm>
            <a:off x="3769812" y="2921787"/>
            <a:ext cx="3918059" cy="3139321"/>
          </a:xfrm>
          <a:prstGeom prst="rect">
            <a:avLst/>
          </a:prstGeom>
        </p:spPr>
        <p:txBody>
          <a:bodyPr wrap="none">
            <a:spAutoFit/>
          </a:bodyPr>
          <a:lstStyle/>
          <a:p>
            <a:pPr algn="r" rtl="1"/>
            <a:r>
              <a:rPr lang="ur-PK" sz="3600" dirty="0" smtClean="0">
                <a:solidFill>
                  <a:schemeClr val="accent2">
                    <a:lumMod val="50000"/>
                  </a:schemeClr>
                </a:solidFill>
                <a:latin typeface="Jameel Noori Nastaleeq" panose="02000503000000020004" pitchFamily="2" charset="-78"/>
                <a:cs typeface="Jameel Noori Nastaleeq" panose="02000503000000020004" pitchFamily="2" charset="-78"/>
              </a:rPr>
              <a:t>اس دور کے 3 مشہور اور گمراہ فرقے</a:t>
            </a:r>
          </a:p>
          <a:p>
            <a:pPr algn="r" rtl="1">
              <a:lnSpc>
                <a:spcPct val="150000"/>
              </a:lnSpc>
            </a:pPr>
            <a:r>
              <a:rPr lang="ur-PK" sz="3600" dirty="0" smtClean="0">
                <a:solidFill>
                  <a:schemeClr val="accent2">
                    <a:lumMod val="50000"/>
                  </a:schemeClr>
                </a:solidFill>
                <a:latin typeface="Jameel Noori Nastaleeq" panose="02000503000000020004" pitchFamily="2" charset="-78"/>
                <a:cs typeface="Jameel Noori Nastaleeq" panose="02000503000000020004" pitchFamily="2" charset="-78"/>
              </a:rPr>
              <a:t>یہود </a:t>
            </a:r>
          </a:p>
          <a:p>
            <a:pPr algn="r" rtl="1">
              <a:lnSpc>
                <a:spcPct val="150000"/>
              </a:lnSpc>
            </a:pPr>
            <a:r>
              <a:rPr lang="ur-PK" sz="3600" dirty="0" smtClean="0">
                <a:solidFill>
                  <a:schemeClr val="accent2">
                    <a:lumMod val="50000"/>
                  </a:schemeClr>
                </a:solidFill>
                <a:latin typeface="Jameel Noori Nastaleeq" panose="02000503000000020004" pitchFamily="2" charset="-78"/>
                <a:cs typeface="Jameel Noori Nastaleeq" panose="02000503000000020004" pitchFamily="2" charset="-78"/>
              </a:rPr>
              <a:t>عیسائی</a:t>
            </a:r>
          </a:p>
          <a:p>
            <a:pPr algn="r" rtl="1">
              <a:lnSpc>
                <a:spcPct val="150000"/>
              </a:lnSpc>
            </a:pPr>
            <a:r>
              <a:rPr lang="ur-PK" sz="3600" dirty="0" smtClean="0">
                <a:solidFill>
                  <a:schemeClr val="accent2">
                    <a:lumMod val="50000"/>
                  </a:schemeClr>
                </a:solidFill>
                <a:latin typeface="Jameel Noori Nastaleeq" panose="02000503000000020004" pitchFamily="2" charset="-78"/>
                <a:cs typeface="Jameel Noori Nastaleeq" panose="02000503000000020004" pitchFamily="2" charset="-78"/>
              </a:rPr>
              <a:t>مشرکین مکہ</a:t>
            </a:r>
            <a:endParaRPr lang="en-US" sz="3600" dirty="0">
              <a:solidFill>
                <a:schemeClr val="accent2">
                  <a:lumMod val="50000"/>
                </a:schemeClr>
              </a:solidFill>
            </a:endParaRPr>
          </a:p>
        </p:txBody>
      </p:sp>
      <p:cxnSp>
        <p:nvCxnSpPr>
          <p:cNvPr id="8" name="Straight Connector 7"/>
          <p:cNvCxnSpPr/>
          <p:nvPr/>
        </p:nvCxnSpPr>
        <p:spPr>
          <a:xfrm flipH="1">
            <a:off x="1411941" y="2653099"/>
            <a:ext cx="627593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3953435" y="4034118"/>
            <a:ext cx="2998694" cy="0"/>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953435" y="4818530"/>
            <a:ext cx="2834640" cy="0"/>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3953435" y="5617868"/>
            <a:ext cx="2468880" cy="0"/>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34200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687871" y="148339"/>
            <a:ext cx="907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smtClean="0">
                <a:solidFill>
                  <a:schemeClr val="bg1"/>
                </a:solidFill>
                <a:latin typeface="Jameel Noori Nastaleeq" panose="02000503000000020004" pitchFamily="2" charset="-78"/>
                <a:cs typeface="Jameel Noori Nastaleeq" panose="02000503000000020004" pitchFamily="2" charset="-78"/>
              </a:rPr>
              <a:t>5</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005632" y="1347374"/>
            <a:ext cx="7069015" cy="1862048"/>
          </a:xfrm>
          <a:prstGeom prst="rect">
            <a:avLst/>
          </a:prstGeom>
        </p:spPr>
        <p:txBody>
          <a:bodyPr wrap="square">
            <a:spAutoFit/>
          </a:bodyPr>
          <a:lstStyle/>
          <a:p>
            <a:pPr algn="ctr" rtl="1">
              <a:lnSpc>
                <a:spcPct val="150000"/>
              </a:lnSpc>
            </a:pPr>
            <a:r>
              <a:rPr lang="ur-PK" sz="4000" dirty="0">
                <a:solidFill>
                  <a:srgbClr val="002060"/>
                </a:solidFill>
                <a:latin typeface="noorehira" panose="02000000000000000000" pitchFamily="2" charset="-78"/>
                <a:cs typeface="noorehira" panose="02000000000000000000" pitchFamily="2" charset="-78"/>
              </a:rPr>
              <a:t>مَا لَہُمۡ بِہٖ مِنۡ عِلۡمٍ وَّ لَا لِاٰبَآئِہِمۡ ؕ کَبُرَتۡ کَلِمَۃً تَخۡرُجُ مِنۡ اَفۡوَاہِہِمۡ ؕ اِنۡ یَّقُوۡلُوۡنَ اِلَّا کَذِبًا ﴿۵﴾ </a:t>
            </a:r>
            <a:endParaRPr lang="en-US" sz="4000" dirty="0">
              <a:solidFill>
                <a:srgbClr val="002060"/>
              </a:solidFill>
            </a:endParaRPr>
          </a:p>
        </p:txBody>
      </p:sp>
      <p:sp>
        <p:nvSpPr>
          <p:cNvPr id="3" name="Rectangle 2"/>
          <p:cNvSpPr/>
          <p:nvPr/>
        </p:nvSpPr>
        <p:spPr>
          <a:xfrm>
            <a:off x="914191" y="3199830"/>
            <a:ext cx="7251895" cy="1684820"/>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اس </a:t>
            </a:r>
            <a:r>
              <a:rPr lang="ur-PK" sz="3600" dirty="0">
                <a:solidFill>
                  <a:srgbClr val="002060"/>
                </a:solidFill>
                <a:latin typeface="Jameel Noori Nastaleeq" panose="02000503000000020004" pitchFamily="2" charset="-78"/>
                <a:cs typeface="Jameel Noori Nastaleeq" panose="02000503000000020004" pitchFamily="2" charset="-78"/>
              </a:rPr>
              <a:t>بات کا نہ اُنھیں کوئی علم ہے اورنہ ان کے باپ دادا کو تھا۔</a:t>
            </a:r>
            <a:r>
              <a:rPr lang="ur-PK" sz="3600" b="1" baseline="30000" dirty="0">
                <a:solidFill>
                  <a:srgbClr val="002060"/>
                </a:solidFill>
                <a:latin typeface="Jameel Noori Nastaleeq" panose="02000503000000020004" pitchFamily="2" charset="-78"/>
                <a:cs typeface="Jameel Noori Nastaleeq" panose="02000503000000020004" pitchFamily="2" charset="-78"/>
                <a:hlinkClick r:id="rId3"/>
              </a:rPr>
              <a:t>3</a:t>
            </a:r>
            <a:r>
              <a:rPr lang="ur-PK" sz="3600" dirty="0">
                <a:solidFill>
                  <a:srgbClr val="002060"/>
                </a:solidFill>
                <a:latin typeface="Jameel Noori Nastaleeq" panose="02000503000000020004" pitchFamily="2" charset="-78"/>
                <a:cs typeface="Jameel Noori Nastaleeq" panose="02000503000000020004" pitchFamily="2" charset="-78"/>
              </a:rPr>
              <a:t> بڑی بات ہے جو ان کےمُنہ سے نکلتی ہے۔ وہ محض جھوٹ بکتے ہیں۔</a:t>
            </a:r>
            <a:endParaRPr lang="en-US" sz="3600" dirty="0">
              <a:solidFill>
                <a:srgbClr val="002060"/>
              </a:solidFill>
            </a:endParaRPr>
          </a:p>
        </p:txBody>
      </p:sp>
    </p:spTree>
    <p:extLst>
      <p:ext uri="{BB962C8B-B14F-4D97-AF65-F5344CB8AC3E}">
        <p14:creationId xmlns:p14="http://schemas.microsoft.com/office/powerpoint/2010/main" val="40578185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687871" y="148339"/>
            <a:ext cx="907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smtClean="0">
                <a:solidFill>
                  <a:schemeClr val="bg1"/>
                </a:solidFill>
                <a:latin typeface="Jameel Noori Nastaleeq" panose="02000503000000020004" pitchFamily="2" charset="-78"/>
                <a:cs typeface="Jameel Noori Nastaleeq" panose="02000503000000020004" pitchFamily="2" charset="-78"/>
              </a:rPr>
              <a:t>5</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5199322" y="3809114"/>
            <a:ext cx="2638864" cy="707886"/>
          </a:xfrm>
          <a:prstGeom prst="rect">
            <a:avLst/>
          </a:prstGeom>
        </p:spPr>
        <p:txBody>
          <a:bodyPr wrap="none">
            <a:spAutoFit/>
          </a:bodyPr>
          <a:lstStyle/>
          <a:p>
            <a:pPr algn="ctr" rtl="1"/>
            <a:r>
              <a:rPr lang="ur-PK" sz="4000" dirty="0" smtClean="0">
                <a:solidFill>
                  <a:srgbClr val="002060"/>
                </a:solidFill>
                <a:latin typeface="noorehira" panose="02000000000000000000" pitchFamily="2" charset="-78"/>
                <a:cs typeface="noorehira" panose="02000000000000000000" pitchFamily="2" charset="-78"/>
              </a:rPr>
              <a:t>لَیْسَ کَمِثْلِہٖ شَیْءٌ</a:t>
            </a:r>
            <a:endParaRPr lang="en-US" sz="4000" dirty="0">
              <a:solidFill>
                <a:srgbClr val="002060"/>
              </a:solidFill>
            </a:endParaRPr>
          </a:p>
        </p:txBody>
      </p:sp>
      <p:sp>
        <p:nvSpPr>
          <p:cNvPr id="6" name="Rectangle 5"/>
          <p:cNvSpPr/>
          <p:nvPr/>
        </p:nvSpPr>
        <p:spPr>
          <a:xfrm>
            <a:off x="1424545" y="1318443"/>
            <a:ext cx="6231194" cy="2039020"/>
          </a:xfrm>
          <a:prstGeom prst="rect">
            <a:avLst/>
          </a:prstGeom>
        </p:spPr>
        <p:txBody>
          <a:bodyPr wrap="none">
            <a:spAutoFit/>
          </a:bodyPr>
          <a:lstStyle/>
          <a:p>
            <a:pPr marL="571500" indent="-571500" algn="ctr" rtl="1">
              <a:lnSpc>
                <a:spcPct val="150000"/>
              </a:lnSpc>
              <a:buFont typeface="Arial" panose="020B0604020202020204" pitchFamily="34" charset="0"/>
              <a:buChar char="•"/>
            </a:pPr>
            <a:r>
              <a:rPr lang="ur-PK" sz="4400" dirty="0" smtClean="0">
                <a:solidFill>
                  <a:srgbClr val="002060"/>
                </a:solidFill>
                <a:latin typeface="Jameel Noori Nastaleeq" panose="02000503000000020004" pitchFamily="2" charset="-78"/>
                <a:cs typeface="Jameel Noori Nastaleeq" panose="02000503000000020004" pitchFamily="2" charset="-78"/>
              </a:rPr>
              <a:t>اللہ کے لیے اولاد کا عقیدہ بڑی جہالت ہے۔</a:t>
            </a:r>
          </a:p>
          <a:p>
            <a:pPr marL="571500" indent="-571500" algn="ctr" rtl="1">
              <a:lnSpc>
                <a:spcPct val="150000"/>
              </a:lnSpc>
              <a:buFont typeface="Arial" panose="020B0604020202020204" pitchFamily="34" charset="0"/>
              <a:buChar char="•"/>
            </a:pPr>
            <a:r>
              <a:rPr lang="ur-PK" sz="4400" dirty="0" smtClean="0">
                <a:solidFill>
                  <a:srgbClr val="002060"/>
                </a:solidFill>
                <a:latin typeface="Jameel Noori Nastaleeq" panose="02000503000000020004" pitchFamily="2" charset="-78"/>
                <a:cs typeface="Jameel Noori Nastaleeq" panose="02000503000000020004" pitchFamily="2" charset="-78"/>
              </a:rPr>
              <a:t>یہ نظریہ اللہ کے الہ ہونے سے ٹکراتا ہے۔</a:t>
            </a:r>
          </a:p>
        </p:txBody>
      </p:sp>
      <p:sp>
        <p:nvSpPr>
          <p:cNvPr id="9" name="Rectangle 8"/>
          <p:cNvSpPr/>
          <p:nvPr/>
        </p:nvSpPr>
        <p:spPr>
          <a:xfrm>
            <a:off x="738746" y="3574461"/>
            <a:ext cx="3774777" cy="1684820"/>
          </a:xfrm>
          <a:prstGeom prst="rect">
            <a:avLst/>
          </a:prstGeom>
        </p:spPr>
        <p:txBody>
          <a:bodyPr wrap="square">
            <a:spAutoFit/>
          </a:bodyPr>
          <a:lstStyle/>
          <a:p>
            <a:pPr algn="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اس جیسا کوئی نہیں ، وہ ویسا ہی ہے جیسا اس نے خود اپنی تعریف کی</a:t>
            </a:r>
            <a:endParaRPr lang="en-US" sz="3600" dirty="0">
              <a:solidFill>
                <a:srgbClr val="002060"/>
              </a:solidFill>
            </a:endParaRPr>
          </a:p>
        </p:txBody>
      </p:sp>
      <p:cxnSp>
        <p:nvCxnSpPr>
          <p:cNvPr id="3" name="Straight Arrow Connector 2"/>
          <p:cNvCxnSpPr>
            <a:stCxn id="4" idx="1"/>
          </p:cNvCxnSpPr>
          <p:nvPr/>
        </p:nvCxnSpPr>
        <p:spPr>
          <a:xfrm flipH="1">
            <a:off x="4540140" y="4163057"/>
            <a:ext cx="659182" cy="0"/>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38551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687871" y="148339"/>
            <a:ext cx="907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a:solidFill>
                  <a:schemeClr val="bg1"/>
                </a:solidFill>
                <a:latin typeface="Jameel Noori Nastaleeq" panose="02000503000000020004" pitchFamily="2" charset="-78"/>
                <a:cs typeface="Jameel Noori Nastaleeq" panose="02000503000000020004" pitchFamily="2" charset="-78"/>
              </a:rPr>
              <a:t>6</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183095" y="1176384"/>
            <a:ext cx="6714090" cy="2308324"/>
          </a:xfrm>
          <a:prstGeom prst="rect">
            <a:avLst/>
          </a:prstGeom>
        </p:spPr>
        <p:txBody>
          <a:bodyPr wrap="square">
            <a:spAutoFit/>
          </a:bodyPr>
          <a:lstStyle/>
          <a:p>
            <a:pPr algn="ctr" rtl="1">
              <a:lnSpc>
                <a:spcPct val="150000"/>
              </a:lnSpc>
            </a:pPr>
            <a:r>
              <a:rPr lang="ur-PK" sz="4800" dirty="0">
                <a:solidFill>
                  <a:srgbClr val="002060"/>
                </a:solidFill>
                <a:latin typeface="noorehira" panose="02000000000000000000" pitchFamily="2" charset="-78"/>
                <a:cs typeface="noorehira" panose="02000000000000000000" pitchFamily="2" charset="-78"/>
              </a:rPr>
              <a:t> فَلَعَلَّکَ بَاخِعٌ نَّفۡسَکَ عَلٰۤی اٰثَارِہِمۡ اِنۡ لَّمۡ یُؤۡمِنُوۡا بِہٰذَا الۡحَدِیۡثِ اَسَفًا ﴿۶﴾</a:t>
            </a:r>
            <a:endParaRPr lang="en-US" sz="4800" dirty="0">
              <a:solidFill>
                <a:srgbClr val="002060"/>
              </a:solidFill>
            </a:endParaRPr>
          </a:p>
        </p:txBody>
      </p:sp>
      <p:sp>
        <p:nvSpPr>
          <p:cNvPr id="6" name="Rectangle 5"/>
          <p:cNvSpPr/>
          <p:nvPr/>
        </p:nvSpPr>
        <p:spPr>
          <a:xfrm>
            <a:off x="1111140" y="3703260"/>
            <a:ext cx="6858000" cy="1754326"/>
          </a:xfrm>
          <a:prstGeom prst="rect">
            <a:avLst/>
          </a:prstGeom>
        </p:spPr>
        <p:txBody>
          <a:bodyPr wrap="square">
            <a:spAutoFit/>
          </a:bodyPr>
          <a:lstStyle/>
          <a:p>
            <a:pPr algn="ctr" rtl="1">
              <a:lnSpc>
                <a:spcPct val="150000"/>
              </a:lnSpc>
            </a:pPr>
            <a:r>
              <a:rPr lang="ur-PK" sz="3600" dirty="0">
                <a:solidFill>
                  <a:srgbClr val="002060"/>
                </a:solidFill>
                <a:latin typeface="Jameel Noori Nastaleeq" panose="02000503000000020004" pitchFamily="2" charset="-78"/>
                <a:cs typeface="Jameel Noori Nastaleeq" panose="02000503000000020004" pitchFamily="2" charset="-78"/>
              </a:rPr>
              <a:t>اچھا، تو اے محمدؐ ،شاید تم ان کے پیچھے غم کے مارے اپنی جان کھو دینے والے ہو اگر یہ اِس تعلیم پر ایمان نہ لائے</a:t>
            </a:r>
            <a:endParaRPr lang="en-US" sz="3600" dirty="0">
              <a:solidFill>
                <a:srgbClr val="002060"/>
              </a:solidFill>
            </a:endParaRPr>
          </a:p>
        </p:txBody>
      </p:sp>
    </p:spTree>
    <p:extLst>
      <p:ext uri="{BB962C8B-B14F-4D97-AF65-F5344CB8AC3E}">
        <p14:creationId xmlns:p14="http://schemas.microsoft.com/office/powerpoint/2010/main" val="39661015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687871" y="148339"/>
            <a:ext cx="907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smtClean="0">
                <a:solidFill>
                  <a:schemeClr val="bg1"/>
                </a:solidFill>
                <a:latin typeface="Jameel Noori Nastaleeq" panose="02000503000000020004" pitchFamily="2" charset="-78"/>
                <a:cs typeface="Jameel Noori Nastaleeq" panose="02000503000000020004" pitchFamily="2" charset="-78"/>
              </a:rPr>
              <a:t>6</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6" name="Rectangle 5"/>
          <p:cNvSpPr/>
          <p:nvPr/>
        </p:nvSpPr>
        <p:spPr>
          <a:xfrm>
            <a:off x="736461" y="1187891"/>
            <a:ext cx="7405220" cy="3708708"/>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نبی کریمﷺ کو تسلی نہایت پیار کے ساتھ</a:t>
            </a:r>
          </a:p>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ایسے غم پر جس کی شدت ایسی  کہ اندیشہ پیدا ہو گیا کہ یہ غم نبیؐ کی جان ہی نہ لے لے۔</a:t>
            </a:r>
          </a:p>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وہ غم کیا تھا۔۔۔؟مشرکین مکہ کے مظالم کا غم یا کوئی اور؟</a:t>
            </a:r>
          </a:p>
        </p:txBody>
      </p:sp>
    </p:spTree>
    <p:extLst>
      <p:ext uri="{BB962C8B-B14F-4D97-AF65-F5344CB8AC3E}">
        <p14:creationId xmlns:p14="http://schemas.microsoft.com/office/powerpoint/2010/main" val="21298730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687871" y="148339"/>
            <a:ext cx="907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smtClean="0">
                <a:solidFill>
                  <a:schemeClr val="bg1"/>
                </a:solidFill>
                <a:latin typeface="Jameel Noori Nastaleeq" panose="02000503000000020004" pitchFamily="2" charset="-78"/>
                <a:cs typeface="Jameel Noori Nastaleeq" panose="02000503000000020004" pitchFamily="2" charset="-78"/>
              </a:rPr>
              <a:t>7</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587260" y="838758"/>
            <a:ext cx="5905760" cy="2123658"/>
          </a:xfrm>
          <a:prstGeom prst="rect">
            <a:avLst/>
          </a:prstGeom>
        </p:spPr>
        <p:txBody>
          <a:bodyPr wrap="square">
            <a:spAutoFit/>
          </a:bodyPr>
          <a:lstStyle/>
          <a:p>
            <a:pPr algn="ctr" rtl="1">
              <a:lnSpc>
                <a:spcPct val="150000"/>
              </a:lnSpc>
            </a:pPr>
            <a:r>
              <a:rPr lang="ur-PK" sz="4400" dirty="0">
                <a:solidFill>
                  <a:srgbClr val="002060"/>
                </a:solidFill>
                <a:latin typeface="noorehira" panose="02000000000000000000" pitchFamily="2" charset="-78"/>
                <a:cs typeface="noorehira" panose="02000000000000000000" pitchFamily="2" charset="-78"/>
              </a:rPr>
              <a:t>اِنَّا جَعَلۡنَا مَا عَلَی الۡاَرۡضِ زِیۡنَۃً لَّہَا لِنَبۡلُوَہُمۡ اَیُّہُمۡ اَحۡسَنُ عَمَلًا ﴿۷﴾ </a:t>
            </a:r>
            <a:endParaRPr lang="en-US" sz="4400" dirty="0">
              <a:solidFill>
                <a:srgbClr val="002060"/>
              </a:solidFill>
            </a:endParaRPr>
          </a:p>
        </p:txBody>
      </p:sp>
      <p:sp>
        <p:nvSpPr>
          <p:cNvPr id="3" name="Rectangle 2"/>
          <p:cNvSpPr/>
          <p:nvPr/>
        </p:nvSpPr>
        <p:spPr>
          <a:xfrm>
            <a:off x="514817" y="3105835"/>
            <a:ext cx="8166295" cy="1754326"/>
          </a:xfrm>
          <a:prstGeom prst="rect">
            <a:avLst/>
          </a:prstGeom>
        </p:spPr>
        <p:txBody>
          <a:bodyPr wrap="square">
            <a:spAutoFit/>
          </a:bodyPr>
          <a:lstStyle/>
          <a:p>
            <a:pPr algn="ctr" rtl="1">
              <a:lnSpc>
                <a:spcPct val="150000"/>
              </a:lnSpc>
            </a:pPr>
            <a:r>
              <a:rPr lang="ur-PK" sz="3600" dirty="0">
                <a:solidFill>
                  <a:srgbClr val="002060"/>
                </a:solidFill>
                <a:latin typeface="Jameel Noori Nastaleeq" panose="02000503000000020004" pitchFamily="2" charset="-78"/>
                <a:cs typeface="Jameel Noori Nastaleeq" panose="02000503000000020004" pitchFamily="2" charset="-78"/>
              </a:rPr>
              <a:t>واقعہ یہ ہے کہ یہ جو کچھ سرو سامان بھی زمین پر ہے اس کو ہم نے زمین کی زینت بنایا ہے تاکہ اِن لوگوں کو آزمائیں اِن میں کون بہتر عمل کرنے والا ہے۔</a:t>
            </a:r>
            <a:endParaRPr lang="en-US" sz="3600" dirty="0">
              <a:solidFill>
                <a:srgbClr val="002060"/>
              </a:solidFill>
            </a:endParaRPr>
          </a:p>
        </p:txBody>
      </p:sp>
    </p:spTree>
    <p:extLst>
      <p:ext uri="{BB962C8B-B14F-4D97-AF65-F5344CB8AC3E}">
        <p14:creationId xmlns:p14="http://schemas.microsoft.com/office/powerpoint/2010/main" val="13947895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687871" y="148339"/>
            <a:ext cx="907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a:solidFill>
                  <a:schemeClr val="bg1"/>
                </a:solidFill>
                <a:latin typeface="Jameel Noori Nastaleeq" panose="02000503000000020004" pitchFamily="2" charset="-78"/>
                <a:cs typeface="Jameel Noori Nastaleeq" panose="02000503000000020004" pitchFamily="2" charset="-78"/>
              </a:rPr>
              <a:t>7</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6" name="Rectangle 5"/>
          <p:cNvSpPr/>
          <p:nvPr/>
        </p:nvSpPr>
        <p:spPr>
          <a:xfrm>
            <a:off x="736461" y="1187891"/>
            <a:ext cx="7405220" cy="1862048"/>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مشرکین کیوں ایمان نہیں لاتے؟</a:t>
            </a:r>
          </a:p>
          <a:p>
            <a:pPr marL="571500" indent="-571500" algn="r" rtl="1">
              <a:lnSpc>
                <a:spcPct val="150000"/>
              </a:lnSpc>
              <a:buFont typeface="Arial" panose="020B0604020202020204" pitchFamily="34" charset="0"/>
              <a:buChar char="•"/>
            </a:pPr>
            <a:r>
              <a:rPr lang="ur-PK" sz="4000" dirty="0" smtClean="0">
                <a:solidFill>
                  <a:srgbClr val="002060"/>
                </a:solidFill>
                <a:latin typeface="Jameel Noori Nastaleeq" panose="02000503000000020004" pitchFamily="2" charset="-78"/>
                <a:cs typeface="Jameel Noori Nastaleeq" panose="02000503000000020004" pitchFamily="2" charset="-78"/>
              </a:rPr>
              <a:t>بظاہر معمولی سبب			اثرات گہرے</a:t>
            </a:r>
          </a:p>
        </p:txBody>
      </p:sp>
      <p:cxnSp>
        <p:nvCxnSpPr>
          <p:cNvPr id="3" name="Straight Arrow Connector 2"/>
          <p:cNvCxnSpPr/>
          <p:nvPr/>
        </p:nvCxnSpPr>
        <p:spPr>
          <a:xfrm flipH="1">
            <a:off x="4450977" y="2783541"/>
            <a:ext cx="941294" cy="0"/>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5648390" y="4207923"/>
            <a:ext cx="3075308" cy="1685077"/>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دنیا کو خوبصورت بنا دیا ، ہر چیز میں کشش رکھ دی</a:t>
            </a:r>
            <a:endParaRPr lang="en-US" sz="3600" dirty="0">
              <a:solidFill>
                <a:srgbClr val="002060"/>
              </a:solidFill>
              <a:latin typeface="Jameel Noori Nastaleeq" panose="02000503000000020004" pitchFamily="2" charset="-78"/>
              <a:cs typeface="Jameel Noori Nastaleeq" panose="02000503000000020004" pitchFamily="2" charset="-78"/>
            </a:endParaRPr>
          </a:p>
        </p:txBody>
      </p:sp>
      <p:sp>
        <p:nvSpPr>
          <p:cNvPr id="9" name="Left Brace 8"/>
          <p:cNvSpPr/>
          <p:nvPr/>
        </p:nvSpPr>
        <p:spPr>
          <a:xfrm rot="5400000">
            <a:off x="4551622" y="1756381"/>
            <a:ext cx="365760" cy="4903084"/>
          </a:xfrm>
          <a:prstGeom prst="leftBrace">
            <a:avLst>
              <a:gd name="adj1" fmla="val 46155"/>
              <a:gd name="adj2" fmla="val 50000"/>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ectangle 9"/>
          <p:cNvSpPr/>
          <p:nvPr/>
        </p:nvSpPr>
        <p:spPr>
          <a:xfrm>
            <a:off x="1" y="3049939"/>
            <a:ext cx="9143999" cy="938719"/>
          </a:xfrm>
          <a:prstGeom prst="rect">
            <a:avLst/>
          </a:prstGeom>
        </p:spPr>
        <p:txBody>
          <a:bodyPr wrap="square">
            <a:spAutoFit/>
          </a:bodyPr>
          <a:lstStyle/>
          <a:p>
            <a:pPr algn="ctr" rtl="1">
              <a:lnSpc>
                <a:spcPct val="150000"/>
              </a:lnSpc>
            </a:pPr>
            <a:r>
              <a:rPr lang="ur-PK" sz="4000" i="1" dirty="0" smtClean="0">
                <a:solidFill>
                  <a:srgbClr val="002060"/>
                </a:solidFill>
                <a:latin typeface="Jameel Noori Nastaleeq" panose="02000503000000020004" pitchFamily="2" charset="-78"/>
                <a:cs typeface="Jameel Noori Nastaleeq" panose="02000503000000020004" pitchFamily="2" charset="-78"/>
              </a:rPr>
              <a:t>دنیا انسان کے لیے امتحان</a:t>
            </a:r>
            <a:endParaRPr lang="en-US" sz="4000" i="1" dirty="0">
              <a:solidFill>
                <a:srgbClr val="002060"/>
              </a:solidFill>
              <a:latin typeface="Jameel Noori Nastaleeq" panose="02000503000000020004" pitchFamily="2" charset="-78"/>
              <a:cs typeface="Jameel Noori Nastaleeq" panose="02000503000000020004" pitchFamily="2" charset="-78"/>
            </a:endParaRPr>
          </a:p>
        </p:txBody>
      </p:sp>
      <p:sp>
        <p:nvSpPr>
          <p:cNvPr id="15" name="Rectangle 14"/>
          <p:cNvSpPr/>
          <p:nvPr/>
        </p:nvSpPr>
        <p:spPr>
          <a:xfrm>
            <a:off x="745306" y="4426341"/>
            <a:ext cx="3075308" cy="854080"/>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انسان کو عقل اور اختیار دیا</a:t>
            </a:r>
            <a:endParaRPr lang="en-US" sz="3600" dirty="0">
              <a:solidFill>
                <a:srgbClr val="002060"/>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42266848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687871" y="148339"/>
            <a:ext cx="907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a:solidFill>
                  <a:schemeClr val="bg1"/>
                </a:solidFill>
                <a:latin typeface="Jameel Noori Nastaleeq" panose="02000503000000020004" pitchFamily="2" charset="-78"/>
                <a:cs typeface="Jameel Noori Nastaleeq" panose="02000503000000020004" pitchFamily="2" charset="-78"/>
              </a:rPr>
              <a:t>7</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6" name="Rectangle 5"/>
          <p:cNvSpPr/>
          <p:nvPr/>
        </p:nvSpPr>
        <p:spPr>
          <a:xfrm>
            <a:off x="4585447" y="864333"/>
            <a:ext cx="3556234" cy="1015663"/>
          </a:xfrm>
          <a:prstGeom prst="rect">
            <a:avLst/>
          </a:prstGeom>
        </p:spPr>
        <p:txBody>
          <a:bodyPr wrap="square">
            <a:spAutoFit/>
          </a:bodyPr>
          <a:lstStyle/>
          <a:p>
            <a:pPr algn="r" rtl="1">
              <a:lnSpc>
                <a:spcPct val="150000"/>
              </a:lnSpc>
            </a:pPr>
            <a:r>
              <a:rPr lang="ur-PK" sz="4000" b="1" u="sng" dirty="0" smtClean="0">
                <a:solidFill>
                  <a:srgbClr val="002060"/>
                </a:solidFill>
                <a:latin typeface="Jameel Noori Nastaleeq" panose="02000503000000020004" pitchFamily="2" charset="-78"/>
                <a:cs typeface="Jameel Noori Nastaleeq" panose="02000503000000020004" pitchFamily="2" charset="-78"/>
              </a:rPr>
              <a:t>دنیا کے مقابلے میں آخرت</a:t>
            </a:r>
          </a:p>
        </p:txBody>
      </p:sp>
      <p:sp>
        <p:nvSpPr>
          <p:cNvPr id="9" name="Left Brace 8"/>
          <p:cNvSpPr/>
          <p:nvPr/>
        </p:nvSpPr>
        <p:spPr>
          <a:xfrm>
            <a:off x="2989279" y="2223116"/>
            <a:ext cx="365760" cy="1280511"/>
          </a:xfrm>
          <a:prstGeom prst="leftBrace">
            <a:avLst>
              <a:gd name="adj1" fmla="val 46155"/>
              <a:gd name="adj2" fmla="val 50000"/>
            </a:avLst>
          </a:prstGeom>
          <a:ln>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ectangle 9"/>
          <p:cNvSpPr/>
          <p:nvPr/>
        </p:nvSpPr>
        <p:spPr>
          <a:xfrm>
            <a:off x="3287804" y="2028096"/>
            <a:ext cx="3213847" cy="1508105"/>
          </a:xfrm>
          <a:prstGeom prst="rect">
            <a:avLst/>
          </a:prstGeom>
        </p:spPr>
        <p:txBody>
          <a:bodyPr wrap="square">
            <a:spAutoFit/>
          </a:bodyPr>
          <a:lstStyle/>
          <a:p>
            <a:pP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جو آخرت کو سنوارنا چاہے اس کا قد م قدم پر امتحان</a:t>
            </a:r>
            <a:endParaRPr lang="en-US" sz="3200" dirty="0">
              <a:solidFill>
                <a:srgbClr val="002060"/>
              </a:solidFill>
              <a:latin typeface="Jameel Noori Nastaleeq" panose="02000503000000020004" pitchFamily="2" charset="-78"/>
              <a:cs typeface="Jameel Noori Nastaleeq" panose="02000503000000020004" pitchFamily="2" charset="-78"/>
            </a:endParaRPr>
          </a:p>
        </p:txBody>
      </p:sp>
      <p:sp>
        <p:nvSpPr>
          <p:cNvPr id="15" name="Rectangle 14"/>
          <p:cNvSpPr/>
          <p:nvPr/>
        </p:nvSpPr>
        <p:spPr>
          <a:xfrm>
            <a:off x="96851" y="2454028"/>
            <a:ext cx="3075308" cy="854080"/>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یقین ، توکل ، قربانی</a:t>
            </a:r>
            <a:endParaRPr lang="en-US" sz="3600" dirty="0">
              <a:solidFill>
                <a:srgbClr val="002060"/>
              </a:solidFill>
              <a:latin typeface="Jameel Noori Nastaleeq" panose="02000503000000020004" pitchFamily="2" charset="-78"/>
              <a:cs typeface="Jameel Noori Nastaleeq" panose="02000503000000020004" pitchFamily="2" charset="-78"/>
            </a:endParaRPr>
          </a:p>
        </p:txBody>
      </p:sp>
      <p:cxnSp>
        <p:nvCxnSpPr>
          <p:cNvPr id="4" name="Straight Connector 3"/>
          <p:cNvCxnSpPr/>
          <p:nvPr/>
        </p:nvCxnSpPr>
        <p:spPr>
          <a:xfrm>
            <a:off x="6979024" y="1747289"/>
            <a:ext cx="0" cy="706739"/>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6335136" y="2454028"/>
            <a:ext cx="642354"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7142828" y="3221117"/>
            <a:ext cx="998853" cy="1015663"/>
          </a:xfrm>
          <a:prstGeom prst="rect">
            <a:avLst/>
          </a:prstGeom>
        </p:spPr>
        <p:txBody>
          <a:bodyPr wrap="square">
            <a:spAutoFit/>
          </a:bodyPr>
          <a:lstStyle/>
          <a:p>
            <a:pPr algn="r" rtl="1">
              <a:lnSpc>
                <a:spcPct val="150000"/>
              </a:lnSpc>
            </a:pPr>
            <a:r>
              <a:rPr lang="ur-PK" sz="4000" b="1" u="sng" dirty="0" smtClean="0">
                <a:solidFill>
                  <a:srgbClr val="002060"/>
                </a:solidFill>
                <a:latin typeface="Jameel Noori Nastaleeq" panose="02000503000000020004" pitchFamily="2" charset="-78"/>
                <a:cs typeface="Jameel Noori Nastaleeq" panose="02000503000000020004" pitchFamily="2" charset="-78"/>
              </a:rPr>
              <a:t>نتیجہ</a:t>
            </a:r>
          </a:p>
        </p:txBody>
      </p:sp>
      <p:sp>
        <p:nvSpPr>
          <p:cNvPr id="17" name="Rectangle 16"/>
          <p:cNvSpPr/>
          <p:nvPr/>
        </p:nvSpPr>
        <p:spPr>
          <a:xfrm>
            <a:off x="914401" y="4024494"/>
            <a:ext cx="6932762" cy="1508105"/>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جو دنیا کی دلفریبیوں میں پھنس چکا اس کے لیے آخرت کے تقاضے پورے کرنا انتہائی مشکل۔لہذا مشرکین دنیا کی محبت کے سبب ایمان نہیں لاتے</a:t>
            </a:r>
            <a:endParaRPr lang="en-US" sz="3200" dirty="0">
              <a:solidFill>
                <a:srgbClr val="002060"/>
              </a:solidFill>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20103592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687871" y="148339"/>
            <a:ext cx="907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a:solidFill>
                  <a:schemeClr val="bg1"/>
                </a:solidFill>
                <a:latin typeface="Jameel Noori Nastaleeq" panose="02000503000000020004" pitchFamily="2" charset="-78"/>
                <a:cs typeface="Jameel Noori Nastaleeq" panose="02000503000000020004" pitchFamily="2" charset="-78"/>
              </a:rPr>
              <a:t>8</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475839" y="1302992"/>
            <a:ext cx="6128602" cy="707886"/>
          </a:xfrm>
          <a:prstGeom prst="rect">
            <a:avLst/>
          </a:prstGeom>
        </p:spPr>
        <p:txBody>
          <a:bodyPr wrap="none">
            <a:spAutoFit/>
          </a:bodyPr>
          <a:lstStyle/>
          <a:p>
            <a:pPr algn="ctr" rtl="1"/>
            <a:r>
              <a:rPr lang="ur-PK" sz="4000" dirty="0">
                <a:solidFill>
                  <a:srgbClr val="002060"/>
                </a:solidFill>
                <a:latin typeface="noorehira" panose="02000000000000000000" pitchFamily="2" charset="-78"/>
                <a:cs typeface="noorehira" panose="02000000000000000000" pitchFamily="2" charset="-78"/>
              </a:rPr>
              <a:t>وَ اِنَّا لَجٰعِلُوۡنَ مَا عَلَیۡہَا صَعِیۡدًا جُرُزًا ؕ﴿۸﴾ </a:t>
            </a:r>
            <a:endParaRPr lang="en-US" sz="4000" dirty="0">
              <a:solidFill>
                <a:srgbClr val="002060"/>
              </a:solidFill>
            </a:endParaRPr>
          </a:p>
        </p:txBody>
      </p:sp>
      <p:sp>
        <p:nvSpPr>
          <p:cNvPr id="6" name="Rectangle 5"/>
          <p:cNvSpPr/>
          <p:nvPr/>
        </p:nvSpPr>
        <p:spPr>
          <a:xfrm>
            <a:off x="1453632" y="2242578"/>
            <a:ext cx="6688049" cy="646331"/>
          </a:xfrm>
          <a:prstGeom prst="rect">
            <a:avLst/>
          </a:prstGeom>
        </p:spPr>
        <p:txBody>
          <a:bodyPr wrap="none">
            <a:spAutoFit/>
          </a:bodyPr>
          <a:lstStyle/>
          <a:p>
            <a:pPr algn="ctr" rtl="1"/>
            <a:r>
              <a:rPr lang="ur-PK" sz="3600" dirty="0">
                <a:solidFill>
                  <a:srgbClr val="002060"/>
                </a:solidFill>
                <a:latin typeface="Jameel Noori Nastaleeq" panose="02000503000000020004" pitchFamily="2" charset="-78"/>
                <a:cs typeface="Jameel Noori Nastaleeq" panose="02000503000000020004" pitchFamily="2" charset="-78"/>
              </a:rPr>
              <a:t> آخرِ کار اِس سب کو ہم ایک چٹیل میدان بنا دینے والے ہیں۔</a:t>
            </a:r>
            <a:r>
              <a:rPr lang="ur-PK" sz="3600" b="1" baseline="30000" dirty="0">
                <a:solidFill>
                  <a:srgbClr val="002060"/>
                </a:solidFill>
                <a:latin typeface="Jameel Noori Nastaleeq" panose="02000503000000020004" pitchFamily="2" charset="-78"/>
                <a:cs typeface="Jameel Noori Nastaleeq" panose="02000503000000020004" pitchFamily="2" charset="-78"/>
                <a:hlinkClick r:id="rId3"/>
              </a:rPr>
              <a:t>5</a:t>
            </a:r>
            <a:endParaRPr lang="en-US" sz="3600" dirty="0">
              <a:solidFill>
                <a:srgbClr val="002060"/>
              </a:solidFill>
            </a:endParaRPr>
          </a:p>
        </p:txBody>
      </p:sp>
      <p:sp>
        <p:nvSpPr>
          <p:cNvPr id="9" name="Rectangle 8"/>
          <p:cNvSpPr/>
          <p:nvPr/>
        </p:nvSpPr>
        <p:spPr>
          <a:xfrm>
            <a:off x="2682192" y="3684438"/>
            <a:ext cx="2233305" cy="646331"/>
          </a:xfrm>
          <a:prstGeom prst="rect">
            <a:avLst/>
          </a:prstGeom>
        </p:spPr>
        <p:txBody>
          <a:bodyPr wrap="none">
            <a:spAutoFit/>
          </a:bodyPr>
          <a:lstStyle/>
          <a:p>
            <a:pPr algn="ctr" rtl="1"/>
            <a:r>
              <a:rPr lang="ur-PK" sz="3600" dirty="0" smtClean="0">
                <a:solidFill>
                  <a:schemeClr val="accent2">
                    <a:lumMod val="50000"/>
                  </a:schemeClr>
                </a:solidFill>
                <a:latin typeface="Jameel Noori Nastaleeq" panose="02000503000000020004" pitchFamily="2" charset="-78"/>
                <a:cs typeface="Jameel Noori Nastaleeq" panose="02000503000000020004" pitchFamily="2" charset="-78"/>
              </a:rPr>
              <a:t>بے آب و گیاہ زمین</a:t>
            </a:r>
            <a:endParaRPr lang="en-US" sz="3600" dirty="0">
              <a:solidFill>
                <a:schemeClr val="accent2">
                  <a:lumMod val="50000"/>
                </a:schemeClr>
              </a:solidFill>
            </a:endParaRPr>
          </a:p>
        </p:txBody>
      </p:sp>
      <p:sp>
        <p:nvSpPr>
          <p:cNvPr id="10" name="Rectangle 9"/>
          <p:cNvSpPr/>
          <p:nvPr/>
        </p:nvSpPr>
        <p:spPr>
          <a:xfrm>
            <a:off x="933673" y="4779225"/>
            <a:ext cx="7334059" cy="646331"/>
          </a:xfrm>
          <a:prstGeom prst="rect">
            <a:avLst/>
          </a:prstGeom>
        </p:spPr>
        <p:txBody>
          <a:bodyPr wrap="none">
            <a:spAutoFit/>
          </a:bodyPr>
          <a:lstStyle/>
          <a:p>
            <a:pPr algn="ctr" rtl="1"/>
            <a:r>
              <a:rPr lang="ur-PK" sz="3600" dirty="0" smtClean="0">
                <a:solidFill>
                  <a:schemeClr val="accent2">
                    <a:lumMod val="50000"/>
                  </a:schemeClr>
                </a:solidFill>
                <a:latin typeface="Jameel Noori Nastaleeq" panose="02000503000000020004" pitchFamily="2" charset="-78"/>
                <a:cs typeface="Jameel Noori Nastaleeq" panose="02000503000000020004" pitchFamily="2" charset="-78"/>
              </a:rPr>
              <a:t>دنیا کی جس زیب و زینب کے فریب میں مبتلا ہیں سب ختم ہو جائے گا۔</a:t>
            </a:r>
            <a:endParaRPr lang="en-US" sz="3600" dirty="0">
              <a:solidFill>
                <a:schemeClr val="accent2">
                  <a:lumMod val="50000"/>
                </a:schemeClr>
              </a:solidFill>
            </a:endParaRPr>
          </a:p>
        </p:txBody>
      </p:sp>
      <p:sp>
        <p:nvSpPr>
          <p:cNvPr id="13" name="Rectangle 12"/>
          <p:cNvSpPr/>
          <p:nvPr/>
        </p:nvSpPr>
        <p:spPr>
          <a:xfrm>
            <a:off x="5498834" y="3653660"/>
            <a:ext cx="880370" cy="707886"/>
          </a:xfrm>
          <a:prstGeom prst="rect">
            <a:avLst/>
          </a:prstGeom>
        </p:spPr>
        <p:txBody>
          <a:bodyPr wrap="none">
            <a:spAutoFit/>
          </a:bodyPr>
          <a:lstStyle/>
          <a:p>
            <a:pPr algn="ctr" rtl="1"/>
            <a:r>
              <a:rPr lang="ur-PK" sz="4000" dirty="0" smtClean="0">
                <a:solidFill>
                  <a:schemeClr val="accent2">
                    <a:lumMod val="50000"/>
                  </a:schemeClr>
                </a:solidFill>
                <a:latin typeface="noorehira" panose="02000000000000000000" pitchFamily="2" charset="-78"/>
                <a:cs typeface="noorehira" panose="02000000000000000000" pitchFamily="2" charset="-78"/>
              </a:rPr>
              <a:t>جُرُزْ</a:t>
            </a:r>
            <a:endParaRPr lang="en-US" sz="4000" dirty="0">
              <a:solidFill>
                <a:schemeClr val="accent2">
                  <a:lumMod val="50000"/>
                </a:schemeClr>
              </a:solidFill>
            </a:endParaRPr>
          </a:p>
        </p:txBody>
      </p:sp>
      <p:cxnSp>
        <p:nvCxnSpPr>
          <p:cNvPr id="8" name="Straight Arrow Connector 7"/>
          <p:cNvCxnSpPr/>
          <p:nvPr/>
        </p:nvCxnSpPr>
        <p:spPr>
          <a:xfrm flipH="1">
            <a:off x="4915496" y="4063875"/>
            <a:ext cx="731520" cy="1"/>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75839" y="3001451"/>
            <a:ext cx="6416136"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55963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687871" y="148339"/>
            <a:ext cx="907621"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smtClean="0">
                <a:solidFill>
                  <a:schemeClr val="bg1"/>
                </a:solidFill>
                <a:latin typeface="Jameel Noori Nastaleeq" panose="02000503000000020004" pitchFamily="2" charset="-78"/>
                <a:cs typeface="Jameel Noori Nastaleeq" panose="02000503000000020004" pitchFamily="2" charset="-78"/>
              </a:rPr>
              <a:t>9</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488482" y="880962"/>
            <a:ext cx="6103316" cy="2039020"/>
          </a:xfrm>
          <a:prstGeom prst="rect">
            <a:avLst/>
          </a:prstGeom>
        </p:spPr>
        <p:txBody>
          <a:bodyPr wrap="square">
            <a:spAutoFit/>
          </a:bodyPr>
          <a:lstStyle/>
          <a:p>
            <a:pPr algn="ctr" rtl="1">
              <a:lnSpc>
                <a:spcPct val="150000"/>
              </a:lnSpc>
            </a:pPr>
            <a:r>
              <a:rPr lang="ur-PK" sz="4400" dirty="0">
                <a:solidFill>
                  <a:srgbClr val="002060"/>
                </a:solidFill>
                <a:latin typeface="noorehira" panose="02000000000000000000" pitchFamily="2" charset="-78"/>
                <a:cs typeface="noorehira" panose="02000000000000000000" pitchFamily="2" charset="-78"/>
              </a:rPr>
              <a:t>اَمۡ حَسِبۡتَ اَنَّ اَصۡحٰبَ الۡکَہۡفِ وَ الرَّقِیۡمِ ۙ کَانُوۡا مِنۡ اٰیٰتِنَا عَجَبًا ﴿۹﴾</a:t>
            </a:r>
            <a:endParaRPr lang="en-US" sz="4400" dirty="0">
              <a:solidFill>
                <a:srgbClr val="002060"/>
              </a:solidFill>
            </a:endParaRPr>
          </a:p>
        </p:txBody>
      </p:sp>
      <p:sp>
        <p:nvSpPr>
          <p:cNvPr id="3" name="Rectangle 2"/>
          <p:cNvSpPr/>
          <p:nvPr/>
        </p:nvSpPr>
        <p:spPr>
          <a:xfrm>
            <a:off x="859346" y="3047386"/>
            <a:ext cx="7361588" cy="2123658"/>
          </a:xfrm>
          <a:prstGeom prst="rect">
            <a:avLst/>
          </a:prstGeom>
        </p:spPr>
        <p:txBody>
          <a:bodyPr wrap="square">
            <a:spAutoFit/>
          </a:bodyPr>
          <a:lstStyle/>
          <a:p>
            <a:pPr algn="ctr" rtl="1">
              <a:lnSpc>
                <a:spcPct val="150000"/>
              </a:lnSpc>
            </a:pPr>
            <a:r>
              <a:rPr lang="ur-PK" sz="4400" dirty="0">
                <a:solidFill>
                  <a:srgbClr val="002060"/>
                </a:solidFill>
                <a:latin typeface="Jameel Noori Nastaleeq" panose="02000503000000020004" pitchFamily="2" charset="-78"/>
                <a:cs typeface="Jameel Noori Nastaleeq" panose="02000503000000020004" pitchFamily="2" charset="-78"/>
              </a:rPr>
              <a:t>کیا تم سمجھتے ہو کہ غار</a:t>
            </a:r>
            <a:r>
              <a:rPr lang="ur-PK" sz="4400" b="1" baseline="30000" dirty="0">
                <a:solidFill>
                  <a:srgbClr val="002060"/>
                </a:solidFill>
                <a:latin typeface="Jameel Noori Nastaleeq" panose="02000503000000020004" pitchFamily="2" charset="-78"/>
                <a:cs typeface="Jameel Noori Nastaleeq" panose="02000503000000020004" pitchFamily="2" charset="-78"/>
                <a:hlinkClick r:id="rId3"/>
              </a:rPr>
              <a:t>6</a:t>
            </a:r>
            <a:r>
              <a:rPr lang="ur-PK" sz="4400" dirty="0">
                <a:solidFill>
                  <a:srgbClr val="002060"/>
                </a:solidFill>
                <a:latin typeface="Jameel Noori Nastaleeq" panose="02000503000000020004" pitchFamily="2" charset="-78"/>
                <a:cs typeface="Jameel Noori Nastaleeq" panose="02000503000000020004" pitchFamily="2" charset="-78"/>
              </a:rPr>
              <a:t> اور کتبے </a:t>
            </a:r>
            <a:r>
              <a:rPr lang="ur-PK" sz="4400" b="1" baseline="30000" dirty="0">
                <a:solidFill>
                  <a:srgbClr val="002060"/>
                </a:solidFill>
                <a:latin typeface="Jameel Noori Nastaleeq" panose="02000503000000020004" pitchFamily="2" charset="-78"/>
                <a:cs typeface="Jameel Noori Nastaleeq" panose="02000503000000020004" pitchFamily="2" charset="-78"/>
                <a:hlinkClick r:id="rId4"/>
              </a:rPr>
              <a:t>7</a:t>
            </a:r>
            <a:r>
              <a:rPr lang="ur-PK" sz="4400" dirty="0">
                <a:solidFill>
                  <a:srgbClr val="002060"/>
                </a:solidFill>
                <a:latin typeface="Jameel Noori Nastaleeq" panose="02000503000000020004" pitchFamily="2" charset="-78"/>
                <a:cs typeface="Jameel Noori Nastaleeq" panose="02000503000000020004" pitchFamily="2" charset="-78"/>
              </a:rPr>
              <a:t>والے ہماری کوئی بڑی عجیب نشانیوں میں سے تھے؟</a:t>
            </a:r>
            <a:endParaRPr lang="en-US" sz="4400" dirty="0">
              <a:solidFill>
                <a:srgbClr val="002060"/>
              </a:solidFill>
            </a:endParaRPr>
          </a:p>
        </p:txBody>
      </p:sp>
    </p:spTree>
    <p:extLst>
      <p:ext uri="{BB962C8B-B14F-4D97-AF65-F5344CB8AC3E}">
        <p14:creationId xmlns:p14="http://schemas.microsoft.com/office/powerpoint/2010/main" val="1926010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6136164" y="120346"/>
            <a:ext cx="3538189"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6136164" y="148339"/>
            <a:ext cx="2459328"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پہلے سوال کا جواب</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3" name="Rectangle 2"/>
          <p:cNvSpPr/>
          <p:nvPr/>
        </p:nvSpPr>
        <p:spPr>
          <a:xfrm>
            <a:off x="696508" y="1446367"/>
            <a:ext cx="7361588" cy="2862322"/>
          </a:xfrm>
          <a:prstGeom prst="rect">
            <a:avLst/>
          </a:prstGeom>
        </p:spPr>
        <p:txBody>
          <a:bodyPr wrap="square">
            <a:spAutoFit/>
          </a:bodyPr>
          <a:lstStyle/>
          <a:p>
            <a:pPr algn="r" rtl="1">
              <a:lnSpc>
                <a:spcPct val="150000"/>
              </a:lnSpc>
            </a:pPr>
            <a:r>
              <a:rPr lang="ur-PK" sz="4000" dirty="0">
                <a:solidFill>
                  <a:srgbClr val="002060"/>
                </a:solidFill>
                <a:latin typeface="Jameel Noori Nastaleeq" panose="02000503000000020004" pitchFamily="2" charset="-78"/>
                <a:cs typeface="Jameel Noori Nastaleeq" panose="02000503000000020004" pitchFamily="2" charset="-78"/>
              </a:rPr>
              <a:t>سوال		وہ نوجوان جو قدیم زمانہ میں اپنے شہر سے نکل 			</a:t>
            </a:r>
            <a:r>
              <a:rPr lang="ur-PK" sz="4000" dirty="0" smtClean="0">
                <a:solidFill>
                  <a:srgbClr val="002060"/>
                </a:solidFill>
                <a:latin typeface="Jameel Noori Nastaleeq" panose="02000503000000020004" pitchFamily="2" charset="-78"/>
                <a:cs typeface="Jameel Noori Nastaleeq" panose="02000503000000020004" pitchFamily="2" charset="-78"/>
              </a:rPr>
              <a:t>	گئے </a:t>
            </a:r>
            <a:r>
              <a:rPr lang="ur-PK" sz="4000" dirty="0">
                <a:solidFill>
                  <a:srgbClr val="002060"/>
                </a:solidFill>
                <a:latin typeface="Jameel Noori Nastaleeq" panose="02000503000000020004" pitchFamily="2" charset="-78"/>
                <a:cs typeface="Jameel Noori Nastaleeq" panose="02000503000000020004" pitchFamily="2" charset="-78"/>
              </a:rPr>
              <a:t>تھے وہ کون تھے۔</a:t>
            </a:r>
          </a:p>
          <a:p>
            <a:pPr algn="r" rtl="1">
              <a:lnSpc>
                <a:spcPct val="150000"/>
              </a:lnSpc>
            </a:pPr>
            <a:r>
              <a:rPr lang="ur-PK" sz="4000" dirty="0">
                <a:solidFill>
                  <a:srgbClr val="002060"/>
                </a:solidFill>
                <a:latin typeface="Jameel Noori Nastaleeq" panose="02000503000000020004" pitchFamily="2" charset="-78"/>
                <a:cs typeface="Jameel Noori Nastaleeq" panose="02000503000000020004" pitchFamily="2" charset="-78"/>
              </a:rPr>
              <a:t>جواب		اصحابِ کہف یعنی غار والے </a:t>
            </a:r>
            <a:endParaRPr lang="en-US" sz="4000" dirty="0">
              <a:solidFill>
                <a:srgbClr val="002060"/>
              </a:solidFill>
            </a:endParaRPr>
          </a:p>
        </p:txBody>
      </p:sp>
      <p:cxnSp>
        <p:nvCxnSpPr>
          <p:cNvPr id="6" name="Straight Arrow Connector 5"/>
          <p:cNvCxnSpPr/>
          <p:nvPr/>
        </p:nvCxnSpPr>
        <p:spPr>
          <a:xfrm flipH="1" flipV="1">
            <a:off x="6639896" y="2095770"/>
            <a:ext cx="563095" cy="3015"/>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6627369" y="3901606"/>
            <a:ext cx="563095" cy="3015"/>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295446" y="4126051"/>
            <a:ext cx="1558074" cy="1015663"/>
          </a:xfrm>
          <a:prstGeom prst="rect">
            <a:avLst/>
          </a:prstGeom>
        </p:spPr>
        <p:txBody>
          <a:bodyPr wrap="square">
            <a:spAutoFit/>
          </a:bodyPr>
          <a:lstStyle/>
          <a:p>
            <a:pPr algn="r" rtl="1">
              <a:lnSpc>
                <a:spcPct val="150000"/>
              </a:lnSpc>
            </a:pPr>
            <a:r>
              <a:rPr lang="ur-PK" sz="4000" dirty="0" smtClean="0">
                <a:solidFill>
                  <a:srgbClr val="002060"/>
                </a:solidFill>
                <a:latin typeface="Jameel Noori Nastaleeq" panose="02000503000000020004" pitchFamily="2" charset="-78"/>
                <a:cs typeface="Jameel Noori Nastaleeq" panose="02000503000000020004" pitchFamily="2" charset="-78"/>
              </a:rPr>
              <a:t>وسیع غار</a:t>
            </a:r>
            <a:endParaRPr lang="en-US" sz="4000" dirty="0">
              <a:solidFill>
                <a:srgbClr val="002060"/>
              </a:solidFill>
            </a:endParaRPr>
          </a:p>
        </p:txBody>
      </p:sp>
      <p:cxnSp>
        <p:nvCxnSpPr>
          <p:cNvPr id="9" name="Straight Connector 8"/>
          <p:cNvCxnSpPr/>
          <p:nvPr/>
        </p:nvCxnSpPr>
        <p:spPr>
          <a:xfrm>
            <a:off x="5423770" y="4108537"/>
            <a:ext cx="0" cy="651353"/>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4853520" y="4759890"/>
            <a:ext cx="570250"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0260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6136164" y="120346"/>
            <a:ext cx="3538189"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6136164" y="148339"/>
            <a:ext cx="2459328"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پہلے سوال کا جواب</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3" name="Rectangle 2"/>
          <p:cNvSpPr/>
          <p:nvPr/>
        </p:nvSpPr>
        <p:spPr>
          <a:xfrm>
            <a:off x="3870543" y="895441"/>
            <a:ext cx="1732452" cy="1200329"/>
          </a:xfrm>
          <a:prstGeom prst="rect">
            <a:avLst/>
          </a:prstGeom>
        </p:spPr>
        <p:txBody>
          <a:bodyPr wrap="square">
            <a:spAutoFit/>
          </a:bodyPr>
          <a:lstStyle/>
          <a:p>
            <a:pPr algn="ctr" rtl="1">
              <a:lnSpc>
                <a:spcPct val="150000"/>
              </a:lnSpc>
            </a:pPr>
            <a:r>
              <a:rPr lang="ur-PK" sz="4800" i="1" dirty="0" smtClean="0">
                <a:solidFill>
                  <a:srgbClr val="002060"/>
                </a:solidFill>
                <a:latin typeface="Jameel Noori Nastaleeq" panose="02000503000000020004" pitchFamily="2" charset="-78"/>
                <a:cs typeface="Jameel Noori Nastaleeq" panose="02000503000000020004" pitchFamily="2" charset="-78"/>
              </a:rPr>
              <a:t>رقیم</a:t>
            </a:r>
            <a:endParaRPr lang="en-US" sz="4800" i="1" dirty="0">
              <a:solidFill>
                <a:srgbClr val="002060"/>
              </a:solidFill>
            </a:endParaRPr>
          </a:p>
        </p:txBody>
      </p:sp>
      <p:sp>
        <p:nvSpPr>
          <p:cNvPr id="13" name="Rectangle 12"/>
          <p:cNvSpPr/>
          <p:nvPr/>
        </p:nvSpPr>
        <p:spPr>
          <a:xfrm>
            <a:off x="5450593" y="2362460"/>
            <a:ext cx="2992497" cy="3046988"/>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وہ کتبہ جو اصحابِ کہف کے دریافت ہونے کے بعد ان کی یاد گار کے طور پر ان کے غار پر لگایا گیا تھا۔</a:t>
            </a:r>
            <a:endParaRPr lang="en-US" sz="3200" dirty="0">
              <a:solidFill>
                <a:srgbClr val="002060"/>
              </a:solidFill>
            </a:endParaRPr>
          </a:p>
        </p:txBody>
      </p:sp>
      <p:sp>
        <p:nvSpPr>
          <p:cNvPr id="14" name="Rectangle 13"/>
          <p:cNvSpPr/>
          <p:nvPr/>
        </p:nvSpPr>
        <p:spPr>
          <a:xfrm>
            <a:off x="1148527" y="2362460"/>
            <a:ext cx="2992497" cy="1507913"/>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اس بستی کا نام جہاں یہ واقعہ پیش آیا</a:t>
            </a:r>
            <a:endParaRPr lang="en-US" sz="3200" dirty="0">
              <a:solidFill>
                <a:srgbClr val="002060"/>
              </a:solidFill>
            </a:endParaRPr>
          </a:p>
        </p:txBody>
      </p:sp>
      <p:sp>
        <p:nvSpPr>
          <p:cNvPr id="2" name="Left Brace 1"/>
          <p:cNvSpPr/>
          <p:nvPr/>
        </p:nvSpPr>
        <p:spPr>
          <a:xfrm rot="5400000">
            <a:off x="4388082" y="253519"/>
            <a:ext cx="387928" cy="3874541"/>
          </a:xfrm>
          <a:prstGeom prst="leftBrace">
            <a:avLst>
              <a:gd name="adj1" fmla="val 108333"/>
              <a:gd name="adj2" fmla="val 50000"/>
            </a:avLst>
          </a:prstGeom>
          <a:ln>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880540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9523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smtClean="0">
                <a:solidFill>
                  <a:schemeClr val="bg1"/>
                </a:solidFill>
                <a:latin typeface="Jameel Noori Nastaleeq" panose="02000503000000020004" pitchFamily="2" charset="-78"/>
                <a:cs typeface="Jameel Noori Nastaleeq" panose="02000503000000020004" pitchFamily="2" charset="-78"/>
              </a:rPr>
              <a:t>10</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906952" y="1051952"/>
            <a:ext cx="6921719" cy="1938992"/>
          </a:xfrm>
          <a:prstGeom prst="rect">
            <a:avLst/>
          </a:prstGeom>
        </p:spPr>
        <p:txBody>
          <a:bodyPr wrap="square">
            <a:spAutoFit/>
          </a:bodyPr>
          <a:lstStyle/>
          <a:p>
            <a:pPr algn="ctr" rtl="1">
              <a:lnSpc>
                <a:spcPct val="150000"/>
              </a:lnSpc>
            </a:pPr>
            <a:r>
              <a:rPr lang="ur-PK" sz="4000" dirty="0">
                <a:solidFill>
                  <a:srgbClr val="002060"/>
                </a:solidFill>
                <a:latin typeface="noorehira" panose="02000000000000000000" pitchFamily="2" charset="-78"/>
                <a:cs typeface="noorehira" panose="02000000000000000000" pitchFamily="2" charset="-78"/>
              </a:rPr>
              <a:t> اِذۡ اَوَی الۡفِتۡیَۃُ اِلَی الۡکَہۡفِ فَقَالُوۡا رَبَّنَاۤ اٰتِنَا مِنۡ لَّدُنۡکَ رَحۡمَۃً وَّ ہَیِّیٔۡ لَنَا مِنۡ اَمۡرِنَا رَشَدًا ﴿۱۰﴾</a:t>
            </a:r>
            <a:endParaRPr lang="en-US" sz="4000" dirty="0">
              <a:solidFill>
                <a:srgbClr val="002060"/>
              </a:solidFill>
            </a:endParaRPr>
          </a:p>
        </p:txBody>
      </p:sp>
      <p:sp>
        <p:nvSpPr>
          <p:cNvPr id="6" name="Rectangle 5"/>
          <p:cNvSpPr/>
          <p:nvPr/>
        </p:nvSpPr>
        <p:spPr>
          <a:xfrm>
            <a:off x="597669" y="3328427"/>
            <a:ext cx="7884942" cy="1754326"/>
          </a:xfrm>
          <a:prstGeom prst="rect">
            <a:avLst/>
          </a:prstGeom>
        </p:spPr>
        <p:txBody>
          <a:bodyPr wrap="square">
            <a:spAutoFit/>
          </a:bodyPr>
          <a:lstStyle/>
          <a:p>
            <a:pPr algn="ctr" rtl="1">
              <a:lnSpc>
                <a:spcPct val="150000"/>
              </a:lnSpc>
            </a:pPr>
            <a:r>
              <a:rPr lang="ur-PK" sz="3600" dirty="0">
                <a:solidFill>
                  <a:srgbClr val="002060"/>
                </a:solidFill>
                <a:latin typeface="Jameel Noori Nastaleeq" panose="02000503000000020004" pitchFamily="2" charset="-78"/>
                <a:cs typeface="Jameel Noori Nastaleeq" panose="02000503000000020004" pitchFamily="2" charset="-78"/>
              </a:rPr>
              <a:t>جب وہ چند نوجوان غار میں پناہ گزیں ہوئے اور انہوں نے کہا کہ” اے پروردگار، ہم کو اپنی رحمتِ خاص سے نوازاور ہمارا معاملہ درُست کردے،“</a:t>
            </a:r>
            <a:endParaRPr lang="en-US" sz="3600" dirty="0">
              <a:solidFill>
                <a:srgbClr val="002060"/>
              </a:solidFill>
            </a:endParaRPr>
          </a:p>
        </p:txBody>
      </p:sp>
    </p:spTree>
    <p:extLst>
      <p:ext uri="{BB962C8B-B14F-4D97-AF65-F5344CB8AC3E}">
        <p14:creationId xmlns:p14="http://schemas.microsoft.com/office/powerpoint/2010/main" val="16160464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9523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smtClean="0">
                <a:solidFill>
                  <a:schemeClr val="bg1"/>
                </a:solidFill>
                <a:latin typeface="Jameel Noori Nastaleeq" panose="02000503000000020004" pitchFamily="2" charset="-78"/>
                <a:cs typeface="Jameel Noori Nastaleeq" panose="02000503000000020004" pitchFamily="2" charset="-78"/>
              </a:rPr>
              <a:t>11</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2" name="Rectangle 1"/>
          <p:cNvSpPr/>
          <p:nvPr/>
        </p:nvSpPr>
        <p:spPr>
          <a:xfrm>
            <a:off x="1367636" y="1317060"/>
            <a:ext cx="6345007" cy="646331"/>
          </a:xfrm>
          <a:prstGeom prst="rect">
            <a:avLst/>
          </a:prstGeom>
        </p:spPr>
        <p:txBody>
          <a:bodyPr wrap="none">
            <a:spAutoFit/>
          </a:bodyPr>
          <a:lstStyle/>
          <a:p>
            <a:pPr algn="ctr" rtl="1"/>
            <a:r>
              <a:rPr lang="ur-PK" sz="3600" dirty="0">
                <a:solidFill>
                  <a:srgbClr val="002060"/>
                </a:solidFill>
                <a:latin typeface="noorehira" panose="02000000000000000000" pitchFamily="2" charset="-78"/>
                <a:cs typeface="noorehira" panose="02000000000000000000" pitchFamily="2" charset="-78"/>
              </a:rPr>
              <a:t>فَضَرَبۡنَا عَلٰۤی اٰذَانِہِمۡ فِی الۡکَہۡفِ سِنِیۡنَ عَدَدًا ﴿ۙ۱۱﴾</a:t>
            </a:r>
            <a:endParaRPr lang="en-US" sz="3600" dirty="0">
              <a:solidFill>
                <a:srgbClr val="002060"/>
              </a:solidFill>
            </a:endParaRPr>
          </a:p>
        </p:txBody>
      </p:sp>
      <p:sp>
        <p:nvSpPr>
          <p:cNvPr id="3" name="Rectangle 2"/>
          <p:cNvSpPr/>
          <p:nvPr/>
        </p:nvSpPr>
        <p:spPr>
          <a:xfrm>
            <a:off x="1002407" y="2547337"/>
            <a:ext cx="7678705" cy="646331"/>
          </a:xfrm>
          <a:prstGeom prst="rect">
            <a:avLst/>
          </a:prstGeom>
        </p:spPr>
        <p:txBody>
          <a:bodyPr wrap="none">
            <a:spAutoFit/>
          </a:bodyPr>
          <a:lstStyle/>
          <a:p>
            <a:pPr algn="ctr" rtl="1"/>
            <a:r>
              <a:rPr lang="ur-PK" sz="3600" dirty="0">
                <a:solidFill>
                  <a:srgbClr val="002060"/>
                </a:solidFill>
                <a:latin typeface="Jameel Noori Nastaleeq" panose="02000503000000020004" pitchFamily="2" charset="-78"/>
                <a:cs typeface="Jameel Noori Nastaleeq" panose="02000503000000020004" pitchFamily="2" charset="-78"/>
              </a:rPr>
              <a:t> تو ہم نے اُنھیں اُسی غار میں تھپک کر سالہا سال کے لیے گہری نیند سُلا دیا ،</a:t>
            </a:r>
            <a:endParaRPr lang="en-US" sz="3600" dirty="0">
              <a:solidFill>
                <a:srgbClr val="002060"/>
              </a:solidFill>
            </a:endParaRPr>
          </a:p>
        </p:txBody>
      </p:sp>
    </p:spTree>
    <p:extLst>
      <p:ext uri="{BB962C8B-B14F-4D97-AF65-F5344CB8AC3E}">
        <p14:creationId xmlns:p14="http://schemas.microsoft.com/office/powerpoint/2010/main" val="23924913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9523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smtClean="0">
                <a:solidFill>
                  <a:schemeClr val="bg1"/>
                </a:solidFill>
                <a:latin typeface="Jameel Noori Nastaleeq" panose="02000503000000020004" pitchFamily="2" charset="-78"/>
                <a:cs typeface="Jameel Noori Nastaleeq" panose="02000503000000020004" pitchFamily="2" charset="-78"/>
              </a:rPr>
              <a:t>12</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230715" y="953478"/>
            <a:ext cx="6618849" cy="2039020"/>
          </a:xfrm>
          <a:prstGeom prst="rect">
            <a:avLst/>
          </a:prstGeom>
        </p:spPr>
        <p:txBody>
          <a:bodyPr wrap="square">
            <a:spAutoFit/>
          </a:bodyPr>
          <a:lstStyle/>
          <a:p>
            <a:pPr algn="ctr" rtl="1">
              <a:lnSpc>
                <a:spcPct val="150000"/>
              </a:lnSpc>
            </a:pPr>
            <a:r>
              <a:rPr lang="ur-PK" sz="4400" dirty="0">
                <a:solidFill>
                  <a:srgbClr val="002060"/>
                </a:solidFill>
                <a:latin typeface="noorehira" panose="02000000000000000000" pitchFamily="2" charset="-78"/>
                <a:cs typeface="noorehira" panose="02000000000000000000" pitchFamily="2" charset="-78"/>
              </a:rPr>
              <a:t> ثُمَّ بَعَثۡنٰہُمۡ لِنَعۡلَمَ اَیُّ الۡحِزۡبَیۡنِ اَحۡصٰی لِمَا لَبِثُوۡۤا اَمَدًا ﴿٪۱۲</a:t>
            </a:r>
            <a:r>
              <a:rPr lang="ur-PK" sz="4400" dirty="0" smtClean="0">
                <a:solidFill>
                  <a:srgbClr val="002060"/>
                </a:solidFill>
                <a:latin typeface="noorehira" panose="02000000000000000000" pitchFamily="2" charset="-78"/>
                <a:cs typeface="noorehira" panose="02000000000000000000" pitchFamily="2" charset="-78"/>
              </a:rPr>
              <a:t>﴾</a:t>
            </a:r>
            <a:endParaRPr lang="ur-PK" sz="4400" dirty="0">
              <a:solidFill>
                <a:srgbClr val="002060"/>
              </a:solidFill>
              <a:latin typeface="Times New Roman" panose="02020603050405020304" pitchFamily="18" charset="0"/>
            </a:endParaRPr>
          </a:p>
        </p:txBody>
      </p:sp>
      <p:sp>
        <p:nvSpPr>
          <p:cNvPr id="6" name="Rectangle 5"/>
          <p:cNvSpPr/>
          <p:nvPr/>
        </p:nvSpPr>
        <p:spPr>
          <a:xfrm>
            <a:off x="1244782" y="2992498"/>
            <a:ext cx="6590714" cy="1754326"/>
          </a:xfrm>
          <a:prstGeom prst="rect">
            <a:avLst/>
          </a:prstGeom>
        </p:spPr>
        <p:txBody>
          <a:bodyPr wrap="square">
            <a:spAutoFit/>
          </a:bodyPr>
          <a:lstStyle/>
          <a:p>
            <a:pPr algn="ctr" rtl="1">
              <a:lnSpc>
                <a:spcPct val="150000"/>
              </a:lnSpc>
            </a:pPr>
            <a:r>
              <a:rPr lang="ur-PK" sz="3600" dirty="0">
                <a:solidFill>
                  <a:srgbClr val="002060"/>
                </a:solidFill>
                <a:latin typeface="Jameel Noori Nastaleeq" panose="02000503000000020004" pitchFamily="2" charset="-78"/>
                <a:cs typeface="Jameel Noori Nastaleeq" panose="02000503000000020004" pitchFamily="2" charset="-78"/>
              </a:rPr>
              <a:t>پھر ہم نے اُنھیں اُٹھایا تاکہ دیکھیں اُن کے دو گروہوں میں سے کون اپنی مُدّتِ قیام کا ٹھیک شمار کرتا ہے۔ </a:t>
            </a:r>
            <a:endParaRPr lang="en-US" sz="3600" dirty="0">
              <a:solidFill>
                <a:srgbClr val="002060"/>
              </a:solidFill>
            </a:endParaRPr>
          </a:p>
        </p:txBody>
      </p:sp>
    </p:spTree>
    <p:extLst>
      <p:ext uri="{BB962C8B-B14F-4D97-AF65-F5344CB8AC3E}">
        <p14:creationId xmlns:p14="http://schemas.microsoft.com/office/powerpoint/2010/main" val="34022370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4" name="Rectangle 3"/>
          <p:cNvSpPr/>
          <p:nvPr/>
        </p:nvSpPr>
        <p:spPr>
          <a:xfrm>
            <a:off x="5661558" y="3405733"/>
            <a:ext cx="1933673" cy="1107996"/>
          </a:xfrm>
          <a:prstGeom prst="rect">
            <a:avLst/>
          </a:prstGeom>
        </p:spPr>
        <p:txBody>
          <a:bodyPr wrap="square">
            <a:spAutoFit/>
          </a:bodyPr>
          <a:lstStyle/>
          <a:p>
            <a:pPr algn="ctr" rtl="1">
              <a:lnSpc>
                <a:spcPct val="150000"/>
              </a:lnSpc>
            </a:pPr>
            <a:r>
              <a:rPr lang="ur-PK" sz="4400" dirty="0" smtClean="0">
                <a:solidFill>
                  <a:srgbClr val="002060"/>
                </a:solidFill>
                <a:latin typeface="noorehira" panose="02000000000000000000" pitchFamily="2" charset="-78"/>
                <a:cs typeface="noorehira" panose="02000000000000000000" pitchFamily="2" charset="-78"/>
              </a:rPr>
              <a:t>فِتْیَۃٌ</a:t>
            </a:r>
            <a:endParaRPr lang="ur-PK" sz="4400" dirty="0">
              <a:solidFill>
                <a:srgbClr val="002060"/>
              </a:solidFill>
              <a:latin typeface="Times New Roman" panose="02020603050405020304" pitchFamily="18" charset="0"/>
            </a:endParaRPr>
          </a:p>
        </p:txBody>
      </p:sp>
      <p:sp>
        <p:nvSpPr>
          <p:cNvPr id="6" name="Rectangle 5"/>
          <p:cNvSpPr/>
          <p:nvPr/>
        </p:nvSpPr>
        <p:spPr>
          <a:xfrm>
            <a:off x="1244783" y="1290712"/>
            <a:ext cx="6590714" cy="1685077"/>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رکوع نمبر 1 کی آخری تین آیات 10 تا 12 میں اصحابِ کہف کا مرکزی مضمون</a:t>
            </a:r>
          </a:p>
        </p:txBody>
      </p:sp>
      <p:sp>
        <p:nvSpPr>
          <p:cNvPr id="7" name="Rectangle 6"/>
          <p:cNvSpPr/>
          <p:nvPr/>
        </p:nvSpPr>
        <p:spPr>
          <a:xfrm>
            <a:off x="1372825" y="3498066"/>
            <a:ext cx="4288733" cy="923330"/>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دس سے کم تعداد کے لیے</a:t>
            </a:r>
          </a:p>
        </p:txBody>
      </p:sp>
      <p:cxnSp>
        <p:nvCxnSpPr>
          <p:cNvPr id="3" name="Straight Arrow Connector 2"/>
          <p:cNvCxnSpPr/>
          <p:nvPr/>
        </p:nvCxnSpPr>
        <p:spPr>
          <a:xfrm flipH="1">
            <a:off x="5015345" y="4056716"/>
            <a:ext cx="1025236"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40047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4607120" y="363210"/>
            <a:ext cx="4446347" cy="4247317"/>
          </a:xfrm>
          <a:prstGeom prst="rect">
            <a:avLst/>
          </a:prstGeom>
        </p:spPr>
        <p:txBody>
          <a:bodyPr wrap="square">
            <a:spAutoFit/>
          </a:bodyPr>
          <a:lstStyle/>
          <a:p>
            <a:pPr algn="ctr" rtl="1">
              <a:lnSpc>
                <a:spcPct val="150000"/>
              </a:lnSpc>
            </a:pPr>
            <a:r>
              <a:rPr lang="ur-PK" sz="4800" b="1" u="sng" dirty="0" smtClean="0">
                <a:solidFill>
                  <a:srgbClr val="C00000"/>
                </a:solidFill>
                <a:latin typeface="Jameel Noori Nastaleeq" panose="02000503000000020004" pitchFamily="2" charset="-78"/>
                <a:cs typeface="Jameel Noori Nastaleeq" panose="02000503000000020004" pitchFamily="2" charset="-78"/>
              </a:rPr>
              <a:t>اس وقت کے حالات</a:t>
            </a:r>
          </a:p>
          <a:p>
            <a:pPr algn="r" rtl="1">
              <a:lnSpc>
                <a:spcPct val="150000"/>
              </a:lnSpc>
            </a:pPr>
            <a:endParaRPr lang="ur-PK" sz="2400" dirty="0" smtClean="0">
              <a:solidFill>
                <a:srgbClr val="002060"/>
              </a:solidFill>
              <a:latin typeface="Jameel Noori Nastaleeq" panose="02000503000000020004" pitchFamily="2" charset="-78"/>
              <a:cs typeface="Jameel Noori Nastaleeq" panose="02000503000000020004" pitchFamily="2" charset="-78"/>
            </a:endParaRPr>
          </a:p>
          <a:p>
            <a:pP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بڑی آبادی کے زیادہ لوگ بت پرست</a:t>
            </a:r>
          </a:p>
          <a:p>
            <a:pP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حکمران کی لوگوں پر زور زبردستی</a:t>
            </a:r>
          </a:p>
          <a:p>
            <a:pP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قانون اور اقتدار باطل کے ساتھ</a:t>
            </a:r>
          </a:p>
        </p:txBody>
      </p:sp>
      <p:sp>
        <p:nvSpPr>
          <p:cNvPr id="7" name="Rectangle 6"/>
          <p:cNvSpPr/>
          <p:nvPr/>
        </p:nvSpPr>
        <p:spPr>
          <a:xfrm>
            <a:off x="180109" y="2025204"/>
            <a:ext cx="3962400" cy="2585323"/>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ایسے حالات میں کچھ جوانوں کا حق کی طرف مائل ہونا اور ثابت قدم رہنا ، بستی کو چھوڑ کر غاروں کی پناہ ڈھونڈنا</a:t>
            </a:r>
          </a:p>
        </p:txBody>
      </p:sp>
      <p:sp>
        <p:nvSpPr>
          <p:cNvPr id="2" name="Left Brace 1"/>
          <p:cNvSpPr/>
          <p:nvPr/>
        </p:nvSpPr>
        <p:spPr>
          <a:xfrm>
            <a:off x="4142509" y="2233896"/>
            <a:ext cx="374073" cy="2167938"/>
          </a:xfrm>
          <a:prstGeom prst="leftBrace">
            <a:avLst>
              <a:gd name="adj1" fmla="val 82407"/>
              <a:gd name="adj2" fmla="val 50000"/>
            </a:avLst>
          </a:prstGeom>
          <a:ln>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2060"/>
              </a:solidFill>
            </a:endParaRPr>
          </a:p>
        </p:txBody>
      </p:sp>
    </p:spTree>
    <p:extLst>
      <p:ext uri="{BB962C8B-B14F-4D97-AF65-F5344CB8AC3E}">
        <p14:creationId xmlns:p14="http://schemas.microsoft.com/office/powerpoint/2010/main" val="29491026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3879270" y="363210"/>
            <a:ext cx="5174198" cy="5078313"/>
          </a:xfrm>
          <a:prstGeom prst="rect">
            <a:avLst/>
          </a:prstGeom>
        </p:spPr>
        <p:txBody>
          <a:bodyPr wrap="square">
            <a:spAutoFit/>
          </a:bodyPr>
          <a:lstStyle/>
          <a:p>
            <a:pPr algn="r" rtl="1">
              <a:lnSpc>
                <a:spcPct val="150000"/>
              </a:lnSpc>
            </a:pPr>
            <a:r>
              <a:rPr lang="ur-PK" sz="4800" b="1" u="sng" dirty="0" smtClean="0">
                <a:solidFill>
                  <a:srgbClr val="C00000"/>
                </a:solidFill>
                <a:latin typeface="Jameel Noori Nastaleeq" panose="02000503000000020004" pitchFamily="2" charset="-78"/>
                <a:cs typeface="Jameel Noori Nastaleeq" panose="02000503000000020004" pitchFamily="2" charset="-78"/>
              </a:rPr>
              <a:t>آج سے تقابل</a:t>
            </a:r>
          </a:p>
          <a:p>
            <a:pPr marL="342900" indent="-342900" algn="r" rtl="1">
              <a:lnSpc>
                <a:spcPct val="150000"/>
              </a:lnSpc>
              <a:buFont typeface="Arial" panose="020B0604020202020204" pitchFamily="34" charset="0"/>
              <a:buChar char="•"/>
            </a:pPr>
            <a:endParaRPr lang="ur-PK" sz="2400" dirty="0" smtClean="0">
              <a:solidFill>
                <a:srgbClr val="002060"/>
              </a:solidFill>
              <a:latin typeface="Jameel Noori Nastaleeq" panose="02000503000000020004" pitchFamily="2" charset="-78"/>
              <a:cs typeface="Jameel Noori Nastaleeq" panose="02000503000000020004" pitchFamily="2" charset="-78"/>
            </a:endParaRPr>
          </a:p>
          <a:p>
            <a:pPr marL="571500" indent="-571500"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اکثر  جگہوں پر باطل کی حکمرانی</a:t>
            </a:r>
          </a:p>
          <a:p>
            <a:pPr marL="571500" indent="-571500"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مسلم ممالک میں بھی اقتدار باطل کا ساتھ دینے والا</a:t>
            </a:r>
          </a:p>
          <a:p>
            <a:pPr marL="571500" indent="-571500" rtl="1">
              <a:lnSpc>
                <a:spcPct val="150000"/>
              </a:lnSpc>
              <a:buFont typeface="Arial" panose="020B0604020202020204" pitchFamily="34" charset="0"/>
              <a:buChar char="•"/>
            </a:pPr>
            <a:r>
              <a:rPr lang="ur-PK" sz="3600" dirty="0" smtClean="0">
                <a:solidFill>
                  <a:srgbClr val="002060"/>
                </a:solidFill>
                <a:latin typeface="Jameel Noori Nastaleeq" panose="02000503000000020004" pitchFamily="2" charset="-78"/>
                <a:cs typeface="Jameel Noori Nastaleeq" panose="02000503000000020004" pitchFamily="2" charset="-78"/>
              </a:rPr>
              <a:t>قوانین میں دجل و فریب (تازہ مثال)</a:t>
            </a:r>
          </a:p>
        </p:txBody>
      </p:sp>
      <p:sp>
        <p:nvSpPr>
          <p:cNvPr id="7" name="Rectangle 6"/>
          <p:cNvSpPr/>
          <p:nvPr/>
        </p:nvSpPr>
        <p:spPr>
          <a:xfrm>
            <a:off x="942108" y="2394304"/>
            <a:ext cx="2092037" cy="2585323"/>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ایسے میں ہم جائزہ لیں کہ ہمارا کیا کردار ہے</a:t>
            </a:r>
          </a:p>
        </p:txBody>
      </p:sp>
      <p:sp>
        <p:nvSpPr>
          <p:cNvPr id="2" name="Left Brace 1"/>
          <p:cNvSpPr/>
          <p:nvPr/>
        </p:nvSpPr>
        <p:spPr>
          <a:xfrm>
            <a:off x="3422067" y="2233896"/>
            <a:ext cx="374073" cy="2906140"/>
          </a:xfrm>
          <a:prstGeom prst="leftBrace">
            <a:avLst>
              <a:gd name="adj1" fmla="val 82407"/>
              <a:gd name="adj2" fmla="val 50000"/>
            </a:avLst>
          </a:prstGeom>
          <a:ln>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2060"/>
              </a:solidFill>
            </a:endParaRPr>
          </a:p>
        </p:txBody>
      </p:sp>
    </p:spTree>
    <p:extLst>
      <p:ext uri="{BB962C8B-B14F-4D97-AF65-F5344CB8AC3E}">
        <p14:creationId xmlns:p14="http://schemas.microsoft.com/office/powerpoint/2010/main" val="3163833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6" name="Rectangle 5"/>
          <p:cNvSpPr/>
          <p:nvPr/>
        </p:nvSpPr>
        <p:spPr>
          <a:xfrm>
            <a:off x="5832764" y="8504"/>
            <a:ext cx="2555686" cy="1200329"/>
          </a:xfrm>
          <a:prstGeom prst="rect">
            <a:avLst/>
          </a:prstGeom>
        </p:spPr>
        <p:txBody>
          <a:bodyPr wrap="square">
            <a:spAutoFit/>
          </a:bodyPr>
          <a:lstStyle/>
          <a:p>
            <a:pPr algn="r" rtl="1">
              <a:lnSpc>
                <a:spcPct val="150000"/>
              </a:lnSpc>
            </a:pPr>
            <a:r>
              <a:rPr lang="ur-PK" sz="4800" b="1" u="sng" dirty="0" smtClean="0">
                <a:solidFill>
                  <a:srgbClr val="C00000"/>
                </a:solidFill>
                <a:latin typeface="Jameel Noori Nastaleeq" panose="02000503000000020004" pitchFamily="2" charset="-78"/>
                <a:cs typeface="Jameel Noori Nastaleeq" panose="02000503000000020004" pitchFamily="2" charset="-78"/>
              </a:rPr>
              <a:t>ایک اہم سبق</a:t>
            </a:r>
            <a:endParaRPr lang="ur-PK" sz="3600" dirty="0" smtClean="0">
              <a:solidFill>
                <a:srgbClr val="002060"/>
              </a:solidFill>
              <a:latin typeface="Jameel Noori Nastaleeq" panose="02000503000000020004" pitchFamily="2" charset="-78"/>
              <a:cs typeface="Jameel Noori Nastaleeq" panose="02000503000000020004" pitchFamily="2" charset="-78"/>
            </a:endParaRPr>
          </a:p>
        </p:txBody>
      </p:sp>
      <p:sp>
        <p:nvSpPr>
          <p:cNvPr id="7" name="Rectangle 6"/>
          <p:cNvSpPr/>
          <p:nvPr/>
        </p:nvSpPr>
        <p:spPr>
          <a:xfrm>
            <a:off x="1039091" y="1474033"/>
            <a:ext cx="6750389" cy="2677656"/>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2800" dirty="0" smtClean="0">
                <a:solidFill>
                  <a:srgbClr val="002060"/>
                </a:solidFill>
                <a:latin typeface="Jameel Noori Nastaleeq" panose="02000503000000020004" pitchFamily="2" charset="-78"/>
                <a:cs typeface="Jameel Noori Nastaleeq" panose="02000503000000020004" pitchFamily="2" charset="-78"/>
              </a:rPr>
              <a:t>حالات کتنے ہی بگڑ جائیں ، نوجوانوں کو حق کی طرف مائل کرنا بڑوں کی نسبت آسان ہوتا ہے۔</a:t>
            </a:r>
          </a:p>
          <a:p>
            <a:pPr marL="571500" indent="-571500" algn="r" rtl="1">
              <a:lnSpc>
                <a:spcPct val="150000"/>
              </a:lnSpc>
              <a:buFont typeface="Arial" panose="020B0604020202020204" pitchFamily="34" charset="0"/>
              <a:buChar char="•"/>
            </a:pPr>
            <a:r>
              <a:rPr lang="ur-PK" sz="2800" dirty="0" smtClean="0">
                <a:solidFill>
                  <a:srgbClr val="002060"/>
                </a:solidFill>
                <a:latin typeface="Jameel Noori Nastaleeq" panose="02000503000000020004" pitchFamily="2" charset="-78"/>
                <a:cs typeface="Jameel Noori Nastaleeq" panose="02000503000000020004" pitchFamily="2" charset="-78"/>
              </a:rPr>
              <a:t>ہدایت طلب کرنے سے رب عطا کرتا ہے۔</a:t>
            </a:r>
          </a:p>
          <a:p>
            <a:pPr marL="571500" indent="-571500" algn="r" rtl="1">
              <a:lnSpc>
                <a:spcPct val="150000"/>
              </a:lnSpc>
              <a:buFont typeface="Arial" panose="020B0604020202020204" pitchFamily="34" charset="0"/>
              <a:buChar char="•"/>
            </a:pPr>
            <a:r>
              <a:rPr lang="ur-PK" sz="2800" dirty="0" smtClean="0">
                <a:solidFill>
                  <a:srgbClr val="002060"/>
                </a:solidFill>
                <a:latin typeface="Jameel Noori Nastaleeq" panose="02000503000000020004" pitchFamily="2" charset="-78"/>
                <a:cs typeface="Jameel Noori Nastaleeq" panose="02000503000000020004" pitchFamily="2" charset="-78"/>
              </a:rPr>
              <a:t>نوجوانوں نے رہنمائی اور رحمت طلب کی  تو رب کا جوابا پیار بھرا انداز</a:t>
            </a:r>
          </a:p>
        </p:txBody>
      </p:sp>
      <p:sp>
        <p:nvSpPr>
          <p:cNvPr id="8" name="Rectangle 7"/>
          <p:cNvSpPr/>
          <p:nvPr/>
        </p:nvSpPr>
        <p:spPr>
          <a:xfrm>
            <a:off x="817419" y="4416889"/>
            <a:ext cx="2272146" cy="738664"/>
          </a:xfrm>
          <a:prstGeom prst="rect">
            <a:avLst/>
          </a:prstGeom>
        </p:spPr>
        <p:txBody>
          <a:bodyPr wrap="square">
            <a:spAutoFit/>
          </a:bodyPr>
          <a:lstStyle/>
          <a:p>
            <a:pPr algn="r" rtl="1">
              <a:lnSpc>
                <a:spcPct val="150000"/>
              </a:lnSpc>
            </a:pPr>
            <a:r>
              <a:rPr lang="ur-PK" sz="2800" dirty="0" smtClean="0">
                <a:solidFill>
                  <a:srgbClr val="002060"/>
                </a:solidFill>
                <a:latin typeface="Jameel Noori Nastaleeq" panose="02000503000000020004" pitchFamily="2" charset="-78"/>
                <a:cs typeface="Jameel Noori Nastaleeq" panose="02000503000000020004" pitchFamily="2" charset="-78"/>
              </a:rPr>
              <a:t>انہیں تھپک کر سلا دیا</a:t>
            </a:r>
          </a:p>
        </p:txBody>
      </p:sp>
      <p:cxnSp>
        <p:nvCxnSpPr>
          <p:cNvPr id="4" name="Straight Arrow Connector 3"/>
          <p:cNvCxnSpPr/>
          <p:nvPr/>
        </p:nvCxnSpPr>
        <p:spPr>
          <a:xfrm>
            <a:off x="1953492" y="4013139"/>
            <a:ext cx="0" cy="531147"/>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159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845128" y="725887"/>
            <a:ext cx="7207589" cy="4524315"/>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آپس میں مدت پر بحث کی خاص حکمت</a:t>
            </a:r>
          </a:p>
          <a:p>
            <a:pPr algn="r" rtl="1">
              <a:lnSpc>
                <a:spcPct val="150000"/>
              </a:lnSpc>
            </a:pPr>
            <a:endParaRPr lang="ur-PK" sz="3200" dirty="0" smtClean="0">
              <a:solidFill>
                <a:srgbClr val="002060"/>
              </a:solidFill>
              <a:latin typeface="Jameel Noori Nastaleeq" panose="02000503000000020004" pitchFamily="2" charset="-78"/>
              <a:cs typeface="Jameel Noori Nastaleeq" panose="02000503000000020004" pitchFamily="2" charset="-78"/>
            </a:endParaRPr>
          </a:p>
          <a:p>
            <a:pPr algn="r" rtl="1">
              <a:lnSpc>
                <a:spcPct val="150000"/>
              </a:lnSpc>
            </a:pPr>
            <a:endParaRPr lang="ur-PK" sz="3200" dirty="0">
              <a:solidFill>
                <a:srgbClr val="002060"/>
              </a:solidFill>
              <a:latin typeface="Jameel Noori Nastaleeq" panose="02000503000000020004" pitchFamily="2" charset="-78"/>
              <a:cs typeface="Jameel Noori Nastaleeq" panose="02000503000000020004" pitchFamily="2" charset="-78"/>
            </a:endParaRPr>
          </a:p>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جو رب دنیا کے فانی نظام  میں صدیوں تک سونے والوں کو ایک پہر سونے کے احساس سے جگا سکتا ہے وہ رب برزخ کی لمبی نیند کے بعد اٹھنے والوں کو یہ احساس دے سکتا ہے کہ ہم ابھی تو سوئے تھے۔</a:t>
            </a:r>
          </a:p>
        </p:txBody>
      </p:sp>
      <p:sp>
        <p:nvSpPr>
          <p:cNvPr id="8" name="Rectangle 7"/>
          <p:cNvSpPr/>
          <p:nvPr/>
        </p:nvSpPr>
        <p:spPr>
          <a:xfrm>
            <a:off x="5401783" y="1736410"/>
            <a:ext cx="2426037" cy="830997"/>
          </a:xfrm>
          <a:prstGeom prst="rect">
            <a:avLst/>
          </a:prstGeom>
        </p:spPr>
        <p:txBody>
          <a:bodyPr wrap="square">
            <a:spAutoFit/>
          </a:bodyPr>
          <a:lstStyle/>
          <a:p>
            <a:pPr algn="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چند سو سالہ زندگی کا سونا</a:t>
            </a:r>
          </a:p>
        </p:txBody>
      </p:sp>
      <p:sp>
        <p:nvSpPr>
          <p:cNvPr id="9" name="Rectangle 8"/>
          <p:cNvSpPr/>
          <p:nvPr/>
        </p:nvSpPr>
        <p:spPr>
          <a:xfrm>
            <a:off x="829837" y="1767845"/>
            <a:ext cx="3298818" cy="830997"/>
          </a:xfrm>
          <a:prstGeom prst="rect">
            <a:avLst/>
          </a:prstGeom>
        </p:spPr>
        <p:txBody>
          <a:bodyPr wrap="square">
            <a:spAutoFit/>
          </a:bodyPr>
          <a:lstStyle/>
          <a:p>
            <a:pPr algn="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برزخی زندگی کے سونے کا احساس</a:t>
            </a:r>
          </a:p>
        </p:txBody>
      </p:sp>
      <p:sp>
        <p:nvSpPr>
          <p:cNvPr id="10" name="Rectangle 9"/>
          <p:cNvSpPr/>
          <p:nvPr/>
        </p:nvSpPr>
        <p:spPr>
          <a:xfrm>
            <a:off x="4226878" y="1744726"/>
            <a:ext cx="1072486" cy="769441"/>
          </a:xfrm>
          <a:prstGeom prst="rect">
            <a:avLst/>
          </a:prstGeom>
        </p:spPr>
        <p:txBody>
          <a:bodyPr wrap="square">
            <a:spAutoFit/>
          </a:bodyPr>
          <a:lstStyle/>
          <a:p>
            <a:pPr algn="r" rtl="1">
              <a:lnSpc>
                <a:spcPct val="150000"/>
              </a:lnSpc>
            </a:pPr>
            <a:r>
              <a:rPr lang="ur-PK" sz="3200" dirty="0" smtClean="0">
                <a:solidFill>
                  <a:srgbClr val="C00000"/>
                </a:solidFill>
                <a:latin typeface="_PDMS_Bukhari" panose="00000400000000000000" pitchFamily="2" charset="-78"/>
                <a:cs typeface="_PDMS_Bukhari" panose="00000400000000000000" pitchFamily="2" charset="-78"/>
              </a:rPr>
              <a:t>بمقابلہ</a:t>
            </a:r>
          </a:p>
        </p:txBody>
      </p:sp>
    </p:spTree>
    <p:extLst>
      <p:ext uri="{BB962C8B-B14F-4D97-AF65-F5344CB8AC3E}">
        <p14:creationId xmlns:p14="http://schemas.microsoft.com/office/powerpoint/2010/main" val="7063669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9523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smtClean="0">
                <a:solidFill>
                  <a:schemeClr val="bg1"/>
                </a:solidFill>
                <a:latin typeface="Jameel Noori Nastaleeq" panose="02000503000000020004" pitchFamily="2" charset="-78"/>
                <a:cs typeface="Jameel Noori Nastaleeq" panose="02000503000000020004" pitchFamily="2" charset="-78"/>
              </a:rPr>
              <a:t>13</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230715" y="953478"/>
            <a:ext cx="6618849" cy="2039020"/>
          </a:xfrm>
          <a:prstGeom prst="rect">
            <a:avLst/>
          </a:prstGeom>
        </p:spPr>
        <p:txBody>
          <a:bodyPr wrap="square">
            <a:spAutoFit/>
          </a:bodyPr>
          <a:lstStyle/>
          <a:p>
            <a:pPr algn="ctr" rtl="1">
              <a:lnSpc>
                <a:spcPct val="150000"/>
              </a:lnSpc>
            </a:pPr>
            <a:r>
              <a:rPr lang="ur-PK" sz="4400" dirty="0" smtClean="0">
                <a:solidFill>
                  <a:srgbClr val="002060"/>
                </a:solidFill>
                <a:latin typeface="noorehira" panose="02000000000000000000" pitchFamily="2" charset="-78"/>
                <a:cs typeface="noorehira" panose="02000000000000000000" pitchFamily="2" charset="-78"/>
              </a:rPr>
              <a:t>نَحْنُ نَقُصُّ عَلَیْکَ نَبَاَ ھُمْ بِالْحَقِّ ط اِنَّھُمْ فِتْیَۃٌ اٰمَنُوْا بِرَبِّھِمْ وَزِدْنٰھُمْ ھُدًی</a:t>
            </a:r>
            <a:endParaRPr lang="ur-PK" sz="4400" dirty="0">
              <a:solidFill>
                <a:srgbClr val="002060"/>
              </a:solidFill>
              <a:latin typeface="Times New Roman" panose="02020603050405020304" pitchFamily="18" charset="0"/>
            </a:endParaRPr>
          </a:p>
        </p:txBody>
      </p:sp>
      <p:sp>
        <p:nvSpPr>
          <p:cNvPr id="6" name="Rectangle 5"/>
          <p:cNvSpPr/>
          <p:nvPr/>
        </p:nvSpPr>
        <p:spPr>
          <a:xfrm>
            <a:off x="815546" y="3416754"/>
            <a:ext cx="7449186" cy="1754326"/>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anose="02000503000000020004" pitchFamily="2" charset="-78"/>
                <a:cs typeface="Jameel Noori Nastaleeq" panose="02000503000000020004" pitchFamily="2" charset="-78"/>
              </a:rPr>
              <a:t>ہم ان کا اصل قصہ تمہیں سناتے ہیں۔ وہ چند نوجوان تھے جو اپنے رب پر ایمان لے آئے تھے اور ہم نے ان کو ہدایت میں ترقی بخشی تھی</a:t>
            </a:r>
            <a:endParaRPr lang="en-US" sz="3600" dirty="0">
              <a:solidFill>
                <a:srgbClr val="002060"/>
              </a:solidFill>
            </a:endParaRPr>
          </a:p>
        </p:txBody>
      </p:sp>
    </p:spTree>
    <p:extLst>
      <p:ext uri="{BB962C8B-B14F-4D97-AF65-F5344CB8AC3E}">
        <p14:creationId xmlns:p14="http://schemas.microsoft.com/office/powerpoint/2010/main" val="41794325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11" name="Rounded Rectangle 10"/>
          <p:cNvSpPr/>
          <p:nvPr/>
        </p:nvSpPr>
        <p:spPr>
          <a:xfrm>
            <a:off x="7687871" y="120346"/>
            <a:ext cx="1986482" cy="612768"/>
          </a:xfrm>
          <a:prstGeom prst="roundRect">
            <a:avLst>
              <a:gd name="adj" fmla="val 21936"/>
            </a:avLst>
          </a:prstGeom>
          <a:solidFill>
            <a:srgbClr val="0544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p>
        </p:txBody>
      </p:sp>
      <p:sp>
        <p:nvSpPr>
          <p:cNvPr id="12" name="TextBox 11"/>
          <p:cNvSpPr txBox="1"/>
          <p:nvPr/>
        </p:nvSpPr>
        <p:spPr>
          <a:xfrm>
            <a:off x="7595231" y="148339"/>
            <a:ext cx="1112805" cy="584775"/>
          </a:xfrm>
          <a:prstGeom prst="rect">
            <a:avLst/>
          </a:prstGeom>
          <a:noFill/>
        </p:spPr>
        <p:txBody>
          <a:bodyPr wrap="none" rtlCol="0">
            <a:spAutoFit/>
          </a:bodyPr>
          <a:lstStyle/>
          <a:p>
            <a:pPr algn="r" rtl="1"/>
            <a:r>
              <a:rPr lang="ur-PK" sz="3200" b="1" i="1" dirty="0" smtClean="0">
                <a:solidFill>
                  <a:schemeClr val="bg1"/>
                </a:solidFill>
                <a:latin typeface="Jameel Noori Nastaleeq" panose="02000503000000020004" pitchFamily="2" charset="-78"/>
                <a:cs typeface="Jameel Noori Nastaleeq" panose="02000503000000020004" pitchFamily="2" charset="-78"/>
              </a:rPr>
              <a:t>آیت </a:t>
            </a:r>
            <a:r>
              <a:rPr lang="ur-PK" sz="3200" b="1" i="1" dirty="0" smtClean="0">
                <a:solidFill>
                  <a:schemeClr val="bg1"/>
                </a:solidFill>
                <a:latin typeface="Jameel Noori Nastaleeq" panose="02000503000000020004" pitchFamily="2" charset="-78"/>
                <a:cs typeface="Jameel Noori Nastaleeq" panose="02000503000000020004" pitchFamily="2" charset="-78"/>
              </a:rPr>
              <a:t>14</a:t>
            </a:r>
            <a:endParaRPr lang="en-US" sz="3200" b="1" i="1" dirty="0">
              <a:solidFill>
                <a:schemeClr val="bg1"/>
              </a:solidFill>
              <a:latin typeface="Jameel Noori Nastaleeq" panose="02000503000000020004" pitchFamily="2" charset="-78"/>
              <a:cs typeface="Jameel Noori Nastaleeq" panose="02000503000000020004" pitchFamily="2" charset="-78"/>
            </a:endParaRPr>
          </a:p>
        </p:txBody>
      </p:sp>
      <p:sp>
        <p:nvSpPr>
          <p:cNvPr id="4" name="Rectangle 3"/>
          <p:cNvSpPr/>
          <p:nvPr/>
        </p:nvSpPr>
        <p:spPr>
          <a:xfrm>
            <a:off x="1230715" y="798730"/>
            <a:ext cx="6618849" cy="2785378"/>
          </a:xfrm>
          <a:prstGeom prst="rect">
            <a:avLst/>
          </a:prstGeom>
        </p:spPr>
        <p:txBody>
          <a:bodyPr wrap="square">
            <a:spAutoFit/>
          </a:bodyPr>
          <a:lstStyle/>
          <a:p>
            <a:pPr algn="ctr" rtl="1">
              <a:lnSpc>
                <a:spcPct val="150000"/>
              </a:lnSpc>
            </a:pPr>
            <a:r>
              <a:rPr lang="ur-PK" sz="4000" dirty="0" smtClean="0">
                <a:solidFill>
                  <a:srgbClr val="002060"/>
                </a:solidFill>
                <a:latin typeface="noorehira" panose="02000000000000000000" pitchFamily="2" charset="-78"/>
                <a:cs typeface="noorehira" panose="02000000000000000000" pitchFamily="2" charset="-78"/>
              </a:rPr>
              <a:t>وَرَبَطْنَا عَلٰی قُلُوْبِھِمْ اِذْ قَامُوْا فَقَالُوْا رَبُّنَا رَبُّ السَّمٰوٰتِ وَالْاَرْضِ  لَنْ نَّدْعُوْ مِنْ دُوْنِہٖ اِلٰہًا لَّقَدْ قُلْنَا اِذا شَطَطَا</a:t>
            </a:r>
            <a:endParaRPr lang="ur-PK" sz="4000" dirty="0">
              <a:solidFill>
                <a:srgbClr val="002060"/>
              </a:solidFill>
              <a:latin typeface="Times New Roman" panose="02020603050405020304" pitchFamily="18" charset="0"/>
            </a:endParaRPr>
          </a:p>
        </p:txBody>
      </p:sp>
      <p:sp>
        <p:nvSpPr>
          <p:cNvPr id="6" name="Rectangle 5"/>
          <p:cNvSpPr/>
          <p:nvPr/>
        </p:nvSpPr>
        <p:spPr>
          <a:xfrm>
            <a:off x="597564" y="3584108"/>
            <a:ext cx="7885150" cy="2308324"/>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ہم نے ان کے دل اس وقت مضبوط کر دئیے جب وہ اٹھے  اور انہوں نے اعلان کر دیا کہ " ہمارا رب تو بس وہی ہے جو آسمانوں اور زمین کا رب ہے ۔ہم اسے چھوڑ کر کسی دوسرے معبود کو نہ پکاریں گے۔اگر ہم ایسا کریں تو بالکل بے جا بات کریں گے۔"</a:t>
            </a:r>
            <a:endParaRPr lang="en-US" sz="3200" dirty="0">
              <a:solidFill>
                <a:srgbClr val="002060"/>
              </a:solidFill>
            </a:endParaRPr>
          </a:p>
        </p:txBody>
      </p:sp>
    </p:spTree>
    <p:extLst>
      <p:ext uri="{BB962C8B-B14F-4D97-AF65-F5344CB8AC3E}">
        <p14:creationId xmlns:p14="http://schemas.microsoft.com/office/powerpoint/2010/main" val="41606970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817419" y="1654141"/>
            <a:ext cx="7207589" cy="3046988"/>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اصحاب کہف کے بارے میں جو غلط باتیں مشہور ہو گئی ہیں ان کی اصلاح کر دی جائے۔</a:t>
            </a:r>
          </a:p>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قصہ میں داستاں گوئی کی بجائے وہ کچھ بیان کیا جائے گا جس سے اہلِ ایمان اپنے ایمان کی سلامتی  کے لیے فائدہ اٹھا سکتے ہیں۔</a:t>
            </a:r>
          </a:p>
        </p:txBody>
      </p:sp>
      <p:sp>
        <p:nvSpPr>
          <p:cNvPr id="11" name="Rectangle 10"/>
          <p:cNvSpPr/>
          <p:nvPr/>
        </p:nvSpPr>
        <p:spPr>
          <a:xfrm>
            <a:off x="6137564" y="221673"/>
            <a:ext cx="1762754" cy="1200329"/>
          </a:xfrm>
          <a:prstGeom prst="rect">
            <a:avLst/>
          </a:prstGeom>
        </p:spPr>
        <p:txBody>
          <a:bodyPr wrap="square">
            <a:spAutoFit/>
          </a:bodyPr>
          <a:lstStyle/>
          <a:p>
            <a:pPr algn="r" rtl="1">
              <a:lnSpc>
                <a:spcPct val="150000"/>
              </a:lnSpc>
            </a:pPr>
            <a:r>
              <a:rPr lang="ur-PK" sz="4800" b="1" u="sng" dirty="0" smtClean="0">
                <a:solidFill>
                  <a:srgbClr val="C00000"/>
                </a:solidFill>
                <a:latin typeface="Jameel Noori Nastaleeq" panose="02000503000000020004" pitchFamily="2" charset="-78"/>
                <a:cs typeface="Jameel Noori Nastaleeq" panose="02000503000000020004" pitchFamily="2" charset="-78"/>
              </a:rPr>
              <a:t>بالحق</a:t>
            </a:r>
          </a:p>
        </p:txBody>
      </p:sp>
    </p:spTree>
    <p:extLst>
      <p:ext uri="{BB962C8B-B14F-4D97-AF65-F5344CB8AC3E}">
        <p14:creationId xmlns:p14="http://schemas.microsoft.com/office/powerpoint/2010/main" val="29367296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789710" y="448796"/>
            <a:ext cx="7207589" cy="3785652"/>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اٹھتی جوانی کے سات آٹھ لڑکے </a:t>
            </a:r>
          </a:p>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حکومتِ وقت انہیں برداشت کرنے پر تیار نہیں</a:t>
            </a:r>
          </a:p>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ہر قربانی دینے کے لیے تیار</a:t>
            </a:r>
          </a:p>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بادشاہ کی طرف سے تین دن کی مہلت ورنہ سنگسار کرنے کی دھمکی</a:t>
            </a:r>
          </a:p>
          <a:p>
            <a:pPr marL="571500" indent="-571500" algn="r" rtl="1">
              <a:lnSpc>
                <a:spcPct val="150000"/>
              </a:lnSpc>
              <a:buFont typeface="Arial" panose="020B0604020202020204" pitchFamily="34" charset="0"/>
              <a:buChar char="•"/>
            </a:pPr>
            <a:r>
              <a:rPr lang="ur-PK" sz="3200" dirty="0" smtClean="0">
                <a:solidFill>
                  <a:srgbClr val="002060"/>
                </a:solidFill>
                <a:latin typeface="Jameel Noori Nastaleeq" panose="02000503000000020004" pitchFamily="2" charset="-78"/>
                <a:cs typeface="Jameel Noori Nastaleeq" panose="02000503000000020004" pitchFamily="2" charset="-78"/>
              </a:rPr>
              <a:t>رب کا فرمان</a:t>
            </a:r>
          </a:p>
        </p:txBody>
      </p:sp>
      <p:sp>
        <p:nvSpPr>
          <p:cNvPr id="6" name="Rectangle 5"/>
          <p:cNvSpPr/>
          <p:nvPr/>
        </p:nvSpPr>
        <p:spPr>
          <a:xfrm>
            <a:off x="1634837" y="3898113"/>
            <a:ext cx="4298136" cy="1569660"/>
          </a:xfrm>
          <a:prstGeom prst="rect">
            <a:avLst/>
          </a:prstGeom>
        </p:spPr>
        <p:txBody>
          <a:bodyPr wrap="square">
            <a:spAutoFit/>
          </a:bodyPr>
          <a:lstStyle/>
          <a:p>
            <a:pPr algn="r" rtl="1">
              <a:lnSpc>
                <a:spcPct val="150000"/>
              </a:lnSpc>
            </a:pPr>
            <a:r>
              <a:rPr lang="ur-PK" sz="3200" dirty="0" smtClean="0">
                <a:solidFill>
                  <a:srgbClr val="002060"/>
                </a:solidFill>
                <a:latin typeface="Jameel Noori Nastaleeq" panose="02000503000000020004" pitchFamily="2" charset="-78"/>
                <a:cs typeface="Jameel Noori Nastaleeq" panose="02000503000000020004" pitchFamily="2" charset="-78"/>
              </a:rPr>
              <a:t>جب انہوں نے ہماری طرف آنے کا رستہ چُنا تو ہم نے ہدایت میں مزید اضافہ کر دیا</a:t>
            </a:r>
          </a:p>
        </p:txBody>
      </p:sp>
      <p:cxnSp>
        <p:nvCxnSpPr>
          <p:cNvPr id="3" name="Straight Connector 2"/>
          <p:cNvCxnSpPr/>
          <p:nvPr/>
        </p:nvCxnSpPr>
        <p:spPr>
          <a:xfrm>
            <a:off x="6774873" y="4170463"/>
            <a:ext cx="0" cy="59550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6040582" y="4759139"/>
            <a:ext cx="734291"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91750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63719" y="5676138"/>
            <a:ext cx="9207719" cy="1248156"/>
          </a:xfrm>
          <a:prstGeom prst="rect">
            <a:avLst/>
          </a:prstGeom>
        </p:spPr>
      </p:pic>
      <p:sp>
        <p:nvSpPr>
          <p:cNvPr id="7" name="Rectangle 6"/>
          <p:cNvSpPr/>
          <p:nvPr/>
        </p:nvSpPr>
        <p:spPr>
          <a:xfrm>
            <a:off x="0" y="448796"/>
            <a:ext cx="9144000" cy="1015663"/>
          </a:xfrm>
          <a:prstGeom prst="rect">
            <a:avLst/>
          </a:prstGeom>
        </p:spPr>
        <p:txBody>
          <a:bodyPr wrap="square">
            <a:spAutoFit/>
          </a:bodyPr>
          <a:lstStyle/>
          <a:p>
            <a:pPr algn="ctr" rtl="1">
              <a:lnSpc>
                <a:spcPct val="150000"/>
              </a:lnSpc>
            </a:pPr>
            <a:r>
              <a:rPr lang="ur-PK" sz="4000" b="1" u="sng" dirty="0" smtClean="0">
                <a:solidFill>
                  <a:srgbClr val="C00000"/>
                </a:solidFill>
                <a:latin typeface="Jameel Noori Nastaleeq" panose="02000503000000020004" pitchFamily="2" charset="-78"/>
                <a:cs typeface="Jameel Noori Nastaleeq" panose="02000503000000020004" pitchFamily="2" charset="-78"/>
              </a:rPr>
              <a:t>اگلے ہفتے تک کے لیے ہوم ورک</a:t>
            </a:r>
          </a:p>
        </p:txBody>
      </p:sp>
      <p:sp>
        <p:nvSpPr>
          <p:cNvPr id="6" name="Rectangle 5"/>
          <p:cNvSpPr/>
          <p:nvPr/>
        </p:nvSpPr>
        <p:spPr>
          <a:xfrm>
            <a:off x="817846" y="2214353"/>
            <a:ext cx="7003790" cy="2308324"/>
          </a:xfrm>
          <a:prstGeom prst="rect">
            <a:avLst/>
          </a:prstGeom>
        </p:spPr>
        <p:txBody>
          <a:bodyPr wrap="square">
            <a:spAutoFit/>
          </a:bodyPr>
          <a:lstStyle/>
          <a:p>
            <a:pPr marL="514350" indent="-514350" algn="r" rtl="1">
              <a:lnSpc>
                <a:spcPct val="150000"/>
              </a:lnSpc>
              <a:buFont typeface="+mj-lt"/>
              <a:buAutoNum type="arabicPeriod"/>
            </a:pPr>
            <a:r>
              <a:rPr lang="ur-PK" sz="3200" dirty="0" smtClean="0">
                <a:solidFill>
                  <a:srgbClr val="002060"/>
                </a:solidFill>
                <a:latin typeface="Jameel Noori Nastaleeq" panose="02000503000000020004" pitchFamily="2" charset="-78"/>
                <a:cs typeface="Jameel Noori Nastaleeq" panose="02000503000000020004" pitchFamily="2" charset="-78"/>
              </a:rPr>
              <a:t>دو اسباق سے دہرائیں دونوں سے سوالات ہوں گے۔</a:t>
            </a:r>
          </a:p>
          <a:p>
            <a:pPr marL="514350" indent="-514350" algn="r" rtl="1">
              <a:lnSpc>
                <a:spcPct val="150000"/>
              </a:lnSpc>
              <a:buFont typeface="+mj-lt"/>
              <a:buAutoNum type="arabicPeriod"/>
            </a:pPr>
            <a:r>
              <a:rPr lang="ur-PK" sz="3200" dirty="0" smtClean="0">
                <a:solidFill>
                  <a:srgbClr val="002060"/>
                </a:solidFill>
                <a:latin typeface="Jameel Noori Nastaleeq" panose="02000503000000020004" pitchFamily="2" charset="-78"/>
                <a:cs typeface="Jameel Noori Nastaleeq" panose="02000503000000020004" pitchFamily="2" charset="-78"/>
              </a:rPr>
              <a:t>فتنہء دجال سے بچنے کی دعا ترجمہ کے ساتھ یاد کریں۔</a:t>
            </a:r>
          </a:p>
          <a:p>
            <a:pPr marL="514350" indent="-514350" algn="r" rtl="1">
              <a:lnSpc>
                <a:spcPct val="150000"/>
              </a:lnSpc>
              <a:buFont typeface="+mj-lt"/>
              <a:buAutoNum type="arabicPeriod"/>
            </a:pPr>
            <a:r>
              <a:rPr lang="ur-PK" sz="3200" dirty="0" smtClean="0">
                <a:solidFill>
                  <a:srgbClr val="002060"/>
                </a:solidFill>
                <a:latin typeface="Jameel Noori Nastaleeq" panose="02000503000000020004" pitchFamily="2" charset="-78"/>
                <a:cs typeface="Jameel Noori Nastaleeq" panose="02000503000000020004" pitchFamily="2" charset="-78"/>
              </a:rPr>
              <a:t>کم از کم ایک فرد سے اب تک جو پڑھا اس کی اہم باتیں ڈسکس کریں</a:t>
            </a:r>
          </a:p>
        </p:txBody>
      </p:sp>
    </p:spTree>
    <p:extLst>
      <p:ext uri="{BB962C8B-B14F-4D97-AF65-F5344CB8AC3E}">
        <p14:creationId xmlns:p14="http://schemas.microsoft.com/office/powerpoint/2010/main" val="35365801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325</TotalTime>
  <Words>1272</Words>
  <Application>Microsoft Office PowerPoint</Application>
  <PresentationFormat>On-screen Show (4:3)</PresentationFormat>
  <Paragraphs>176</Paragraphs>
  <Slides>37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37</vt:i4>
      </vt:variant>
    </vt:vector>
  </HeadingPairs>
  <TitlesOfParts>
    <vt:vector size="47" baseType="lpstr">
      <vt:lpstr>_PDMS_Bukhari</vt:lpstr>
      <vt:lpstr>Al_Mushaf</vt:lpstr>
      <vt:lpstr>Arial</vt:lpstr>
      <vt:lpstr>Calibri</vt:lpstr>
      <vt:lpstr>Calibri Light</vt:lpstr>
      <vt:lpstr>Jameel Noori Nastaleeq</vt:lpstr>
      <vt:lpstr>noorehira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39</cp:revision>
  <dcterms:created xsi:type="dcterms:W3CDTF">2021-10-14T04:20:42Z</dcterms:created>
  <dcterms:modified xsi:type="dcterms:W3CDTF">2021-10-14T10:22:59Z</dcterms:modified>
</cp:coreProperties>
</file>