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4" r:id="rId9"/>
    <p:sldId id="265" r:id="rId10"/>
    <p:sldId id="261"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BCAB"/>
    <a:srgbClr val="9B1D20"/>
    <a:srgbClr val="FBE0D9"/>
    <a:srgbClr val="A891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73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C6DDDE-2E8C-4EBF-B56C-9383FFD2FF3C}" type="datetimeFigureOut">
              <a:rPr lang="en-US" smtClean="0"/>
              <a:t>2/16/2022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AA358F-1AF4-4F8D-8D7C-0D30B0593209}" type="slidenum">
              <a:rPr lang="en-US" smtClean="0"/>
              <a:t>‹#›</a:t>
            </a:fld>
            <a:endParaRPr lang="en-US"/>
          </a:p>
        </p:txBody>
      </p:sp>
    </p:spTree>
    <p:extLst>
      <p:ext uri="{BB962C8B-B14F-4D97-AF65-F5344CB8AC3E}">
        <p14:creationId xmlns:p14="http://schemas.microsoft.com/office/powerpoint/2010/main" val="415651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C6DDDE-2E8C-4EBF-B56C-9383FFD2FF3C}" type="datetimeFigureOut">
              <a:rPr lang="en-US" smtClean="0"/>
              <a:t>2/16/2022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AA358F-1AF4-4F8D-8D7C-0D30B0593209}" type="slidenum">
              <a:rPr lang="en-US" smtClean="0"/>
              <a:t>‹#›</a:t>
            </a:fld>
            <a:endParaRPr lang="en-US"/>
          </a:p>
        </p:txBody>
      </p:sp>
    </p:spTree>
    <p:extLst>
      <p:ext uri="{BB962C8B-B14F-4D97-AF65-F5344CB8AC3E}">
        <p14:creationId xmlns:p14="http://schemas.microsoft.com/office/powerpoint/2010/main" val="3770881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7C6DDDE-2E8C-4EBF-B56C-9383FFD2FF3C}" type="datetimeFigureOut">
              <a:rPr lang="en-US" smtClean="0"/>
              <a:t>2/16/2022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AA358F-1AF4-4F8D-8D7C-0D30B0593209}" type="slidenum">
              <a:rPr lang="en-US" smtClean="0"/>
              <a:t>‹#›</a:t>
            </a:fld>
            <a:endParaRPr lang="en-US"/>
          </a:p>
        </p:txBody>
      </p:sp>
    </p:spTree>
    <p:extLst>
      <p:ext uri="{BB962C8B-B14F-4D97-AF65-F5344CB8AC3E}">
        <p14:creationId xmlns:p14="http://schemas.microsoft.com/office/powerpoint/2010/main" val="2442183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C6DDDE-2E8C-4EBF-B56C-9383FFD2FF3C}" type="datetimeFigureOut">
              <a:rPr lang="en-US" smtClean="0"/>
              <a:t>2/16/2022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AA358F-1AF4-4F8D-8D7C-0D30B0593209}" type="slidenum">
              <a:rPr lang="en-US" smtClean="0"/>
              <a:t>‹#›</a:t>
            </a:fld>
            <a:endParaRPr lang="en-US"/>
          </a:p>
        </p:txBody>
      </p:sp>
    </p:spTree>
    <p:extLst>
      <p:ext uri="{BB962C8B-B14F-4D97-AF65-F5344CB8AC3E}">
        <p14:creationId xmlns:p14="http://schemas.microsoft.com/office/powerpoint/2010/main" val="4183122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C6DDDE-2E8C-4EBF-B56C-9383FFD2FF3C}" type="datetimeFigureOut">
              <a:rPr lang="en-US" smtClean="0"/>
              <a:t>2/16/2022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AA358F-1AF4-4F8D-8D7C-0D30B0593209}" type="slidenum">
              <a:rPr lang="en-US" smtClean="0"/>
              <a:t>‹#›</a:t>
            </a:fld>
            <a:endParaRPr lang="en-US"/>
          </a:p>
        </p:txBody>
      </p:sp>
    </p:spTree>
    <p:extLst>
      <p:ext uri="{BB962C8B-B14F-4D97-AF65-F5344CB8AC3E}">
        <p14:creationId xmlns:p14="http://schemas.microsoft.com/office/powerpoint/2010/main" val="685449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C6DDDE-2E8C-4EBF-B56C-9383FFD2FF3C}" type="datetimeFigureOut">
              <a:rPr lang="en-US" smtClean="0"/>
              <a:t>2/16/2022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AA358F-1AF4-4F8D-8D7C-0D30B0593209}" type="slidenum">
              <a:rPr lang="en-US" smtClean="0"/>
              <a:t>‹#›</a:t>
            </a:fld>
            <a:endParaRPr lang="en-US"/>
          </a:p>
        </p:txBody>
      </p:sp>
    </p:spTree>
    <p:extLst>
      <p:ext uri="{BB962C8B-B14F-4D97-AF65-F5344CB8AC3E}">
        <p14:creationId xmlns:p14="http://schemas.microsoft.com/office/powerpoint/2010/main" val="1646854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C6DDDE-2E8C-4EBF-B56C-9383FFD2FF3C}" type="datetimeFigureOut">
              <a:rPr lang="en-US" smtClean="0"/>
              <a:t>2/16/2022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AA358F-1AF4-4F8D-8D7C-0D30B0593209}" type="slidenum">
              <a:rPr lang="en-US" smtClean="0"/>
              <a:t>‹#›</a:t>
            </a:fld>
            <a:endParaRPr lang="en-US"/>
          </a:p>
        </p:txBody>
      </p:sp>
    </p:spTree>
    <p:extLst>
      <p:ext uri="{BB962C8B-B14F-4D97-AF65-F5344CB8AC3E}">
        <p14:creationId xmlns:p14="http://schemas.microsoft.com/office/powerpoint/2010/main" val="567520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7C6DDDE-2E8C-4EBF-B56C-9383FFD2FF3C}" type="datetimeFigureOut">
              <a:rPr lang="en-US" smtClean="0"/>
              <a:t>2/16/2022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AA358F-1AF4-4F8D-8D7C-0D30B0593209}" type="slidenum">
              <a:rPr lang="en-US" smtClean="0"/>
              <a:t>‹#›</a:t>
            </a:fld>
            <a:endParaRPr lang="en-US"/>
          </a:p>
        </p:txBody>
      </p:sp>
    </p:spTree>
    <p:extLst>
      <p:ext uri="{BB962C8B-B14F-4D97-AF65-F5344CB8AC3E}">
        <p14:creationId xmlns:p14="http://schemas.microsoft.com/office/powerpoint/2010/main" val="1320921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7C6DDDE-2E8C-4EBF-B56C-9383FFD2FF3C}" type="datetimeFigureOut">
              <a:rPr lang="en-US" smtClean="0"/>
              <a:t>2/16/2022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AA358F-1AF4-4F8D-8D7C-0D30B0593209}" type="slidenum">
              <a:rPr lang="en-US" smtClean="0"/>
              <a:t>‹#›</a:t>
            </a:fld>
            <a:endParaRPr lang="en-US"/>
          </a:p>
        </p:txBody>
      </p:sp>
    </p:spTree>
    <p:extLst>
      <p:ext uri="{BB962C8B-B14F-4D97-AF65-F5344CB8AC3E}">
        <p14:creationId xmlns:p14="http://schemas.microsoft.com/office/powerpoint/2010/main" val="1906436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C6DDDE-2E8C-4EBF-B56C-9383FFD2FF3C}" type="datetimeFigureOut">
              <a:rPr lang="en-US" smtClean="0"/>
              <a:t>2/16/2022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AA358F-1AF4-4F8D-8D7C-0D30B0593209}" type="slidenum">
              <a:rPr lang="en-US" smtClean="0"/>
              <a:t>‹#›</a:t>
            </a:fld>
            <a:endParaRPr lang="en-US"/>
          </a:p>
        </p:txBody>
      </p:sp>
    </p:spTree>
    <p:extLst>
      <p:ext uri="{BB962C8B-B14F-4D97-AF65-F5344CB8AC3E}">
        <p14:creationId xmlns:p14="http://schemas.microsoft.com/office/powerpoint/2010/main" val="3644310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C6DDDE-2E8C-4EBF-B56C-9383FFD2FF3C}" type="datetimeFigureOut">
              <a:rPr lang="en-US" smtClean="0"/>
              <a:t>2/16/2022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AA358F-1AF4-4F8D-8D7C-0D30B0593209}" type="slidenum">
              <a:rPr lang="en-US" smtClean="0"/>
              <a:t>‹#›</a:t>
            </a:fld>
            <a:endParaRPr lang="en-US"/>
          </a:p>
        </p:txBody>
      </p:sp>
    </p:spTree>
    <p:extLst>
      <p:ext uri="{BB962C8B-B14F-4D97-AF65-F5344CB8AC3E}">
        <p14:creationId xmlns:p14="http://schemas.microsoft.com/office/powerpoint/2010/main" val="773810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C6DDDE-2E8C-4EBF-B56C-9383FFD2FF3C}" type="datetimeFigureOut">
              <a:rPr lang="en-US" smtClean="0"/>
              <a:t>2/16/2022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AA358F-1AF4-4F8D-8D7C-0D30B0593209}" type="slidenum">
              <a:rPr lang="en-US" smtClean="0"/>
              <a:t>‹#›</a:t>
            </a:fld>
            <a:endParaRPr lang="en-US"/>
          </a:p>
        </p:txBody>
      </p:sp>
    </p:spTree>
    <p:extLst>
      <p:ext uri="{BB962C8B-B14F-4D97-AF65-F5344CB8AC3E}">
        <p14:creationId xmlns:p14="http://schemas.microsoft.com/office/powerpoint/2010/main" val="12947089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tafheemonline.com/tafseer.asp?s=004&amp;h=57" TargetMode="External"/><Relationship Id="rId7" Type="http://schemas.openxmlformats.org/officeDocument/2006/relationships/image" Target="../media/image3.png"/><Relationship Id="rId2" Type="http://schemas.openxmlformats.org/officeDocument/2006/relationships/hyperlink" Target="https://www.tafheemonline.com/tafseer.asp?s=004&amp;h=56" TargetMode="Externa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hyperlink" Target="https://www.tafheemonline.com/tafseer.asp?s=004&amp;h=59" TargetMode="External"/><Relationship Id="rId4" Type="http://schemas.openxmlformats.org/officeDocument/2006/relationships/hyperlink" Target="https://www.tafheemonline.com/tafseer.asp?s=004&amp;h=58" TargetMode="External"/><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hyperlink" Target="https://www.tafheemonline.com/tafseer.asp?s=004&amp;h=29" TargetMode="External"/><Relationship Id="rId7" Type="http://schemas.openxmlformats.org/officeDocument/2006/relationships/image" Target="../media/image5.png"/><Relationship Id="rId2" Type="http://schemas.openxmlformats.org/officeDocument/2006/relationships/hyperlink" Target="https://www.tafheemonline.com/tafseer.asp?s=004&amp;h=28" TargetMode="Externa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95086" y="2477814"/>
            <a:ext cx="11045371" cy="2062103"/>
          </a:xfrm>
          <a:prstGeom prst="rect">
            <a:avLst/>
          </a:prstGeom>
          <a:noFill/>
        </p:spPr>
        <p:txBody>
          <a:bodyPr wrap="square" rtlCol="0">
            <a:spAutoFit/>
          </a:bodyPr>
          <a:lstStyle/>
          <a:p>
            <a:pPr algn="ctr"/>
            <a:r>
              <a:rPr lang="en-US" sz="3200" b="1" u="sng" dirty="0" smtClean="0">
                <a:solidFill>
                  <a:srgbClr val="C00000"/>
                </a:solidFill>
              </a:rPr>
              <a:t>Recipe of a happy married life</a:t>
            </a:r>
          </a:p>
          <a:p>
            <a:pPr algn="ctr"/>
            <a:endParaRPr lang="en-US" sz="2800" dirty="0" smtClean="0">
              <a:solidFill>
                <a:srgbClr val="C00000"/>
              </a:solidFill>
            </a:endParaRPr>
          </a:p>
          <a:p>
            <a:pPr algn="ctr"/>
            <a:endParaRPr lang="en-US" sz="2800" dirty="0" smtClean="0">
              <a:solidFill>
                <a:srgbClr val="C00000"/>
              </a:solidFill>
            </a:endParaRPr>
          </a:p>
          <a:p>
            <a:pPr algn="ctr"/>
            <a:r>
              <a:rPr lang="en-US" sz="2000" dirty="0" smtClean="0">
                <a:solidFill>
                  <a:srgbClr val="C00000"/>
                </a:solidFill>
              </a:rPr>
              <a:t>By </a:t>
            </a:r>
            <a:r>
              <a:rPr lang="en-US" sz="2000" dirty="0" err="1" smtClean="0">
                <a:solidFill>
                  <a:srgbClr val="C00000"/>
                </a:solidFill>
              </a:rPr>
              <a:t>Iffat</a:t>
            </a:r>
            <a:r>
              <a:rPr lang="en-US" sz="2000" dirty="0" smtClean="0">
                <a:solidFill>
                  <a:srgbClr val="C00000"/>
                </a:solidFill>
              </a:rPr>
              <a:t> </a:t>
            </a:r>
            <a:r>
              <a:rPr lang="en-US" sz="2000" dirty="0" err="1" smtClean="0">
                <a:solidFill>
                  <a:srgbClr val="C00000"/>
                </a:solidFill>
              </a:rPr>
              <a:t>Sajjad</a:t>
            </a:r>
            <a:endParaRPr lang="en-US" sz="2000" dirty="0" smtClean="0">
              <a:solidFill>
                <a:srgbClr val="C00000"/>
              </a:solidFill>
            </a:endParaRPr>
          </a:p>
          <a:p>
            <a:pPr algn="ctr"/>
            <a:r>
              <a:rPr lang="en-US" sz="2000" dirty="0" smtClean="0">
                <a:solidFill>
                  <a:srgbClr val="C00000"/>
                </a:solidFill>
              </a:rPr>
              <a:t>Director Quran Institute Pakistan</a:t>
            </a:r>
            <a:endParaRPr lang="en-US" sz="2000" dirty="0">
              <a:solidFill>
                <a:srgbClr val="C00000"/>
              </a:solidFill>
            </a:endParaRPr>
          </a:p>
        </p:txBody>
      </p:sp>
      <p:sp>
        <p:nvSpPr>
          <p:cNvPr id="8" name="Rounded Rectangle 7"/>
          <p:cNvSpPr/>
          <p:nvPr/>
        </p:nvSpPr>
        <p:spPr>
          <a:xfrm>
            <a:off x="3848972" y="6306856"/>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054699" y="6307423"/>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0" name="TextBox 9"/>
          <p:cNvSpPr txBox="1"/>
          <p:nvPr/>
        </p:nvSpPr>
        <p:spPr>
          <a:xfrm>
            <a:off x="7042216" y="6307423"/>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23790" y="6354227"/>
            <a:ext cx="192891" cy="192891"/>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17360" y="6360036"/>
            <a:ext cx="181271" cy="181271"/>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39474" y="6308739"/>
            <a:ext cx="277886" cy="277886"/>
          </a:xfrm>
          <a:prstGeom prst="rect">
            <a:avLst/>
          </a:prstGeom>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6707" y="6354227"/>
            <a:ext cx="190553" cy="190553"/>
          </a:xfrm>
          <a:prstGeom prst="rect">
            <a:avLst/>
          </a:prstGeom>
        </p:spPr>
      </p:pic>
    </p:spTree>
    <p:extLst>
      <p:ext uri="{BB962C8B-B14F-4D97-AF65-F5344CB8AC3E}">
        <p14:creationId xmlns:p14="http://schemas.microsoft.com/office/powerpoint/2010/main" val="23136402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54314"/>
            <a:ext cx="12191999" cy="646331"/>
          </a:xfrm>
          <a:prstGeom prst="rect">
            <a:avLst/>
          </a:prstGeom>
          <a:noFill/>
        </p:spPr>
        <p:txBody>
          <a:bodyPr wrap="square" rtlCol="0">
            <a:spAutoFit/>
          </a:bodyPr>
          <a:lstStyle/>
          <a:p>
            <a:pPr algn="ctr"/>
            <a:r>
              <a:rPr lang="en-US" sz="3600" dirty="0" smtClean="0"/>
              <a:t>Family Kingdom</a:t>
            </a:r>
            <a:endParaRPr lang="en-US" sz="3600" dirty="0"/>
          </a:p>
        </p:txBody>
      </p:sp>
      <p:sp>
        <p:nvSpPr>
          <p:cNvPr id="5" name="Rectangle 4"/>
          <p:cNvSpPr/>
          <p:nvPr/>
        </p:nvSpPr>
        <p:spPr>
          <a:xfrm>
            <a:off x="611201" y="541395"/>
            <a:ext cx="2600756" cy="290286"/>
          </a:xfrm>
          <a:custGeom>
            <a:avLst/>
            <a:gdLst>
              <a:gd name="connsiteX0" fmla="*/ 0 w 2600756"/>
              <a:gd name="connsiteY0" fmla="*/ 0 h 290286"/>
              <a:gd name="connsiteX1" fmla="*/ 2600756 w 2600756"/>
              <a:gd name="connsiteY1" fmla="*/ 0 h 290286"/>
              <a:gd name="connsiteX2" fmla="*/ 2600756 w 2600756"/>
              <a:gd name="connsiteY2" fmla="*/ 290286 h 290286"/>
              <a:gd name="connsiteX3" fmla="*/ 0 w 2600756"/>
              <a:gd name="connsiteY3" fmla="*/ 290286 h 290286"/>
              <a:gd name="connsiteX4" fmla="*/ 0 w 2600756"/>
              <a:gd name="connsiteY4" fmla="*/ 0 h 290286"/>
              <a:gd name="connsiteX0" fmla="*/ 0 w 2600756"/>
              <a:gd name="connsiteY0" fmla="*/ 0 h 290286"/>
              <a:gd name="connsiteX1" fmla="*/ 2600756 w 2600756"/>
              <a:gd name="connsiteY1" fmla="*/ 0 h 290286"/>
              <a:gd name="connsiteX2" fmla="*/ 2499666 w 2600756"/>
              <a:gd name="connsiteY2" fmla="*/ 290286 h 290286"/>
              <a:gd name="connsiteX3" fmla="*/ 0 w 2600756"/>
              <a:gd name="connsiteY3" fmla="*/ 290286 h 290286"/>
              <a:gd name="connsiteX4" fmla="*/ 0 w 2600756"/>
              <a:gd name="connsiteY4" fmla="*/ 0 h 29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0756" h="290286">
                <a:moveTo>
                  <a:pt x="0" y="0"/>
                </a:moveTo>
                <a:lnTo>
                  <a:pt x="2600756" y="0"/>
                </a:lnTo>
                <a:lnTo>
                  <a:pt x="2499666" y="290286"/>
                </a:lnTo>
                <a:lnTo>
                  <a:pt x="0" y="290286"/>
                </a:lnTo>
                <a:lnTo>
                  <a:pt x="0" y="0"/>
                </a:lnTo>
                <a:close/>
              </a:path>
            </a:pathLst>
          </a:custGeom>
          <a:solidFill>
            <a:srgbClr val="9B1D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30677" y="504782"/>
            <a:ext cx="2681280" cy="338554"/>
          </a:xfrm>
          <a:prstGeom prst="rect">
            <a:avLst/>
          </a:prstGeom>
          <a:noFill/>
        </p:spPr>
        <p:txBody>
          <a:bodyPr wrap="square" rtlCol="0">
            <a:spAutoFit/>
          </a:bodyPr>
          <a:lstStyle/>
          <a:p>
            <a:pPr algn="ctr"/>
            <a:r>
              <a:rPr lang="en-US" sz="1600" dirty="0" smtClean="0">
                <a:solidFill>
                  <a:schemeClr val="bg1"/>
                </a:solidFill>
              </a:rPr>
              <a:t>Recipe of a happy married life</a:t>
            </a:r>
          </a:p>
        </p:txBody>
      </p:sp>
      <p:sp>
        <p:nvSpPr>
          <p:cNvPr id="7" name="Rectangle 4"/>
          <p:cNvSpPr/>
          <p:nvPr/>
        </p:nvSpPr>
        <p:spPr>
          <a:xfrm>
            <a:off x="3145628" y="541395"/>
            <a:ext cx="916705" cy="287677"/>
          </a:xfrm>
          <a:custGeom>
            <a:avLst/>
            <a:gdLst>
              <a:gd name="connsiteX0" fmla="*/ 0 w 2600756"/>
              <a:gd name="connsiteY0" fmla="*/ 0 h 290286"/>
              <a:gd name="connsiteX1" fmla="*/ 2600756 w 2600756"/>
              <a:gd name="connsiteY1" fmla="*/ 0 h 290286"/>
              <a:gd name="connsiteX2" fmla="*/ 2600756 w 2600756"/>
              <a:gd name="connsiteY2" fmla="*/ 290286 h 290286"/>
              <a:gd name="connsiteX3" fmla="*/ 0 w 2600756"/>
              <a:gd name="connsiteY3" fmla="*/ 290286 h 290286"/>
              <a:gd name="connsiteX4" fmla="*/ 0 w 2600756"/>
              <a:gd name="connsiteY4" fmla="*/ 0 h 290286"/>
              <a:gd name="connsiteX0" fmla="*/ 0 w 2600756"/>
              <a:gd name="connsiteY0" fmla="*/ 0 h 290286"/>
              <a:gd name="connsiteX1" fmla="*/ 2600756 w 2600756"/>
              <a:gd name="connsiteY1" fmla="*/ 0 h 290286"/>
              <a:gd name="connsiteX2" fmla="*/ 2499666 w 2600756"/>
              <a:gd name="connsiteY2" fmla="*/ 290286 h 290286"/>
              <a:gd name="connsiteX3" fmla="*/ 0 w 2600756"/>
              <a:gd name="connsiteY3" fmla="*/ 290286 h 290286"/>
              <a:gd name="connsiteX4" fmla="*/ 0 w 2600756"/>
              <a:gd name="connsiteY4" fmla="*/ 0 h 290286"/>
              <a:gd name="connsiteX0" fmla="*/ 9475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94756 w 2695512"/>
              <a:gd name="connsiteY4" fmla="*/ 0 h 290286"/>
              <a:gd name="connsiteX0" fmla="*/ 9475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94756 w 2695512"/>
              <a:gd name="connsiteY4" fmla="*/ 0 h 290286"/>
              <a:gd name="connsiteX0" fmla="*/ 275863 w 2695512"/>
              <a:gd name="connsiteY0" fmla="*/ 0 h 294755"/>
              <a:gd name="connsiteX1" fmla="*/ 2695512 w 2695512"/>
              <a:gd name="connsiteY1" fmla="*/ 4469 h 294755"/>
              <a:gd name="connsiteX2" fmla="*/ 2594422 w 2695512"/>
              <a:gd name="connsiteY2" fmla="*/ 294755 h 294755"/>
              <a:gd name="connsiteX3" fmla="*/ 0 w 2695512"/>
              <a:gd name="connsiteY3" fmla="*/ 275804 h 294755"/>
              <a:gd name="connsiteX4" fmla="*/ 275863 w 2695512"/>
              <a:gd name="connsiteY4" fmla="*/ 0 h 294755"/>
              <a:gd name="connsiteX0" fmla="*/ 30372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303726 w 2695512"/>
              <a:gd name="connsiteY4" fmla="*/ 0 h 290286"/>
              <a:gd name="connsiteX0" fmla="*/ 303726 w 2695512"/>
              <a:gd name="connsiteY0" fmla="*/ 0 h 272412"/>
              <a:gd name="connsiteX1" fmla="*/ 2695512 w 2695512"/>
              <a:gd name="connsiteY1" fmla="*/ 0 h 272412"/>
              <a:gd name="connsiteX2" fmla="*/ 2455111 w 2695512"/>
              <a:gd name="connsiteY2" fmla="*/ 272412 h 272412"/>
              <a:gd name="connsiteX3" fmla="*/ 0 w 2695512"/>
              <a:gd name="connsiteY3" fmla="*/ 271335 h 272412"/>
              <a:gd name="connsiteX4" fmla="*/ 303726 w 2695512"/>
              <a:gd name="connsiteY4" fmla="*/ 0 h 272412"/>
              <a:gd name="connsiteX0" fmla="*/ 303726 w 2695512"/>
              <a:gd name="connsiteY0" fmla="*/ 0 h 271335"/>
              <a:gd name="connsiteX1" fmla="*/ 2695512 w 2695512"/>
              <a:gd name="connsiteY1" fmla="*/ 0 h 271335"/>
              <a:gd name="connsiteX2" fmla="*/ 2690249 w 2695512"/>
              <a:gd name="connsiteY2" fmla="*/ 269133 h 271335"/>
              <a:gd name="connsiteX3" fmla="*/ 0 w 2695512"/>
              <a:gd name="connsiteY3" fmla="*/ 271335 h 271335"/>
              <a:gd name="connsiteX4" fmla="*/ 303726 w 2695512"/>
              <a:gd name="connsiteY4" fmla="*/ 0 h 271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5512" h="271335">
                <a:moveTo>
                  <a:pt x="303726" y="0"/>
                </a:moveTo>
                <a:lnTo>
                  <a:pt x="2695512" y="0"/>
                </a:lnTo>
                <a:lnTo>
                  <a:pt x="2690249" y="269133"/>
                </a:lnTo>
                <a:lnTo>
                  <a:pt x="0" y="271335"/>
                </a:lnTo>
                <a:lnTo>
                  <a:pt x="303726" y="0"/>
                </a:lnTo>
                <a:close/>
              </a:path>
            </a:pathLst>
          </a:custGeom>
          <a:solidFill>
            <a:srgbClr val="FBE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147011" y="549328"/>
            <a:ext cx="970273" cy="261610"/>
          </a:xfrm>
          <a:prstGeom prst="rect">
            <a:avLst/>
          </a:prstGeom>
          <a:noFill/>
        </p:spPr>
        <p:txBody>
          <a:bodyPr wrap="square" rtlCol="0">
            <a:spAutoFit/>
          </a:bodyPr>
          <a:lstStyle/>
          <a:p>
            <a:pPr algn="ctr"/>
            <a:r>
              <a:rPr lang="en-US" sz="1100" dirty="0" smtClean="0">
                <a:latin typeface="+mj-lt"/>
              </a:rPr>
              <a:t>By </a:t>
            </a:r>
            <a:r>
              <a:rPr lang="en-US" sz="1100" dirty="0" err="1" smtClean="0">
                <a:latin typeface="+mj-lt"/>
              </a:rPr>
              <a:t>Iffat</a:t>
            </a:r>
            <a:r>
              <a:rPr lang="en-US" sz="1100" dirty="0" smtClean="0">
                <a:latin typeface="+mj-lt"/>
              </a:rPr>
              <a:t> </a:t>
            </a:r>
            <a:r>
              <a:rPr lang="en-US" sz="1100" dirty="0" err="1" smtClean="0">
                <a:latin typeface="+mj-lt"/>
              </a:rPr>
              <a:t>Sajjad</a:t>
            </a:r>
            <a:endParaRPr lang="en-US" sz="1100" dirty="0" smtClean="0">
              <a:latin typeface="+mj-lt"/>
            </a:endParaRPr>
          </a:p>
        </p:txBody>
      </p:sp>
      <p:sp>
        <p:nvSpPr>
          <p:cNvPr id="8" name="Rounded Rectangle 7"/>
          <p:cNvSpPr/>
          <p:nvPr/>
        </p:nvSpPr>
        <p:spPr>
          <a:xfrm>
            <a:off x="3848972" y="6306856"/>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054699" y="6307423"/>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1" name="TextBox 10"/>
          <p:cNvSpPr txBox="1"/>
          <p:nvPr/>
        </p:nvSpPr>
        <p:spPr>
          <a:xfrm>
            <a:off x="7042216" y="6307423"/>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23790" y="6354227"/>
            <a:ext cx="192891" cy="192891"/>
          </a:xfrm>
          <a:prstGeom prst="rect">
            <a:avLst/>
          </a:prstGeom>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17360" y="6360036"/>
            <a:ext cx="181271" cy="181271"/>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39474" y="6308739"/>
            <a:ext cx="277886" cy="277886"/>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6707" y="6354227"/>
            <a:ext cx="190553" cy="190553"/>
          </a:xfrm>
          <a:prstGeom prst="rect">
            <a:avLst/>
          </a:prstGeom>
        </p:spPr>
      </p:pic>
    </p:spTree>
    <p:extLst>
      <p:ext uri="{BB962C8B-B14F-4D97-AF65-F5344CB8AC3E}">
        <p14:creationId xmlns:p14="http://schemas.microsoft.com/office/powerpoint/2010/main" val="3273864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918202"/>
            <a:ext cx="12191999" cy="646331"/>
          </a:xfrm>
          <a:prstGeom prst="rect">
            <a:avLst/>
          </a:prstGeom>
          <a:noFill/>
        </p:spPr>
        <p:txBody>
          <a:bodyPr wrap="square" rtlCol="0">
            <a:spAutoFit/>
          </a:bodyPr>
          <a:lstStyle/>
          <a:p>
            <a:pPr algn="ctr"/>
            <a:r>
              <a:rPr lang="ur-PK" sz="3600" dirty="0" smtClean="0">
                <a:latin typeface="Jameel Noori Nastaleeq" panose="02000503000000000004" pitchFamily="2" charset="-78"/>
                <a:cs typeface="Jameel Noori Nastaleeq" panose="02000503000000000004" pitchFamily="2" charset="-78"/>
              </a:rPr>
              <a:t>مرد اور عورت کے درمیان فرق</a:t>
            </a:r>
            <a:endParaRPr lang="en-US" sz="3600" dirty="0">
              <a:latin typeface="Jameel Noori Nastaleeq" panose="02000503000000000004" pitchFamily="2" charset="-78"/>
              <a:cs typeface="Jameel Noori Nastaleeq" panose="02000503000000000004" pitchFamily="2" charset="-78"/>
            </a:endParaRPr>
          </a:p>
        </p:txBody>
      </p:sp>
      <p:sp>
        <p:nvSpPr>
          <p:cNvPr id="7" name="Rounded Rectangle 6"/>
          <p:cNvSpPr/>
          <p:nvPr/>
        </p:nvSpPr>
        <p:spPr>
          <a:xfrm>
            <a:off x="3848972" y="6306856"/>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4054699" y="6307423"/>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0" name="TextBox 9"/>
          <p:cNvSpPr txBox="1"/>
          <p:nvPr/>
        </p:nvSpPr>
        <p:spPr>
          <a:xfrm>
            <a:off x="7042216" y="6307423"/>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23790" y="6354227"/>
            <a:ext cx="192891" cy="192891"/>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17360" y="6360036"/>
            <a:ext cx="181271" cy="181271"/>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39474" y="6308739"/>
            <a:ext cx="277886" cy="277886"/>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6707" y="6354227"/>
            <a:ext cx="190553" cy="190553"/>
          </a:xfrm>
          <a:prstGeom prst="rect">
            <a:avLst/>
          </a:prstGeom>
        </p:spPr>
      </p:pic>
      <p:sp>
        <p:nvSpPr>
          <p:cNvPr id="15" name="Rectangle 4"/>
          <p:cNvSpPr/>
          <p:nvPr/>
        </p:nvSpPr>
        <p:spPr>
          <a:xfrm>
            <a:off x="611201" y="541395"/>
            <a:ext cx="2600756" cy="290286"/>
          </a:xfrm>
          <a:custGeom>
            <a:avLst/>
            <a:gdLst>
              <a:gd name="connsiteX0" fmla="*/ 0 w 2600756"/>
              <a:gd name="connsiteY0" fmla="*/ 0 h 290286"/>
              <a:gd name="connsiteX1" fmla="*/ 2600756 w 2600756"/>
              <a:gd name="connsiteY1" fmla="*/ 0 h 290286"/>
              <a:gd name="connsiteX2" fmla="*/ 2600756 w 2600756"/>
              <a:gd name="connsiteY2" fmla="*/ 290286 h 290286"/>
              <a:gd name="connsiteX3" fmla="*/ 0 w 2600756"/>
              <a:gd name="connsiteY3" fmla="*/ 290286 h 290286"/>
              <a:gd name="connsiteX4" fmla="*/ 0 w 2600756"/>
              <a:gd name="connsiteY4" fmla="*/ 0 h 290286"/>
              <a:gd name="connsiteX0" fmla="*/ 0 w 2600756"/>
              <a:gd name="connsiteY0" fmla="*/ 0 h 290286"/>
              <a:gd name="connsiteX1" fmla="*/ 2600756 w 2600756"/>
              <a:gd name="connsiteY1" fmla="*/ 0 h 290286"/>
              <a:gd name="connsiteX2" fmla="*/ 2499666 w 2600756"/>
              <a:gd name="connsiteY2" fmla="*/ 290286 h 290286"/>
              <a:gd name="connsiteX3" fmla="*/ 0 w 2600756"/>
              <a:gd name="connsiteY3" fmla="*/ 290286 h 290286"/>
              <a:gd name="connsiteX4" fmla="*/ 0 w 2600756"/>
              <a:gd name="connsiteY4" fmla="*/ 0 h 29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0756" h="290286">
                <a:moveTo>
                  <a:pt x="0" y="0"/>
                </a:moveTo>
                <a:lnTo>
                  <a:pt x="2600756" y="0"/>
                </a:lnTo>
                <a:lnTo>
                  <a:pt x="2499666" y="290286"/>
                </a:lnTo>
                <a:lnTo>
                  <a:pt x="0" y="290286"/>
                </a:lnTo>
                <a:lnTo>
                  <a:pt x="0" y="0"/>
                </a:lnTo>
                <a:close/>
              </a:path>
            </a:pathLst>
          </a:custGeom>
          <a:solidFill>
            <a:srgbClr val="9B1D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30677" y="504782"/>
            <a:ext cx="2681280" cy="338554"/>
          </a:xfrm>
          <a:prstGeom prst="rect">
            <a:avLst/>
          </a:prstGeom>
          <a:noFill/>
        </p:spPr>
        <p:txBody>
          <a:bodyPr wrap="square" rtlCol="0">
            <a:spAutoFit/>
          </a:bodyPr>
          <a:lstStyle/>
          <a:p>
            <a:pPr algn="ctr"/>
            <a:r>
              <a:rPr lang="en-US" sz="1600" dirty="0" smtClean="0">
                <a:solidFill>
                  <a:schemeClr val="bg1"/>
                </a:solidFill>
              </a:rPr>
              <a:t>Recipe of a happy married life</a:t>
            </a:r>
          </a:p>
        </p:txBody>
      </p:sp>
      <p:sp>
        <p:nvSpPr>
          <p:cNvPr id="17" name="Rectangle 4"/>
          <p:cNvSpPr/>
          <p:nvPr/>
        </p:nvSpPr>
        <p:spPr>
          <a:xfrm>
            <a:off x="3145628" y="541395"/>
            <a:ext cx="916705" cy="287677"/>
          </a:xfrm>
          <a:custGeom>
            <a:avLst/>
            <a:gdLst>
              <a:gd name="connsiteX0" fmla="*/ 0 w 2600756"/>
              <a:gd name="connsiteY0" fmla="*/ 0 h 290286"/>
              <a:gd name="connsiteX1" fmla="*/ 2600756 w 2600756"/>
              <a:gd name="connsiteY1" fmla="*/ 0 h 290286"/>
              <a:gd name="connsiteX2" fmla="*/ 2600756 w 2600756"/>
              <a:gd name="connsiteY2" fmla="*/ 290286 h 290286"/>
              <a:gd name="connsiteX3" fmla="*/ 0 w 2600756"/>
              <a:gd name="connsiteY3" fmla="*/ 290286 h 290286"/>
              <a:gd name="connsiteX4" fmla="*/ 0 w 2600756"/>
              <a:gd name="connsiteY4" fmla="*/ 0 h 290286"/>
              <a:gd name="connsiteX0" fmla="*/ 0 w 2600756"/>
              <a:gd name="connsiteY0" fmla="*/ 0 h 290286"/>
              <a:gd name="connsiteX1" fmla="*/ 2600756 w 2600756"/>
              <a:gd name="connsiteY1" fmla="*/ 0 h 290286"/>
              <a:gd name="connsiteX2" fmla="*/ 2499666 w 2600756"/>
              <a:gd name="connsiteY2" fmla="*/ 290286 h 290286"/>
              <a:gd name="connsiteX3" fmla="*/ 0 w 2600756"/>
              <a:gd name="connsiteY3" fmla="*/ 290286 h 290286"/>
              <a:gd name="connsiteX4" fmla="*/ 0 w 2600756"/>
              <a:gd name="connsiteY4" fmla="*/ 0 h 290286"/>
              <a:gd name="connsiteX0" fmla="*/ 9475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94756 w 2695512"/>
              <a:gd name="connsiteY4" fmla="*/ 0 h 290286"/>
              <a:gd name="connsiteX0" fmla="*/ 9475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94756 w 2695512"/>
              <a:gd name="connsiteY4" fmla="*/ 0 h 290286"/>
              <a:gd name="connsiteX0" fmla="*/ 275863 w 2695512"/>
              <a:gd name="connsiteY0" fmla="*/ 0 h 294755"/>
              <a:gd name="connsiteX1" fmla="*/ 2695512 w 2695512"/>
              <a:gd name="connsiteY1" fmla="*/ 4469 h 294755"/>
              <a:gd name="connsiteX2" fmla="*/ 2594422 w 2695512"/>
              <a:gd name="connsiteY2" fmla="*/ 294755 h 294755"/>
              <a:gd name="connsiteX3" fmla="*/ 0 w 2695512"/>
              <a:gd name="connsiteY3" fmla="*/ 275804 h 294755"/>
              <a:gd name="connsiteX4" fmla="*/ 275863 w 2695512"/>
              <a:gd name="connsiteY4" fmla="*/ 0 h 294755"/>
              <a:gd name="connsiteX0" fmla="*/ 30372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303726 w 2695512"/>
              <a:gd name="connsiteY4" fmla="*/ 0 h 290286"/>
              <a:gd name="connsiteX0" fmla="*/ 303726 w 2695512"/>
              <a:gd name="connsiteY0" fmla="*/ 0 h 272412"/>
              <a:gd name="connsiteX1" fmla="*/ 2695512 w 2695512"/>
              <a:gd name="connsiteY1" fmla="*/ 0 h 272412"/>
              <a:gd name="connsiteX2" fmla="*/ 2455111 w 2695512"/>
              <a:gd name="connsiteY2" fmla="*/ 272412 h 272412"/>
              <a:gd name="connsiteX3" fmla="*/ 0 w 2695512"/>
              <a:gd name="connsiteY3" fmla="*/ 271335 h 272412"/>
              <a:gd name="connsiteX4" fmla="*/ 303726 w 2695512"/>
              <a:gd name="connsiteY4" fmla="*/ 0 h 272412"/>
              <a:gd name="connsiteX0" fmla="*/ 303726 w 2695512"/>
              <a:gd name="connsiteY0" fmla="*/ 0 h 271335"/>
              <a:gd name="connsiteX1" fmla="*/ 2695512 w 2695512"/>
              <a:gd name="connsiteY1" fmla="*/ 0 h 271335"/>
              <a:gd name="connsiteX2" fmla="*/ 2690249 w 2695512"/>
              <a:gd name="connsiteY2" fmla="*/ 269133 h 271335"/>
              <a:gd name="connsiteX3" fmla="*/ 0 w 2695512"/>
              <a:gd name="connsiteY3" fmla="*/ 271335 h 271335"/>
              <a:gd name="connsiteX4" fmla="*/ 303726 w 2695512"/>
              <a:gd name="connsiteY4" fmla="*/ 0 h 271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5512" h="271335">
                <a:moveTo>
                  <a:pt x="303726" y="0"/>
                </a:moveTo>
                <a:lnTo>
                  <a:pt x="2695512" y="0"/>
                </a:lnTo>
                <a:lnTo>
                  <a:pt x="2690249" y="269133"/>
                </a:lnTo>
                <a:lnTo>
                  <a:pt x="0" y="271335"/>
                </a:lnTo>
                <a:lnTo>
                  <a:pt x="303726" y="0"/>
                </a:lnTo>
                <a:close/>
              </a:path>
            </a:pathLst>
          </a:custGeom>
          <a:solidFill>
            <a:srgbClr val="FBE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3147011" y="549328"/>
            <a:ext cx="970273" cy="261610"/>
          </a:xfrm>
          <a:prstGeom prst="rect">
            <a:avLst/>
          </a:prstGeom>
          <a:noFill/>
        </p:spPr>
        <p:txBody>
          <a:bodyPr wrap="square" rtlCol="0">
            <a:spAutoFit/>
          </a:bodyPr>
          <a:lstStyle/>
          <a:p>
            <a:pPr algn="ctr"/>
            <a:r>
              <a:rPr lang="en-US" sz="1100" dirty="0" smtClean="0">
                <a:latin typeface="+mj-lt"/>
              </a:rPr>
              <a:t>By </a:t>
            </a:r>
            <a:r>
              <a:rPr lang="en-US" sz="1100" dirty="0" err="1" smtClean="0">
                <a:latin typeface="+mj-lt"/>
              </a:rPr>
              <a:t>Iffat</a:t>
            </a:r>
            <a:r>
              <a:rPr lang="en-US" sz="1100" dirty="0" smtClean="0">
                <a:latin typeface="+mj-lt"/>
              </a:rPr>
              <a:t> </a:t>
            </a:r>
            <a:r>
              <a:rPr lang="en-US" sz="1100" dirty="0" err="1" smtClean="0">
                <a:latin typeface="+mj-lt"/>
              </a:rPr>
              <a:t>Sajjad</a:t>
            </a:r>
            <a:endParaRPr lang="en-US" sz="1100" dirty="0" smtClean="0">
              <a:latin typeface="+mj-lt"/>
            </a:endParaRPr>
          </a:p>
        </p:txBody>
      </p:sp>
    </p:spTree>
    <p:extLst>
      <p:ext uri="{BB962C8B-B14F-4D97-AF65-F5344CB8AC3E}">
        <p14:creationId xmlns:p14="http://schemas.microsoft.com/office/powerpoint/2010/main" val="196628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44799" y="1712039"/>
            <a:ext cx="6502400" cy="1338828"/>
          </a:xfrm>
          <a:prstGeom prst="rect">
            <a:avLst/>
          </a:prstGeom>
        </p:spPr>
        <p:txBody>
          <a:bodyPr wrap="square">
            <a:spAutoFit/>
          </a:bodyPr>
          <a:lstStyle/>
          <a:p>
            <a:pPr algn="ctr" rtl="1">
              <a:lnSpc>
                <a:spcPct val="150000"/>
              </a:lnSpc>
            </a:pPr>
            <a:r>
              <a:rPr lang="ur-PK" b="0" i="0" dirty="0" smtClean="0">
                <a:effectLst/>
                <a:latin typeface="noorehira" panose="02000000000000000000" pitchFamily="2" charset="-78"/>
                <a:cs typeface="noorehira" panose="02000000000000000000" pitchFamily="2" charset="-78"/>
              </a:rPr>
              <a:t>اَلرِّجَالُ قَوّٰمُوۡنَ عَلَی النِّسَآءِ بِمَا فَضَّلَ اللّٰہُ بَعۡضَہُمۡ عَلٰی بَعۡضٍ وَّ بِمَاۤ اَنۡفَقُوۡا مِنۡ اَمۡوَالِہِمۡ ؕ فَالصّٰلِحٰتُ قٰنِتٰتٌ حٰفِظٰتٌ لِّلۡغَیۡبِ بِمَا حَفِظَ اللّٰہُ ؕ وَ الّٰتِیۡ تَخَافُوۡنَ نُشُوۡزَہُنَّ فَعِظُوۡہُنَّ وَ اہۡجُرُوۡہُنَّ فِی الۡمَضَاجِعِ وَ اضۡرِبُوۡہُنَّ ۚ فَاِنۡ اَطَعۡنَکُمۡ فَلَا تَبۡغُوۡا عَلَیۡہِنَّ سَبِیۡلًا ؕ اِنَّ اللّٰہَ کَانَ عَلِیًّا کَبِیۡرًا ﴿۳۴﴾ </a:t>
            </a:r>
            <a:endParaRPr lang="en-US" dirty="0"/>
          </a:p>
        </p:txBody>
      </p:sp>
      <p:sp>
        <p:nvSpPr>
          <p:cNvPr id="9" name="Rectangle 8"/>
          <p:cNvSpPr/>
          <p:nvPr/>
        </p:nvSpPr>
        <p:spPr>
          <a:xfrm>
            <a:off x="2844799" y="3263037"/>
            <a:ext cx="6570133" cy="1754326"/>
          </a:xfrm>
          <a:prstGeom prst="rect">
            <a:avLst/>
          </a:prstGeom>
        </p:spPr>
        <p:txBody>
          <a:bodyPr wrap="square">
            <a:spAutoFit/>
          </a:bodyPr>
          <a:lstStyle/>
          <a:p>
            <a:pPr algn="ctr" rtl="1"/>
            <a:r>
              <a:rPr lang="kk-KZ" b="0" i="0" dirty="0" smtClean="0">
                <a:effectLst/>
                <a:latin typeface="Jameel Noori Nastaleeq" panose="02000503000000000004" pitchFamily="2" charset="-78"/>
                <a:cs typeface="Jameel Noori Nastaleeq" panose="02000503000000000004" pitchFamily="2" charset="-78"/>
              </a:rPr>
              <a:t>مرد عورتوں پر قوّام ہیں،</a:t>
            </a:r>
            <a:r>
              <a:rPr lang="kk-KZ" b="1" i="0" baseline="30000" dirty="0" smtClean="0">
                <a:effectLst/>
                <a:latin typeface="Jameel Noori Nastaleeq" panose="02000503000000000004" pitchFamily="2" charset="-78"/>
                <a:cs typeface="Jameel Noori Nastaleeq" panose="02000503000000000004" pitchFamily="2" charset="-78"/>
                <a:hlinkClick r:id="rId2"/>
              </a:rPr>
              <a:t>56</a:t>
            </a:r>
            <a:r>
              <a:rPr lang="kk-KZ" b="0" i="0" dirty="0" smtClean="0">
                <a:effectLst/>
                <a:latin typeface="Jameel Noori Nastaleeq" panose="02000503000000000004" pitchFamily="2" charset="-78"/>
                <a:cs typeface="Jameel Noori Nastaleeq" panose="02000503000000000004" pitchFamily="2" charset="-78"/>
              </a:rPr>
              <a:t> اس بنا پر کہ اللہ نے اُن میں سے ایک کو دُوسرے پر فضیلت دی ہے،</a:t>
            </a:r>
            <a:r>
              <a:rPr lang="kk-KZ" b="1" i="0" baseline="30000" dirty="0" smtClean="0">
                <a:effectLst/>
                <a:latin typeface="Jameel Noori Nastaleeq" panose="02000503000000000004" pitchFamily="2" charset="-78"/>
                <a:cs typeface="Jameel Noori Nastaleeq" panose="02000503000000000004" pitchFamily="2" charset="-78"/>
                <a:hlinkClick r:id="rId3"/>
              </a:rPr>
              <a:t>57</a:t>
            </a:r>
            <a:r>
              <a:rPr lang="kk-KZ" b="0" i="0" dirty="0" smtClean="0">
                <a:effectLst/>
                <a:latin typeface="Jameel Noori Nastaleeq" panose="02000503000000000004" pitchFamily="2" charset="-78"/>
                <a:cs typeface="Jameel Noori Nastaleeq" panose="02000503000000000004" pitchFamily="2" charset="-78"/>
              </a:rPr>
              <a:t> اور اس بنا پر کہ مرد اپنے مال خرچ کرتے ہیں۔ پس جو صالح عورتیں ہیں وہ اطاعت شعار ہوتی ہیں اور مردوں کے پیچھے اللہ کی حفاظت و نگرانی میں اُن کے حقوق کی حفاظت کرتی ہیں۔</a:t>
            </a:r>
            <a:r>
              <a:rPr lang="kk-KZ" b="1" i="0" baseline="30000" dirty="0" smtClean="0">
                <a:effectLst/>
                <a:latin typeface="Jameel Noori Nastaleeq" panose="02000503000000000004" pitchFamily="2" charset="-78"/>
                <a:cs typeface="Jameel Noori Nastaleeq" panose="02000503000000000004" pitchFamily="2" charset="-78"/>
                <a:hlinkClick r:id="rId4"/>
              </a:rPr>
              <a:t>58</a:t>
            </a:r>
            <a:r>
              <a:rPr lang="kk-KZ" b="0" i="0" dirty="0" smtClean="0">
                <a:effectLst/>
                <a:latin typeface="Jameel Noori Nastaleeq" panose="02000503000000000004" pitchFamily="2" charset="-78"/>
                <a:cs typeface="Jameel Noori Nastaleeq" panose="02000503000000000004" pitchFamily="2" charset="-78"/>
              </a:rPr>
              <a:t> اور جن عورتوں سے تمہیں سرکشی کا اندیشہ ہو انہیں سمجھاوٴ، خواب گاہوں میں اُن سے علیحدہ رہو اور مارو،</a:t>
            </a:r>
            <a:r>
              <a:rPr lang="kk-KZ" b="1" i="0" baseline="30000" dirty="0" smtClean="0">
                <a:effectLst/>
                <a:latin typeface="Jameel Noori Nastaleeq" panose="02000503000000000004" pitchFamily="2" charset="-78"/>
                <a:cs typeface="Jameel Noori Nastaleeq" panose="02000503000000000004" pitchFamily="2" charset="-78"/>
                <a:hlinkClick r:id="rId5"/>
              </a:rPr>
              <a:t>59</a:t>
            </a:r>
            <a:r>
              <a:rPr lang="kk-KZ" b="0" i="0" dirty="0" smtClean="0">
                <a:effectLst/>
                <a:latin typeface="Jameel Noori Nastaleeq" panose="02000503000000000004" pitchFamily="2" charset="-78"/>
                <a:cs typeface="Jameel Noori Nastaleeq" panose="02000503000000000004" pitchFamily="2" charset="-78"/>
              </a:rPr>
              <a:t> پھر اگر وہ تمہاری مطیع ہو جائیں تو خواہ مخواہ ان پر دست درازی کے لیے بہانے تلاش نہ کرو، یقین رکھو کہ اُوپر اللہ موجود ہے جو بڑا اور بالاتر ہے۔</a:t>
            </a:r>
            <a:r>
              <a:rPr lang="en-US" b="0" i="0" dirty="0" smtClean="0">
                <a:effectLst/>
                <a:latin typeface="Jameel Noori Nastaleeq" panose="02000503000000000004" pitchFamily="2" charset="-78"/>
                <a:cs typeface="Jameel Noori Nastaleeq" panose="02000503000000000004" pitchFamily="2" charset="-78"/>
              </a:rPr>
              <a:t> </a:t>
            </a:r>
            <a:r>
              <a:rPr lang="ur-PK" b="0" i="0" dirty="0" smtClean="0">
                <a:effectLst/>
                <a:latin typeface="Jameel Noori Nastaleeq" panose="02000503000000000004" pitchFamily="2" charset="-78"/>
                <a:cs typeface="Jameel Noori Nastaleeq" panose="02000503000000000004" pitchFamily="2" charset="-78"/>
              </a:rPr>
              <a:t>(النساء :34)</a:t>
            </a:r>
            <a:endParaRPr lang="en-US" dirty="0"/>
          </a:p>
        </p:txBody>
      </p:sp>
      <p:sp>
        <p:nvSpPr>
          <p:cNvPr id="8" name="Rounded Rectangle 7"/>
          <p:cNvSpPr/>
          <p:nvPr/>
        </p:nvSpPr>
        <p:spPr>
          <a:xfrm>
            <a:off x="3848972" y="6306856"/>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054699" y="6307423"/>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2" name="TextBox 11"/>
          <p:cNvSpPr txBox="1"/>
          <p:nvPr/>
        </p:nvSpPr>
        <p:spPr>
          <a:xfrm>
            <a:off x="7042216" y="6307423"/>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23790" y="6354227"/>
            <a:ext cx="192891" cy="192891"/>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17360" y="6360036"/>
            <a:ext cx="181271" cy="181271"/>
          </a:xfrm>
          <a:prstGeom prst="rect">
            <a:avLst/>
          </a:prstGeom>
        </p:spPr>
      </p:pic>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39474" y="6308739"/>
            <a:ext cx="277886" cy="277886"/>
          </a:xfrm>
          <a:prstGeom prst="rect">
            <a:avLst/>
          </a:prstGeom>
        </p:spPr>
      </p:pic>
      <p:pic>
        <p:nvPicPr>
          <p:cNvPr id="16" name="Picture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56707" y="6354227"/>
            <a:ext cx="190553" cy="190553"/>
          </a:xfrm>
          <a:prstGeom prst="rect">
            <a:avLst/>
          </a:prstGeom>
        </p:spPr>
      </p:pic>
      <p:sp>
        <p:nvSpPr>
          <p:cNvPr id="17" name="Rectangle 4"/>
          <p:cNvSpPr/>
          <p:nvPr/>
        </p:nvSpPr>
        <p:spPr>
          <a:xfrm>
            <a:off x="611201" y="541395"/>
            <a:ext cx="2600756" cy="290286"/>
          </a:xfrm>
          <a:custGeom>
            <a:avLst/>
            <a:gdLst>
              <a:gd name="connsiteX0" fmla="*/ 0 w 2600756"/>
              <a:gd name="connsiteY0" fmla="*/ 0 h 290286"/>
              <a:gd name="connsiteX1" fmla="*/ 2600756 w 2600756"/>
              <a:gd name="connsiteY1" fmla="*/ 0 h 290286"/>
              <a:gd name="connsiteX2" fmla="*/ 2600756 w 2600756"/>
              <a:gd name="connsiteY2" fmla="*/ 290286 h 290286"/>
              <a:gd name="connsiteX3" fmla="*/ 0 w 2600756"/>
              <a:gd name="connsiteY3" fmla="*/ 290286 h 290286"/>
              <a:gd name="connsiteX4" fmla="*/ 0 w 2600756"/>
              <a:gd name="connsiteY4" fmla="*/ 0 h 290286"/>
              <a:gd name="connsiteX0" fmla="*/ 0 w 2600756"/>
              <a:gd name="connsiteY0" fmla="*/ 0 h 290286"/>
              <a:gd name="connsiteX1" fmla="*/ 2600756 w 2600756"/>
              <a:gd name="connsiteY1" fmla="*/ 0 h 290286"/>
              <a:gd name="connsiteX2" fmla="*/ 2499666 w 2600756"/>
              <a:gd name="connsiteY2" fmla="*/ 290286 h 290286"/>
              <a:gd name="connsiteX3" fmla="*/ 0 w 2600756"/>
              <a:gd name="connsiteY3" fmla="*/ 290286 h 290286"/>
              <a:gd name="connsiteX4" fmla="*/ 0 w 2600756"/>
              <a:gd name="connsiteY4" fmla="*/ 0 h 29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0756" h="290286">
                <a:moveTo>
                  <a:pt x="0" y="0"/>
                </a:moveTo>
                <a:lnTo>
                  <a:pt x="2600756" y="0"/>
                </a:lnTo>
                <a:lnTo>
                  <a:pt x="2499666" y="290286"/>
                </a:lnTo>
                <a:lnTo>
                  <a:pt x="0" y="290286"/>
                </a:lnTo>
                <a:lnTo>
                  <a:pt x="0" y="0"/>
                </a:lnTo>
                <a:close/>
              </a:path>
            </a:pathLst>
          </a:custGeom>
          <a:solidFill>
            <a:srgbClr val="9B1D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530677" y="504782"/>
            <a:ext cx="2681280" cy="338554"/>
          </a:xfrm>
          <a:prstGeom prst="rect">
            <a:avLst/>
          </a:prstGeom>
          <a:noFill/>
        </p:spPr>
        <p:txBody>
          <a:bodyPr wrap="square" rtlCol="0">
            <a:spAutoFit/>
          </a:bodyPr>
          <a:lstStyle/>
          <a:p>
            <a:pPr algn="ctr"/>
            <a:r>
              <a:rPr lang="en-US" sz="1600" dirty="0" smtClean="0">
                <a:solidFill>
                  <a:schemeClr val="bg1"/>
                </a:solidFill>
              </a:rPr>
              <a:t>Recipe of a happy married life</a:t>
            </a:r>
          </a:p>
        </p:txBody>
      </p:sp>
      <p:sp>
        <p:nvSpPr>
          <p:cNvPr id="19" name="Rectangle 4"/>
          <p:cNvSpPr/>
          <p:nvPr/>
        </p:nvSpPr>
        <p:spPr>
          <a:xfrm>
            <a:off x="3145628" y="541395"/>
            <a:ext cx="916705" cy="287677"/>
          </a:xfrm>
          <a:custGeom>
            <a:avLst/>
            <a:gdLst>
              <a:gd name="connsiteX0" fmla="*/ 0 w 2600756"/>
              <a:gd name="connsiteY0" fmla="*/ 0 h 290286"/>
              <a:gd name="connsiteX1" fmla="*/ 2600756 w 2600756"/>
              <a:gd name="connsiteY1" fmla="*/ 0 h 290286"/>
              <a:gd name="connsiteX2" fmla="*/ 2600756 w 2600756"/>
              <a:gd name="connsiteY2" fmla="*/ 290286 h 290286"/>
              <a:gd name="connsiteX3" fmla="*/ 0 w 2600756"/>
              <a:gd name="connsiteY3" fmla="*/ 290286 h 290286"/>
              <a:gd name="connsiteX4" fmla="*/ 0 w 2600756"/>
              <a:gd name="connsiteY4" fmla="*/ 0 h 290286"/>
              <a:gd name="connsiteX0" fmla="*/ 0 w 2600756"/>
              <a:gd name="connsiteY0" fmla="*/ 0 h 290286"/>
              <a:gd name="connsiteX1" fmla="*/ 2600756 w 2600756"/>
              <a:gd name="connsiteY1" fmla="*/ 0 h 290286"/>
              <a:gd name="connsiteX2" fmla="*/ 2499666 w 2600756"/>
              <a:gd name="connsiteY2" fmla="*/ 290286 h 290286"/>
              <a:gd name="connsiteX3" fmla="*/ 0 w 2600756"/>
              <a:gd name="connsiteY3" fmla="*/ 290286 h 290286"/>
              <a:gd name="connsiteX4" fmla="*/ 0 w 2600756"/>
              <a:gd name="connsiteY4" fmla="*/ 0 h 290286"/>
              <a:gd name="connsiteX0" fmla="*/ 9475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94756 w 2695512"/>
              <a:gd name="connsiteY4" fmla="*/ 0 h 290286"/>
              <a:gd name="connsiteX0" fmla="*/ 9475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94756 w 2695512"/>
              <a:gd name="connsiteY4" fmla="*/ 0 h 290286"/>
              <a:gd name="connsiteX0" fmla="*/ 275863 w 2695512"/>
              <a:gd name="connsiteY0" fmla="*/ 0 h 294755"/>
              <a:gd name="connsiteX1" fmla="*/ 2695512 w 2695512"/>
              <a:gd name="connsiteY1" fmla="*/ 4469 h 294755"/>
              <a:gd name="connsiteX2" fmla="*/ 2594422 w 2695512"/>
              <a:gd name="connsiteY2" fmla="*/ 294755 h 294755"/>
              <a:gd name="connsiteX3" fmla="*/ 0 w 2695512"/>
              <a:gd name="connsiteY3" fmla="*/ 275804 h 294755"/>
              <a:gd name="connsiteX4" fmla="*/ 275863 w 2695512"/>
              <a:gd name="connsiteY4" fmla="*/ 0 h 294755"/>
              <a:gd name="connsiteX0" fmla="*/ 30372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303726 w 2695512"/>
              <a:gd name="connsiteY4" fmla="*/ 0 h 290286"/>
              <a:gd name="connsiteX0" fmla="*/ 303726 w 2695512"/>
              <a:gd name="connsiteY0" fmla="*/ 0 h 272412"/>
              <a:gd name="connsiteX1" fmla="*/ 2695512 w 2695512"/>
              <a:gd name="connsiteY1" fmla="*/ 0 h 272412"/>
              <a:gd name="connsiteX2" fmla="*/ 2455111 w 2695512"/>
              <a:gd name="connsiteY2" fmla="*/ 272412 h 272412"/>
              <a:gd name="connsiteX3" fmla="*/ 0 w 2695512"/>
              <a:gd name="connsiteY3" fmla="*/ 271335 h 272412"/>
              <a:gd name="connsiteX4" fmla="*/ 303726 w 2695512"/>
              <a:gd name="connsiteY4" fmla="*/ 0 h 272412"/>
              <a:gd name="connsiteX0" fmla="*/ 303726 w 2695512"/>
              <a:gd name="connsiteY0" fmla="*/ 0 h 271335"/>
              <a:gd name="connsiteX1" fmla="*/ 2695512 w 2695512"/>
              <a:gd name="connsiteY1" fmla="*/ 0 h 271335"/>
              <a:gd name="connsiteX2" fmla="*/ 2690249 w 2695512"/>
              <a:gd name="connsiteY2" fmla="*/ 269133 h 271335"/>
              <a:gd name="connsiteX3" fmla="*/ 0 w 2695512"/>
              <a:gd name="connsiteY3" fmla="*/ 271335 h 271335"/>
              <a:gd name="connsiteX4" fmla="*/ 303726 w 2695512"/>
              <a:gd name="connsiteY4" fmla="*/ 0 h 271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5512" h="271335">
                <a:moveTo>
                  <a:pt x="303726" y="0"/>
                </a:moveTo>
                <a:lnTo>
                  <a:pt x="2695512" y="0"/>
                </a:lnTo>
                <a:lnTo>
                  <a:pt x="2690249" y="269133"/>
                </a:lnTo>
                <a:lnTo>
                  <a:pt x="0" y="271335"/>
                </a:lnTo>
                <a:lnTo>
                  <a:pt x="303726" y="0"/>
                </a:lnTo>
                <a:close/>
              </a:path>
            </a:pathLst>
          </a:custGeom>
          <a:solidFill>
            <a:srgbClr val="FBE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3147011" y="549328"/>
            <a:ext cx="970273" cy="261610"/>
          </a:xfrm>
          <a:prstGeom prst="rect">
            <a:avLst/>
          </a:prstGeom>
          <a:noFill/>
        </p:spPr>
        <p:txBody>
          <a:bodyPr wrap="square" rtlCol="0">
            <a:spAutoFit/>
          </a:bodyPr>
          <a:lstStyle/>
          <a:p>
            <a:pPr algn="ctr"/>
            <a:r>
              <a:rPr lang="en-US" sz="1100" dirty="0" smtClean="0">
                <a:latin typeface="+mj-lt"/>
              </a:rPr>
              <a:t>By </a:t>
            </a:r>
            <a:r>
              <a:rPr lang="en-US" sz="1100" dirty="0" err="1" smtClean="0">
                <a:latin typeface="+mj-lt"/>
              </a:rPr>
              <a:t>Iffat</a:t>
            </a:r>
            <a:r>
              <a:rPr lang="en-US" sz="1100" dirty="0" smtClean="0">
                <a:latin typeface="+mj-lt"/>
              </a:rPr>
              <a:t> </a:t>
            </a:r>
            <a:r>
              <a:rPr lang="en-US" sz="1100" dirty="0" err="1" smtClean="0">
                <a:latin typeface="+mj-lt"/>
              </a:rPr>
              <a:t>Sajjad</a:t>
            </a:r>
            <a:endParaRPr lang="en-US" sz="1100" dirty="0" smtClean="0">
              <a:latin typeface="+mj-lt"/>
            </a:endParaRPr>
          </a:p>
        </p:txBody>
      </p:sp>
    </p:spTree>
    <p:extLst>
      <p:ext uri="{BB962C8B-B14F-4D97-AF65-F5344CB8AC3E}">
        <p14:creationId xmlns:p14="http://schemas.microsoft.com/office/powerpoint/2010/main" val="2103414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0" y="2918202"/>
            <a:ext cx="12191999" cy="646331"/>
          </a:xfrm>
          <a:prstGeom prst="rect">
            <a:avLst/>
          </a:prstGeom>
          <a:noFill/>
        </p:spPr>
        <p:txBody>
          <a:bodyPr wrap="square" rtlCol="0">
            <a:spAutoFit/>
          </a:bodyPr>
          <a:lstStyle/>
          <a:p>
            <a:pPr algn="ctr" rtl="1"/>
            <a:r>
              <a:rPr lang="ur-PK" sz="3600" dirty="0" smtClean="0">
                <a:latin typeface="Jameel Noori Nastaleeq" panose="02000503000000000004" pitchFamily="2" charset="-78"/>
                <a:cs typeface="Jameel Noori Nastaleeq" panose="02000503000000000004" pitchFamily="2" charset="-78"/>
              </a:rPr>
              <a:t>مضبوط خاندانی نظام		کیا حاصل ہوتا ہے؟</a:t>
            </a:r>
            <a:endParaRPr lang="en-US" sz="3600" dirty="0">
              <a:latin typeface="Jameel Noori Nastaleeq" panose="02000503000000000004" pitchFamily="2" charset="-78"/>
              <a:cs typeface="Jameel Noori Nastaleeq" panose="02000503000000000004" pitchFamily="2" charset="-78"/>
            </a:endParaRPr>
          </a:p>
        </p:txBody>
      </p:sp>
      <p:cxnSp>
        <p:nvCxnSpPr>
          <p:cNvPr id="11" name="Straight Arrow Connector 10"/>
          <p:cNvCxnSpPr/>
          <p:nvPr/>
        </p:nvCxnSpPr>
        <p:spPr>
          <a:xfrm flipH="1">
            <a:off x="5300134" y="3238501"/>
            <a:ext cx="15748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Rounded Rectangle 7"/>
          <p:cNvSpPr/>
          <p:nvPr/>
        </p:nvSpPr>
        <p:spPr>
          <a:xfrm>
            <a:off x="3848972" y="6306856"/>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054699" y="6307423"/>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3" name="TextBox 12"/>
          <p:cNvSpPr txBox="1"/>
          <p:nvPr/>
        </p:nvSpPr>
        <p:spPr>
          <a:xfrm>
            <a:off x="7042216" y="6307423"/>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23790" y="6354227"/>
            <a:ext cx="192891" cy="192891"/>
          </a:xfrm>
          <a:prstGeom prst="rect">
            <a:avLst/>
          </a:prstGeom>
        </p:spPr>
      </p:pic>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17360" y="6360036"/>
            <a:ext cx="181271" cy="181271"/>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39474" y="6308739"/>
            <a:ext cx="277886" cy="277886"/>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6707" y="6354227"/>
            <a:ext cx="190553" cy="190553"/>
          </a:xfrm>
          <a:prstGeom prst="rect">
            <a:avLst/>
          </a:prstGeom>
        </p:spPr>
      </p:pic>
      <p:sp>
        <p:nvSpPr>
          <p:cNvPr id="18" name="Rectangle 4"/>
          <p:cNvSpPr/>
          <p:nvPr/>
        </p:nvSpPr>
        <p:spPr>
          <a:xfrm>
            <a:off x="611201" y="541395"/>
            <a:ext cx="2600756" cy="290286"/>
          </a:xfrm>
          <a:custGeom>
            <a:avLst/>
            <a:gdLst>
              <a:gd name="connsiteX0" fmla="*/ 0 w 2600756"/>
              <a:gd name="connsiteY0" fmla="*/ 0 h 290286"/>
              <a:gd name="connsiteX1" fmla="*/ 2600756 w 2600756"/>
              <a:gd name="connsiteY1" fmla="*/ 0 h 290286"/>
              <a:gd name="connsiteX2" fmla="*/ 2600756 w 2600756"/>
              <a:gd name="connsiteY2" fmla="*/ 290286 h 290286"/>
              <a:gd name="connsiteX3" fmla="*/ 0 w 2600756"/>
              <a:gd name="connsiteY3" fmla="*/ 290286 h 290286"/>
              <a:gd name="connsiteX4" fmla="*/ 0 w 2600756"/>
              <a:gd name="connsiteY4" fmla="*/ 0 h 290286"/>
              <a:gd name="connsiteX0" fmla="*/ 0 w 2600756"/>
              <a:gd name="connsiteY0" fmla="*/ 0 h 290286"/>
              <a:gd name="connsiteX1" fmla="*/ 2600756 w 2600756"/>
              <a:gd name="connsiteY1" fmla="*/ 0 h 290286"/>
              <a:gd name="connsiteX2" fmla="*/ 2499666 w 2600756"/>
              <a:gd name="connsiteY2" fmla="*/ 290286 h 290286"/>
              <a:gd name="connsiteX3" fmla="*/ 0 w 2600756"/>
              <a:gd name="connsiteY3" fmla="*/ 290286 h 290286"/>
              <a:gd name="connsiteX4" fmla="*/ 0 w 2600756"/>
              <a:gd name="connsiteY4" fmla="*/ 0 h 29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0756" h="290286">
                <a:moveTo>
                  <a:pt x="0" y="0"/>
                </a:moveTo>
                <a:lnTo>
                  <a:pt x="2600756" y="0"/>
                </a:lnTo>
                <a:lnTo>
                  <a:pt x="2499666" y="290286"/>
                </a:lnTo>
                <a:lnTo>
                  <a:pt x="0" y="290286"/>
                </a:lnTo>
                <a:lnTo>
                  <a:pt x="0" y="0"/>
                </a:lnTo>
                <a:close/>
              </a:path>
            </a:pathLst>
          </a:custGeom>
          <a:solidFill>
            <a:srgbClr val="9B1D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530677" y="504782"/>
            <a:ext cx="2681280" cy="338554"/>
          </a:xfrm>
          <a:prstGeom prst="rect">
            <a:avLst/>
          </a:prstGeom>
          <a:noFill/>
        </p:spPr>
        <p:txBody>
          <a:bodyPr wrap="square" rtlCol="0">
            <a:spAutoFit/>
          </a:bodyPr>
          <a:lstStyle/>
          <a:p>
            <a:pPr algn="ctr"/>
            <a:r>
              <a:rPr lang="en-US" sz="1600" dirty="0" smtClean="0">
                <a:solidFill>
                  <a:schemeClr val="bg1"/>
                </a:solidFill>
              </a:rPr>
              <a:t>Recipe of a happy married life</a:t>
            </a:r>
          </a:p>
        </p:txBody>
      </p:sp>
      <p:sp>
        <p:nvSpPr>
          <p:cNvPr id="20" name="Rectangle 4"/>
          <p:cNvSpPr/>
          <p:nvPr/>
        </p:nvSpPr>
        <p:spPr>
          <a:xfrm>
            <a:off x="3145628" y="541395"/>
            <a:ext cx="916705" cy="287677"/>
          </a:xfrm>
          <a:custGeom>
            <a:avLst/>
            <a:gdLst>
              <a:gd name="connsiteX0" fmla="*/ 0 w 2600756"/>
              <a:gd name="connsiteY0" fmla="*/ 0 h 290286"/>
              <a:gd name="connsiteX1" fmla="*/ 2600756 w 2600756"/>
              <a:gd name="connsiteY1" fmla="*/ 0 h 290286"/>
              <a:gd name="connsiteX2" fmla="*/ 2600756 w 2600756"/>
              <a:gd name="connsiteY2" fmla="*/ 290286 h 290286"/>
              <a:gd name="connsiteX3" fmla="*/ 0 w 2600756"/>
              <a:gd name="connsiteY3" fmla="*/ 290286 h 290286"/>
              <a:gd name="connsiteX4" fmla="*/ 0 w 2600756"/>
              <a:gd name="connsiteY4" fmla="*/ 0 h 290286"/>
              <a:gd name="connsiteX0" fmla="*/ 0 w 2600756"/>
              <a:gd name="connsiteY0" fmla="*/ 0 h 290286"/>
              <a:gd name="connsiteX1" fmla="*/ 2600756 w 2600756"/>
              <a:gd name="connsiteY1" fmla="*/ 0 h 290286"/>
              <a:gd name="connsiteX2" fmla="*/ 2499666 w 2600756"/>
              <a:gd name="connsiteY2" fmla="*/ 290286 h 290286"/>
              <a:gd name="connsiteX3" fmla="*/ 0 w 2600756"/>
              <a:gd name="connsiteY3" fmla="*/ 290286 h 290286"/>
              <a:gd name="connsiteX4" fmla="*/ 0 w 2600756"/>
              <a:gd name="connsiteY4" fmla="*/ 0 h 290286"/>
              <a:gd name="connsiteX0" fmla="*/ 9475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94756 w 2695512"/>
              <a:gd name="connsiteY4" fmla="*/ 0 h 290286"/>
              <a:gd name="connsiteX0" fmla="*/ 9475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94756 w 2695512"/>
              <a:gd name="connsiteY4" fmla="*/ 0 h 290286"/>
              <a:gd name="connsiteX0" fmla="*/ 275863 w 2695512"/>
              <a:gd name="connsiteY0" fmla="*/ 0 h 294755"/>
              <a:gd name="connsiteX1" fmla="*/ 2695512 w 2695512"/>
              <a:gd name="connsiteY1" fmla="*/ 4469 h 294755"/>
              <a:gd name="connsiteX2" fmla="*/ 2594422 w 2695512"/>
              <a:gd name="connsiteY2" fmla="*/ 294755 h 294755"/>
              <a:gd name="connsiteX3" fmla="*/ 0 w 2695512"/>
              <a:gd name="connsiteY3" fmla="*/ 275804 h 294755"/>
              <a:gd name="connsiteX4" fmla="*/ 275863 w 2695512"/>
              <a:gd name="connsiteY4" fmla="*/ 0 h 294755"/>
              <a:gd name="connsiteX0" fmla="*/ 30372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303726 w 2695512"/>
              <a:gd name="connsiteY4" fmla="*/ 0 h 290286"/>
              <a:gd name="connsiteX0" fmla="*/ 303726 w 2695512"/>
              <a:gd name="connsiteY0" fmla="*/ 0 h 272412"/>
              <a:gd name="connsiteX1" fmla="*/ 2695512 w 2695512"/>
              <a:gd name="connsiteY1" fmla="*/ 0 h 272412"/>
              <a:gd name="connsiteX2" fmla="*/ 2455111 w 2695512"/>
              <a:gd name="connsiteY2" fmla="*/ 272412 h 272412"/>
              <a:gd name="connsiteX3" fmla="*/ 0 w 2695512"/>
              <a:gd name="connsiteY3" fmla="*/ 271335 h 272412"/>
              <a:gd name="connsiteX4" fmla="*/ 303726 w 2695512"/>
              <a:gd name="connsiteY4" fmla="*/ 0 h 272412"/>
              <a:gd name="connsiteX0" fmla="*/ 303726 w 2695512"/>
              <a:gd name="connsiteY0" fmla="*/ 0 h 271335"/>
              <a:gd name="connsiteX1" fmla="*/ 2695512 w 2695512"/>
              <a:gd name="connsiteY1" fmla="*/ 0 h 271335"/>
              <a:gd name="connsiteX2" fmla="*/ 2690249 w 2695512"/>
              <a:gd name="connsiteY2" fmla="*/ 269133 h 271335"/>
              <a:gd name="connsiteX3" fmla="*/ 0 w 2695512"/>
              <a:gd name="connsiteY3" fmla="*/ 271335 h 271335"/>
              <a:gd name="connsiteX4" fmla="*/ 303726 w 2695512"/>
              <a:gd name="connsiteY4" fmla="*/ 0 h 271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5512" h="271335">
                <a:moveTo>
                  <a:pt x="303726" y="0"/>
                </a:moveTo>
                <a:lnTo>
                  <a:pt x="2695512" y="0"/>
                </a:lnTo>
                <a:lnTo>
                  <a:pt x="2690249" y="269133"/>
                </a:lnTo>
                <a:lnTo>
                  <a:pt x="0" y="271335"/>
                </a:lnTo>
                <a:lnTo>
                  <a:pt x="303726" y="0"/>
                </a:lnTo>
                <a:close/>
              </a:path>
            </a:pathLst>
          </a:custGeom>
          <a:solidFill>
            <a:srgbClr val="FBE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3147011" y="549328"/>
            <a:ext cx="970273" cy="261610"/>
          </a:xfrm>
          <a:prstGeom prst="rect">
            <a:avLst/>
          </a:prstGeom>
          <a:noFill/>
        </p:spPr>
        <p:txBody>
          <a:bodyPr wrap="square" rtlCol="0">
            <a:spAutoFit/>
          </a:bodyPr>
          <a:lstStyle/>
          <a:p>
            <a:pPr algn="ctr"/>
            <a:r>
              <a:rPr lang="en-US" sz="1100" dirty="0" smtClean="0">
                <a:latin typeface="+mj-lt"/>
              </a:rPr>
              <a:t>By </a:t>
            </a:r>
            <a:r>
              <a:rPr lang="en-US" sz="1100" dirty="0" err="1" smtClean="0">
                <a:latin typeface="+mj-lt"/>
              </a:rPr>
              <a:t>Iffat</a:t>
            </a:r>
            <a:r>
              <a:rPr lang="en-US" sz="1100" dirty="0" smtClean="0">
                <a:latin typeface="+mj-lt"/>
              </a:rPr>
              <a:t> </a:t>
            </a:r>
            <a:r>
              <a:rPr lang="en-US" sz="1100" dirty="0" err="1" smtClean="0">
                <a:latin typeface="+mj-lt"/>
              </a:rPr>
              <a:t>Sajjad</a:t>
            </a:r>
            <a:endParaRPr lang="en-US" sz="1100" dirty="0" smtClean="0">
              <a:latin typeface="+mj-lt"/>
            </a:endParaRPr>
          </a:p>
        </p:txBody>
      </p:sp>
    </p:spTree>
    <p:extLst>
      <p:ext uri="{BB962C8B-B14F-4D97-AF65-F5344CB8AC3E}">
        <p14:creationId xmlns:p14="http://schemas.microsoft.com/office/powerpoint/2010/main" val="1659278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048000" y="2138102"/>
            <a:ext cx="6096000" cy="923330"/>
          </a:xfrm>
          <a:prstGeom prst="rect">
            <a:avLst/>
          </a:prstGeom>
        </p:spPr>
        <p:txBody>
          <a:bodyPr>
            <a:spAutoFit/>
          </a:bodyPr>
          <a:lstStyle/>
          <a:p>
            <a:pPr algn="ctr" rtl="1">
              <a:lnSpc>
                <a:spcPct val="150000"/>
              </a:lnSpc>
            </a:pPr>
            <a:r>
              <a:rPr lang="ur-PK" b="0" i="0" dirty="0" smtClean="0">
                <a:solidFill>
                  <a:srgbClr val="000000"/>
                </a:solidFill>
                <a:effectLst/>
                <a:latin typeface="noorehira" panose="02000000000000000000" pitchFamily="2" charset="-78"/>
                <a:cs typeface="noorehira" panose="02000000000000000000" pitchFamily="2" charset="-78"/>
              </a:rPr>
              <a:t>وَ مِنۡ اٰیٰتِہٖۤ اَنۡ خَلَقَ لَکُمۡ مِّنۡ اَنۡفُسِکُمۡ اَزۡوَاجًا لِّتَسۡکُنُوۡۤا اِلَیۡہَا وَ جَعَلَ بَیۡنَکُمۡ مَّوَدَّۃً وَّ رَحۡمَۃً ؕ اِنَّ فِیۡ ذٰلِکَ لَاٰیٰتٍ لِّقَوۡمٍ یَّتَفَکَّرُوۡنَ ﴿۲۱﴾</a:t>
            </a:r>
            <a:endParaRPr lang="en-US" dirty="0"/>
          </a:p>
        </p:txBody>
      </p:sp>
      <p:sp>
        <p:nvSpPr>
          <p:cNvPr id="11" name="Rectangle 10"/>
          <p:cNvSpPr/>
          <p:nvPr/>
        </p:nvSpPr>
        <p:spPr>
          <a:xfrm>
            <a:off x="3048000" y="3424530"/>
            <a:ext cx="6096000" cy="923330"/>
          </a:xfrm>
          <a:prstGeom prst="rect">
            <a:avLst/>
          </a:prstGeom>
        </p:spPr>
        <p:txBody>
          <a:bodyPr>
            <a:spAutoFit/>
          </a:bodyPr>
          <a:lstStyle/>
          <a:p>
            <a:pPr algn="ctr" rtl="1"/>
            <a:r>
              <a:rPr lang="ur-PK" b="0" i="0" dirty="0" smtClean="0">
                <a:effectLst/>
                <a:latin typeface="Jameel Noori Nastaleeq" panose="02000503000000000004" pitchFamily="2" charset="-78"/>
                <a:cs typeface="Jameel Noori Nastaleeq" panose="02000503000000000004" pitchFamily="2" charset="-78"/>
              </a:rPr>
              <a:t> اس کی نشانیوں میں سے یہ ہے کہ اس نے تمہارے لیے تمہاری ہی جنس سے بیویاں بنائیں تاکہ تم ان کے پاس سکون حاصل کر و اور تمہارے درمیان محبّت اور رحمت پیدا کر دی ۔ یقیناً اس میں بہت سی نشانیاں ہیں ان لوگوں کے لیے جو غور وفکر کرتے ہیں۔ (الروم :21)</a:t>
            </a:r>
            <a:endParaRPr lang="en-US" dirty="0"/>
          </a:p>
        </p:txBody>
      </p:sp>
      <p:sp>
        <p:nvSpPr>
          <p:cNvPr id="8" name="Rounded Rectangle 7"/>
          <p:cNvSpPr/>
          <p:nvPr/>
        </p:nvSpPr>
        <p:spPr>
          <a:xfrm>
            <a:off x="3848972" y="6306856"/>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054699" y="6307423"/>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3" name="TextBox 12"/>
          <p:cNvSpPr txBox="1"/>
          <p:nvPr/>
        </p:nvSpPr>
        <p:spPr>
          <a:xfrm>
            <a:off x="7042216" y="6307423"/>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23790" y="6354227"/>
            <a:ext cx="192891" cy="192891"/>
          </a:xfrm>
          <a:prstGeom prst="rect">
            <a:avLst/>
          </a:prstGeom>
        </p:spPr>
      </p:pic>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17360" y="6360036"/>
            <a:ext cx="181271" cy="181271"/>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39474" y="6308739"/>
            <a:ext cx="277886" cy="277886"/>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6707" y="6354227"/>
            <a:ext cx="190553" cy="190553"/>
          </a:xfrm>
          <a:prstGeom prst="rect">
            <a:avLst/>
          </a:prstGeom>
        </p:spPr>
      </p:pic>
      <p:sp>
        <p:nvSpPr>
          <p:cNvPr id="18" name="Rectangle 4"/>
          <p:cNvSpPr/>
          <p:nvPr/>
        </p:nvSpPr>
        <p:spPr>
          <a:xfrm>
            <a:off x="611201" y="541395"/>
            <a:ext cx="2600756" cy="290286"/>
          </a:xfrm>
          <a:custGeom>
            <a:avLst/>
            <a:gdLst>
              <a:gd name="connsiteX0" fmla="*/ 0 w 2600756"/>
              <a:gd name="connsiteY0" fmla="*/ 0 h 290286"/>
              <a:gd name="connsiteX1" fmla="*/ 2600756 w 2600756"/>
              <a:gd name="connsiteY1" fmla="*/ 0 h 290286"/>
              <a:gd name="connsiteX2" fmla="*/ 2600756 w 2600756"/>
              <a:gd name="connsiteY2" fmla="*/ 290286 h 290286"/>
              <a:gd name="connsiteX3" fmla="*/ 0 w 2600756"/>
              <a:gd name="connsiteY3" fmla="*/ 290286 h 290286"/>
              <a:gd name="connsiteX4" fmla="*/ 0 w 2600756"/>
              <a:gd name="connsiteY4" fmla="*/ 0 h 290286"/>
              <a:gd name="connsiteX0" fmla="*/ 0 w 2600756"/>
              <a:gd name="connsiteY0" fmla="*/ 0 h 290286"/>
              <a:gd name="connsiteX1" fmla="*/ 2600756 w 2600756"/>
              <a:gd name="connsiteY1" fmla="*/ 0 h 290286"/>
              <a:gd name="connsiteX2" fmla="*/ 2499666 w 2600756"/>
              <a:gd name="connsiteY2" fmla="*/ 290286 h 290286"/>
              <a:gd name="connsiteX3" fmla="*/ 0 w 2600756"/>
              <a:gd name="connsiteY3" fmla="*/ 290286 h 290286"/>
              <a:gd name="connsiteX4" fmla="*/ 0 w 2600756"/>
              <a:gd name="connsiteY4" fmla="*/ 0 h 29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0756" h="290286">
                <a:moveTo>
                  <a:pt x="0" y="0"/>
                </a:moveTo>
                <a:lnTo>
                  <a:pt x="2600756" y="0"/>
                </a:lnTo>
                <a:lnTo>
                  <a:pt x="2499666" y="290286"/>
                </a:lnTo>
                <a:lnTo>
                  <a:pt x="0" y="290286"/>
                </a:lnTo>
                <a:lnTo>
                  <a:pt x="0" y="0"/>
                </a:lnTo>
                <a:close/>
              </a:path>
            </a:pathLst>
          </a:custGeom>
          <a:solidFill>
            <a:srgbClr val="9B1D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530677" y="504782"/>
            <a:ext cx="2681280" cy="338554"/>
          </a:xfrm>
          <a:prstGeom prst="rect">
            <a:avLst/>
          </a:prstGeom>
          <a:noFill/>
        </p:spPr>
        <p:txBody>
          <a:bodyPr wrap="square" rtlCol="0">
            <a:spAutoFit/>
          </a:bodyPr>
          <a:lstStyle/>
          <a:p>
            <a:pPr algn="ctr"/>
            <a:r>
              <a:rPr lang="en-US" sz="1600" dirty="0" smtClean="0">
                <a:solidFill>
                  <a:schemeClr val="bg1"/>
                </a:solidFill>
              </a:rPr>
              <a:t>Recipe of a happy married life</a:t>
            </a:r>
          </a:p>
        </p:txBody>
      </p:sp>
      <p:sp>
        <p:nvSpPr>
          <p:cNvPr id="20" name="Rectangle 4"/>
          <p:cNvSpPr/>
          <p:nvPr/>
        </p:nvSpPr>
        <p:spPr>
          <a:xfrm>
            <a:off x="3145628" y="541395"/>
            <a:ext cx="916705" cy="287677"/>
          </a:xfrm>
          <a:custGeom>
            <a:avLst/>
            <a:gdLst>
              <a:gd name="connsiteX0" fmla="*/ 0 w 2600756"/>
              <a:gd name="connsiteY0" fmla="*/ 0 h 290286"/>
              <a:gd name="connsiteX1" fmla="*/ 2600756 w 2600756"/>
              <a:gd name="connsiteY1" fmla="*/ 0 h 290286"/>
              <a:gd name="connsiteX2" fmla="*/ 2600756 w 2600756"/>
              <a:gd name="connsiteY2" fmla="*/ 290286 h 290286"/>
              <a:gd name="connsiteX3" fmla="*/ 0 w 2600756"/>
              <a:gd name="connsiteY3" fmla="*/ 290286 h 290286"/>
              <a:gd name="connsiteX4" fmla="*/ 0 w 2600756"/>
              <a:gd name="connsiteY4" fmla="*/ 0 h 290286"/>
              <a:gd name="connsiteX0" fmla="*/ 0 w 2600756"/>
              <a:gd name="connsiteY0" fmla="*/ 0 h 290286"/>
              <a:gd name="connsiteX1" fmla="*/ 2600756 w 2600756"/>
              <a:gd name="connsiteY1" fmla="*/ 0 h 290286"/>
              <a:gd name="connsiteX2" fmla="*/ 2499666 w 2600756"/>
              <a:gd name="connsiteY2" fmla="*/ 290286 h 290286"/>
              <a:gd name="connsiteX3" fmla="*/ 0 w 2600756"/>
              <a:gd name="connsiteY3" fmla="*/ 290286 h 290286"/>
              <a:gd name="connsiteX4" fmla="*/ 0 w 2600756"/>
              <a:gd name="connsiteY4" fmla="*/ 0 h 290286"/>
              <a:gd name="connsiteX0" fmla="*/ 9475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94756 w 2695512"/>
              <a:gd name="connsiteY4" fmla="*/ 0 h 290286"/>
              <a:gd name="connsiteX0" fmla="*/ 9475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94756 w 2695512"/>
              <a:gd name="connsiteY4" fmla="*/ 0 h 290286"/>
              <a:gd name="connsiteX0" fmla="*/ 275863 w 2695512"/>
              <a:gd name="connsiteY0" fmla="*/ 0 h 294755"/>
              <a:gd name="connsiteX1" fmla="*/ 2695512 w 2695512"/>
              <a:gd name="connsiteY1" fmla="*/ 4469 h 294755"/>
              <a:gd name="connsiteX2" fmla="*/ 2594422 w 2695512"/>
              <a:gd name="connsiteY2" fmla="*/ 294755 h 294755"/>
              <a:gd name="connsiteX3" fmla="*/ 0 w 2695512"/>
              <a:gd name="connsiteY3" fmla="*/ 275804 h 294755"/>
              <a:gd name="connsiteX4" fmla="*/ 275863 w 2695512"/>
              <a:gd name="connsiteY4" fmla="*/ 0 h 294755"/>
              <a:gd name="connsiteX0" fmla="*/ 30372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303726 w 2695512"/>
              <a:gd name="connsiteY4" fmla="*/ 0 h 290286"/>
              <a:gd name="connsiteX0" fmla="*/ 303726 w 2695512"/>
              <a:gd name="connsiteY0" fmla="*/ 0 h 272412"/>
              <a:gd name="connsiteX1" fmla="*/ 2695512 w 2695512"/>
              <a:gd name="connsiteY1" fmla="*/ 0 h 272412"/>
              <a:gd name="connsiteX2" fmla="*/ 2455111 w 2695512"/>
              <a:gd name="connsiteY2" fmla="*/ 272412 h 272412"/>
              <a:gd name="connsiteX3" fmla="*/ 0 w 2695512"/>
              <a:gd name="connsiteY3" fmla="*/ 271335 h 272412"/>
              <a:gd name="connsiteX4" fmla="*/ 303726 w 2695512"/>
              <a:gd name="connsiteY4" fmla="*/ 0 h 272412"/>
              <a:gd name="connsiteX0" fmla="*/ 303726 w 2695512"/>
              <a:gd name="connsiteY0" fmla="*/ 0 h 271335"/>
              <a:gd name="connsiteX1" fmla="*/ 2695512 w 2695512"/>
              <a:gd name="connsiteY1" fmla="*/ 0 h 271335"/>
              <a:gd name="connsiteX2" fmla="*/ 2690249 w 2695512"/>
              <a:gd name="connsiteY2" fmla="*/ 269133 h 271335"/>
              <a:gd name="connsiteX3" fmla="*/ 0 w 2695512"/>
              <a:gd name="connsiteY3" fmla="*/ 271335 h 271335"/>
              <a:gd name="connsiteX4" fmla="*/ 303726 w 2695512"/>
              <a:gd name="connsiteY4" fmla="*/ 0 h 271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5512" h="271335">
                <a:moveTo>
                  <a:pt x="303726" y="0"/>
                </a:moveTo>
                <a:lnTo>
                  <a:pt x="2695512" y="0"/>
                </a:lnTo>
                <a:lnTo>
                  <a:pt x="2690249" y="269133"/>
                </a:lnTo>
                <a:lnTo>
                  <a:pt x="0" y="271335"/>
                </a:lnTo>
                <a:lnTo>
                  <a:pt x="303726" y="0"/>
                </a:lnTo>
                <a:close/>
              </a:path>
            </a:pathLst>
          </a:custGeom>
          <a:solidFill>
            <a:srgbClr val="FBE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3147011" y="549328"/>
            <a:ext cx="970273" cy="261610"/>
          </a:xfrm>
          <a:prstGeom prst="rect">
            <a:avLst/>
          </a:prstGeom>
          <a:noFill/>
        </p:spPr>
        <p:txBody>
          <a:bodyPr wrap="square" rtlCol="0">
            <a:spAutoFit/>
          </a:bodyPr>
          <a:lstStyle/>
          <a:p>
            <a:pPr algn="ctr"/>
            <a:r>
              <a:rPr lang="en-US" sz="1100" dirty="0" smtClean="0">
                <a:latin typeface="+mj-lt"/>
              </a:rPr>
              <a:t>By </a:t>
            </a:r>
            <a:r>
              <a:rPr lang="en-US" sz="1100" dirty="0" err="1" smtClean="0">
                <a:latin typeface="+mj-lt"/>
              </a:rPr>
              <a:t>Iffat</a:t>
            </a:r>
            <a:r>
              <a:rPr lang="en-US" sz="1100" dirty="0" smtClean="0">
                <a:latin typeface="+mj-lt"/>
              </a:rPr>
              <a:t> </a:t>
            </a:r>
            <a:r>
              <a:rPr lang="en-US" sz="1100" dirty="0" err="1" smtClean="0">
                <a:latin typeface="+mj-lt"/>
              </a:rPr>
              <a:t>Sajjad</a:t>
            </a:r>
            <a:endParaRPr lang="en-US" sz="1100" dirty="0" smtClean="0">
              <a:latin typeface="+mj-lt"/>
            </a:endParaRPr>
          </a:p>
        </p:txBody>
      </p:sp>
    </p:spTree>
    <p:extLst>
      <p:ext uri="{BB962C8B-B14F-4D97-AF65-F5344CB8AC3E}">
        <p14:creationId xmlns:p14="http://schemas.microsoft.com/office/powerpoint/2010/main" val="1710644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45628" y="2032413"/>
            <a:ext cx="6096000" cy="1304203"/>
          </a:xfrm>
          <a:prstGeom prst="rect">
            <a:avLst/>
          </a:prstGeom>
        </p:spPr>
        <p:txBody>
          <a:bodyPr>
            <a:spAutoFit/>
          </a:bodyPr>
          <a:lstStyle/>
          <a:p>
            <a:pPr algn="ctr" rtl="1">
              <a:lnSpc>
                <a:spcPct val="150000"/>
              </a:lnSpc>
            </a:pPr>
            <a:r>
              <a:rPr lang="ur-PK" b="0" i="0" dirty="0" smtClean="0">
                <a:effectLst/>
                <a:latin typeface="noorehira" panose="02000000000000000000" pitchFamily="2" charset="-78"/>
                <a:cs typeface="noorehira" panose="02000000000000000000" pitchFamily="2" charset="-78"/>
              </a:rPr>
              <a:t> یٰۤاَیُّہَا الَّذِیۡنَ اٰمَنُوۡا لَا یَحِلُّ لَکُمۡ اَنۡ تَرِثُوا النِّسَآءَ کَرۡہًا ؕ وَ لَا تَعۡضُلُوۡہُنَّ لِتَذۡہَبُوۡا بِبَعۡضِ مَاۤ اٰتَیۡتُمُوۡہُنَّ اِلَّاۤ اَنۡ یَّاۡتِیۡنَ بِفَاحِشَۃٍ مُّبَیِّنَۃٍ ۚ وَ عَاشِرُوۡہُنَّ بِالۡمَعۡرُوۡفِ ۚ فَاِنۡ کَرِہۡتُمُوۡہُنَّ فَعَسٰۤی اَنۡ تَکۡرَہُوۡا شَیۡئًا وَّ یَجۡعَلَ اللّٰہُ فِیۡہِ خَیۡرًا کَثِیۡرًا ﴿۱۹﴾</a:t>
            </a:r>
            <a:endParaRPr lang="en-US" dirty="0"/>
          </a:p>
        </p:txBody>
      </p:sp>
      <p:sp>
        <p:nvSpPr>
          <p:cNvPr id="3" name="Rectangle 2"/>
          <p:cNvSpPr/>
          <p:nvPr/>
        </p:nvSpPr>
        <p:spPr>
          <a:xfrm>
            <a:off x="3145628" y="3463049"/>
            <a:ext cx="6096000" cy="1477328"/>
          </a:xfrm>
          <a:prstGeom prst="rect">
            <a:avLst/>
          </a:prstGeom>
        </p:spPr>
        <p:txBody>
          <a:bodyPr>
            <a:spAutoFit/>
          </a:bodyPr>
          <a:lstStyle/>
          <a:p>
            <a:pPr algn="ctr" rtl="1"/>
            <a:r>
              <a:rPr lang="ur-PK" b="0" i="0" dirty="0" smtClean="0">
                <a:effectLst/>
                <a:latin typeface="Jameel Noori Nastaleeq" panose="02000503000000000004" pitchFamily="2" charset="-78"/>
                <a:cs typeface="Jameel Noori Nastaleeq" panose="02000503000000000004" pitchFamily="2" charset="-78"/>
              </a:rPr>
              <a:t>اے لوگو جو ایمان لائے ہو، تمہارے لیے یہ حلال نہیں ہے کہ زبردستی عورتوں کے وارث بن بیٹھو۔</a:t>
            </a:r>
            <a:r>
              <a:rPr lang="ur-PK" b="1" i="0" baseline="30000" dirty="0" smtClean="0">
                <a:effectLst/>
                <a:latin typeface="Jameel Noori Nastaleeq" panose="02000503000000000004" pitchFamily="2" charset="-78"/>
                <a:cs typeface="Jameel Noori Nastaleeq" panose="02000503000000000004" pitchFamily="2" charset="-78"/>
                <a:hlinkClick r:id="rId2"/>
              </a:rPr>
              <a:t>28</a:t>
            </a:r>
            <a:r>
              <a:rPr lang="ur-PK" b="0" i="0" dirty="0" smtClean="0">
                <a:effectLst/>
                <a:latin typeface="Jameel Noori Nastaleeq" panose="02000503000000000004" pitchFamily="2" charset="-78"/>
                <a:cs typeface="Jameel Noori Nastaleeq" panose="02000503000000000004" pitchFamily="2" charset="-78"/>
              </a:rPr>
              <a:t> اور نہ یہ حلال ہے کہ انہیں تنگ کرکے اُس مَہر کا کچھ حصّہ اُڑا لینے کی کوشش کرو جو تم انہیں دے چکے ہو۔ ہاں اگر وہ کسی صریح بدچلنی کی مرتکب ہوں ﴿تو ضرور تمہیں تنگ کرنے کا حق ہے﴾۔</a:t>
            </a:r>
            <a:r>
              <a:rPr lang="ur-PK" b="1" i="0" baseline="30000" dirty="0" smtClean="0">
                <a:effectLst/>
                <a:latin typeface="Jameel Noori Nastaleeq" panose="02000503000000000004" pitchFamily="2" charset="-78"/>
                <a:cs typeface="Jameel Noori Nastaleeq" panose="02000503000000000004" pitchFamily="2" charset="-78"/>
                <a:hlinkClick r:id="rId3"/>
              </a:rPr>
              <a:t>29</a:t>
            </a:r>
            <a:r>
              <a:rPr lang="ur-PK" b="0" i="0" dirty="0" smtClean="0">
                <a:effectLst/>
                <a:latin typeface="Jameel Noori Nastaleeq" panose="02000503000000000004" pitchFamily="2" charset="-78"/>
                <a:cs typeface="Jameel Noori Nastaleeq" panose="02000503000000000004" pitchFamily="2" charset="-78"/>
              </a:rPr>
              <a:t> ان کے ساتھ بھلے طریقے سے زندگی بسر کرو۔ اگر وہ تمہیں ناپسند ہوں تو ہوسکتا ہے کہ ایک چیز تمہیں پسند نہ ہو مگر اللہ نے اُسی میں بہت کچھ بَھلائی رکھ دی ہو۔(النساء 19)</a:t>
            </a:r>
            <a:endParaRPr lang="en-US" dirty="0"/>
          </a:p>
        </p:txBody>
      </p:sp>
      <p:sp>
        <p:nvSpPr>
          <p:cNvPr id="9" name="Rounded Rectangle 8"/>
          <p:cNvSpPr/>
          <p:nvPr/>
        </p:nvSpPr>
        <p:spPr>
          <a:xfrm>
            <a:off x="3848972" y="6306856"/>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054699" y="6307423"/>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1" name="TextBox 10"/>
          <p:cNvSpPr txBox="1"/>
          <p:nvPr/>
        </p:nvSpPr>
        <p:spPr>
          <a:xfrm>
            <a:off x="7042216" y="6307423"/>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23790" y="6354227"/>
            <a:ext cx="192891" cy="192891"/>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17360" y="6360036"/>
            <a:ext cx="181271" cy="181271"/>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39474" y="6308739"/>
            <a:ext cx="277886" cy="277886"/>
          </a:xfrm>
          <a:prstGeom prst="rect">
            <a:avLst/>
          </a:prstGeom>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6707" y="6354227"/>
            <a:ext cx="190553" cy="190553"/>
          </a:xfrm>
          <a:prstGeom prst="rect">
            <a:avLst/>
          </a:prstGeom>
        </p:spPr>
      </p:pic>
      <p:sp>
        <p:nvSpPr>
          <p:cNvPr id="18" name="Rectangle 4"/>
          <p:cNvSpPr/>
          <p:nvPr/>
        </p:nvSpPr>
        <p:spPr>
          <a:xfrm>
            <a:off x="611201" y="541395"/>
            <a:ext cx="2600756" cy="290286"/>
          </a:xfrm>
          <a:custGeom>
            <a:avLst/>
            <a:gdLst>
              <a:gd name="connsiteX0" fmla="*/ 0 w 2600756"/>
              <a:gd name="connsiteY0" fmla="*/ 0 h 290286"/>
              <a:gd name="connsiteX1" fmla="*/ 2600756 w 2600756"/>
              <a:gd name="connsiteY1" fmla="*/ 0 h 290286"/>
              <a:gd name="connsiteX2" fmla="*/ 2600756 w 2600756"/>
              <a:gd name="connsiteY2" fmla="*/ 290286 h 290286"/>
              <a:gd name="connsiteX3" fmla="*/ 0 w 2600756"/>
              <a:gd name="connsiteY3" fmla="*/ 290286 h 290286"/>
              <a:gd name="connsiteX4" fmla="*/ 0 w 2600756"/>
              <a:gd name="connsiteY4" fmla="*/ 0 h 290286"/>
              <a:gd name="connsiteX0" fmla="*/ 0 w 2600756"/>
              <a:gd name="connsiteY0" fmla="*/ 0 h 290286"/>
              <a:gd name="connsiteX1" fmla="*/ 2600756 w 2600756"/>
              <a:gd name="connsiteY1" fmla="*/ 0 h 290286"/>
              <a:gd name="connsiteX2" fmla="*/ 2499666 w 2600756"/>
              <a:gd name="connsiteY2" fmla="*/ 290286 h 290286"/>
              <a:gd name="connsiteX3" fmla="*/ 0 w 2600756"/>
              <a:gd name="connsiteY3" fmla="*/ 290286 h 290286"/>
              <a:gd name="connsiteX4" fmla="*/ 0 w 2600756"/>
              <a:gd name="connsiteY4" fmla="*/ 0 h 29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0756" h="290286">
                <a:moveTo>
                  <a:pt x="0" y="0"/>
                </a:moveTo>
                <a:lnTo>
                  <a:pt x="2600756" y="0"/>
                </a:lnTo>
                <a:lnTo>
                  <a:pt x="2499666" y="290286"/>
                </a:lnTo>
                <a:lnTo>
                  <a:pt x="0" y="290286"/>
                </a:lnTo>
                <a:lnTo>
                  <a:pt x="0" y="0"/>
                </a:lnTo>
                <a:close/>
              </a:path>
            </a:pathLst>
          </a:custGeom>
          <a:solidFill>
            <a:srgbClr val="9B1D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530677" y="504782"/>
            <a:ext cx="2681280" cy="338554"/>
          </a:xfrm>
          <a:prstGeom prst="rect">
            <a:avLst/>
          </a:prstGeom>
          <a:noFill/>
        </p:spPr>
        <p:txBody>
          <a:bodyPr wrap="square" rtlCol="0">
            <a:spAutoFit/>
          </a:bodyPr>
          <a:lstStyle/>
          <a:p>
            <a:pPr algn="ctr"/>
            <a:r>
              <a:rPr lang="en-US" sz="1600" dirty="0" smtClean="0">
                <a:solidFill>
                  <a:schemeClr val="bg1"/>
                </a:solidFill>
              </a:rPr>
              <a:t>Recipe of a happy married life</a:t>
            </a:r>
          </a:p>
        </p:txBody>
      </p:sp>
      <p:sp>
        <p:nvSpPr>
          <p:cNvPr id="20" name="Rectangle 4"/>
          <p:cNvSpPr/>
          <p:nvPr/>
        </p:nvSpPr>
        <p:spPr>
          <a:xfrm>
            <a:off x="3145628" y="541395"/>
            <a:ext cx="916705" cy="287677"/>
          </a:xfrm>
          <a:custGeom>
            <a:avLst/>
            <a:gdLst>
              <a:gd name="connsiteX0" fmla="*/ 0 w 2600756"/>
              <a:gd name="connsiteY0" fmla="*/ 0 h 290286"/>
              <a:gd name="connsiteX1" fmla="*/ 2600756 w 2600756"/>
              <a:gd name="connsiteY1" fmla="*/ 0 h 290286"/>
              <a:gd name="connsiteX2" fmla="*/ 2600756 w 2600756"/>
              <a:gd name="connsiteY2" fmla="*/ 290286 h 290286"/>
              <a:gd name="connsiteX3" fmla="*/ 0 w 2600756"/>
              <a:gd name="connsiteY3" fmla="*/ 290286 h 290286"/>
              <a:gd name="connsiteX4" fmla="*/ 0 w 2600756"/>
              <a:gd name="connsiteY4" fmla="*/ 0 h 290286"/>
              <a:gd name="connsiteX0" fmla="*/ 0 w 2600756"/>
              <a:gd name="connsiteY0" fmla="*/ 0 h 290286"/>
              <a:gd name="connsiteX1" fmla="*/ 2600756 w 2600756"/>
              <a:gd name="connsiteY1" fmla="*/ 0 h 290286"/>
              <a:gd name="connsiteX2" fmla="*/ 2499666 w 2600756"/>
              <a:gd name="connsiteY2" fmla="*/ 290286 h 290286"/>
              <a:gd name="connsiteX3" fmla="*/ 0 w 2600756"/>
              <a:gd name="connsiteY3" fmla="*/ 290286 h 290286"/>
              <a:gd name="connsiteX4" fmla="*/ 0 w 2600756"/>
              <a:gd name="connsiteY4" fmla="*/ 0 h 290286"/>
              <a:gd name="connsiteX0" fmla="*/ 9475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94756 w 2695512"/>
              <a:gd name="connsiteY4" fmla="*/ 0 h 290286"/>
              <a:gd name="connsiteX0" fmla="*/ 9475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94756 w 2695512"/>
              <a:gd name="connsiteY4" fmla="*/ 0 h 290286"/>
              <a:gd name="connsiteX0" fmla="*/ 275863 w 2695512"/>
              <a:gd name="connsiteY0" fmla="*/ 0 h 294755"/>
              <a:gd name="connsiteX1" fmla="*/ 2695512 w 2695512"/>
              <a:gd name="connsiteY1" fmla="*/ 4469 h 294755"/>
              <a:gd name="connsiteX2" fmla="*/ 2594422 w 2695512"/>
              <a:gd name="connsiteY2" fmla="*/ 294755 h 294755"/>
              <a:gd name="connsiteX3" fmla="*/ 0 w 2695512"/>
              <a:gd name="connsiteY3" fmla="*/ 275804 h 294755"/>
              <a:gd name="connsiteX4" fmla="*/ 275863 w 2695512"/>
              <a:gd name="connsiteY4" fmla="*/ 0 h 294755"/>
              <a:gd name="connsiteX0" fmla="*/ 30372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303726 w 2695512"/>
              <a:gd name="connsiteY4" fmla="*/ 0 h 290286"/>
              <a:gd name="connsiteX0" fmla="*/ 303726 w 2695512"/>
              <a:gd name="connsiteY0" fmla="*/ 0 h 272412"/>
              <a:gd name="connsiteX1" fmla="*/ 2695512 w 2695512"/>
              <a:gd name="connsiteY1" fmla="*/ 0 h 272412"/>
              <a:gd name="connsiteX2" fmla="*/ 2455111 w 2695512"/>
              <a:gd name="connsiteY2" fmla="*/ 272412 h 272412"/>
              <a:gd name="connsiteX3" fmla="*/ 0 w 2695512"/>
              <a:gd name="connsiteY3" fmla="*/ 271335 h 272412"/>
              <a:gd name="connsiteX4" fmla="*/ 303726 w 2695512"/>
              <a:gd name="connsiteY4" fmla="*/ 0 h 272412"/>
              <a:gd name="connsiteX0" fmla="*/ 303726 w 2695512"/>
              <a:gd name="connsiteY0" fmla="*/ 0 h 271335"/>
              <a:gd name="connsiteX1" fmla="*/ 2695512 w 2695512"/>
              <a:gd name="connsiteY1" fmla="*/ 0 h 271335"/>
              <a:gd name="connsiteX2" fmla="*/ 2690249 w 2695512"/>
              <a:gd name="connsiteY2" fmla="*/ 269133 h 271335"/>
              <a:gd name="connsiteX3" fmla="*/ 0 w 2695512"/>
              <a:gd name="connsiteY3" fmla="*/ 271335 h 271335"/>
              <a:gd name="connsiteX4" fmla="*/ 303726 w 2695512"/>
              <a:gd name="connsiteY4" fmla="*/ 0 h 271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5512" h="271335">
                <a:moveTo>
                  <a:pt x="303726" y="0"/>
                </a:moveTo>
                <a:lnTo>
                  <a:pt x="2695512" y="0"/>
                </a:lnTo>
                <a:lnTo>
                  <a:pt x="2690249" y="269133"/>
                </a:lnTo>
                <a:lnTo>
                  <a:pt x="0" y="271335"/>
                </a:lnTo>
                <a:lnTo>
                  <a:pt x="303726" y="0"/>
                </a:lnTo>
                <a:close/>
              </a:path>
            </a:pathLst>
          </a:custGeom>
          <a:solidFill>
            <a:srgbClr val="FBE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3147011" y="549328"/>
            <a:ext cx="970273" cy="261610"/>
          </a:xfrm>
          <a:prstGeom prst="rect">
            <a:avLst/>
          </a:prstGeom>
          <a:noFill/>
        </p:spPr>
        <p:txBody>
          <a:bodyPr wrap="square" rtlCol="0">
            <a:spAutoFit/>
          </a:bodyPr>
          <a:lstStyle/>
          <a:p>
            <a:pPr algn="ctr"/>
            <a:r>
              <a:rPr lang="en-US" sz="1100" dirty="0" smtClean="0">
                <a:latin typeface="+mj-lt"/>
              </a:rPr>
              <a:t>By </a:t>
            </a:r>
            <a:r>
              <a:rPr lang="en-US" sz="1100" dirty="0" err="1" smtClean="0">
                <a:latin typeface="+mj-lt"/>
              </a:rPr>
              <a:t>Iffat</a:t>
            </a:r>
            <a:r>
              <a:rPr lang="en-US" sz="1100" dirty="0" smtClean="0">
                <a:latin typeface="+mj-lt"/>
              </a:rPr>
              <a:t> </a:t>
            </a:r>
            <a:r>
              <a:rPr lang="en-US" sz="1100" dirty="0" err="1" smtClean="0">
                <a:latin typeface="+mj-lt"/>
              </a:rPr>
              <a:t>Sajjad</a:t>
            </a:r>
            <a:endParaRPr lang="en-US" sz="1100" dirty="0" smtClean="0">
              <a:latin typeface="+mj-lt"/>
            </a:endParaRPr>
          </a:p>
        </p:txBody>
      </p:sp>
    </p:spTree>
    <p:extLst>
      <p:ext uri="{BB962C8B-B14F-4D97-AF65-F5344CB8AC3E}">
        <p14:creationId xmlns:p14="http://schemas.microsoft.com/office/powerpoint/2010/main" val="449877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3856606" y="6287806"/>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4062333" y="6288373"/>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0" name="TextBox 9"/>
          <p:cNvSpPr txBox="1"/>
          <p:nvPr/>
        </p:nvSpPr>
        <p:spPr>
          <a:xfrm>
            <a:off x="7049850" y="6288373"/>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1424" y="6335177"/>
            <a:ext cx="192891" cy="192891"/>
          </a:xfrm>
          <a:prstGeom prst="rect">
            <a:avLst/>
          </a:prstGeom>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24994" y="6340986"/>
            <a:ext cx="181271" cy="181271"/>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7108" y="6289689"/>
            <a:ext cx="277886" cy="277886"/>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64341" y="6335177"/>
            <a:ext cx="190553" cy="190553"/>
          </a:xfrm>
          <a:prstGeom prst="rect">
            <a:avLst/>
          </a:prstGeom>
        </p:spPr>
      </p:pic>
      <p:sp>
        <p:nvSpPr>
          <p:cNvPr id="16" name="Rectangle 4"/>
          <p:cNvSpPr/>
          <p:nvPr/>
        </p:nvSpPr>
        <p:spPr>
          <a:xfrm>
            <a:off x="611201" y="541395"/>
            <a:ext cx="2600756" cy="290286"/>
          </a:xfrm>
          <a:custGeom>
            <a:avLst/>
            <a:gdLst>
              <a:gd name="connsiteX0" fmla="*/ 0 w 2600756"/>
              <a:gd name="connsiteY0" fmla="*/ 0 h 290286"/>
              <a:gd name="connsiteX1" fmla="*/ 2600756 w 2600756"/>
              <a:gd name="connsiteY1" fmla="*/ 0 h 290286"/>
              <a:gd name="connsiteX2" fmla="*/ 2600756 w 2600756"/>
              <a:gd name="connsiteY2" fmla="*/ 290286 h 290286"/>
              <a:gd name="connsiteX3" fmla="*/ 0 w 2600756"/>
              <a:gd name="connsiteY3" fmla="*/ 290286 h 290286"/>
              <a:gd name="connsiteX4" fmla="*/ 0 w 2600756"/>
              <a:gd name="connsiteY4" fmla="*/ 0 h 290286"/>
              <a:gd name="connsiteX0" fmla="*/ 0 w 2600756"/>
              <a:gd name="connsiteY0" fmla="*/ 0 h 290286"/>
              <a:gd name="connsiteX1" fmla="*/ 2600756 w 2600756"/>
              <a:gd name="connsiteY1" fmla="*/ 0 h 290286"/>
              <a:gd name="connsiteX2" fmla="*/ 2499666 w 2600756"/>
              <a:gd name="connsiteY2" fmla="*/ 290286 h 290286"/>
              <a:gd name="connsiteX3" fmla="*/ 0 w 2600756"/>
              <a:gd name="connsiteY3" fmla="*/ 290286 h 290286"/>
              <a:gd name="connsiteX4" fmla="*/ 0 w 2600756"/>
              <a:gd name="connsiteY4" fmla="*/ 0 h 29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0756" h="290286">
                <a:moveTo>
                  <a:pt x="0" y="0"/>
                </a:moveTo>
                <a:lnTo>
                  <a:pt x="2600756" y="0"/>
                </a:lnTo>
                <a:lnTo>
                  <a:pt x="2499666" y="290286"/>
                </a:lnTo>
                <a:lnTo>
                  <a:pt x="0" y="290286"/>
                </a:lnTo>
                <a:lnTo>
                  <a:pt x="0" y="0"/>
                </a:lnTo>
                <a:close/>
              </a:path>
            </a:pathLst>
          </a:custGeom>
          <a:solidFill>
            <a:srgbClr val="9B1D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530677" y="504782"/>
            <a:ext cx="2681280" cy="338554"/>
          </a:xfrm>
          <a:prstGeom prst="rect">
            <a:avLst/>
          </a:prstGeom>
          <a:noFill/>
        </p:spPr>
        <p:txBody>
          <a:bodyPr wrap="square" rtlCol="0">
            <a:spAutoFit/>
          </a:bodyPr>
          <a:lstStyle/>
          <a:p>
            <a:pPr algn="ctr"/>
            <a:r>
              <a:rPr lang="en-US" sz="1600" dirty="0" smtClean="0">
                <a:solidFill>
                  <a:schemeClr val="bg1"/>
                </a:solidFill>
              </a:rPr>
              <a:t>Recipe of a happy married life</a:t>
            </a:r>
          </a:p>
        </p:txBody>
      </p:sp>
      <p:sp>
        <p:nvSpPr>
          <p:cNvPr id="18" name="Rectangle 4"/>
          <p:cNvSpPr/>
          <p:nvPr/>
        </p:nvSpPr>
        <p:spPr>
          <a:xfrm>
            <a:off x="3145628" y="541395"/>
            <a:ext cx="916705" cy="287677"/>
          </a:xfrm>
          <a:custGeom>
            <a:avLst/>
            <a:gdLst>
              <a:gd name="connsiteX0" fmla="*/ 0 w 2600756"/>
              <a:gd name="connsiteY0" fmla="*/ 0 h 290286"/>
              <a:gd name="connsiteX1" fmla="*/ 2600756 w 2600756"/>
              <a:gd name="connsiteY1" fmla="*/ 0 h 290286"/>
              <a:gd name="connsiteX2" fmla="*/ 2600756 w 2600756"/>
              <a:gd name="connsiteY2" fmla="*/ 290286 h 290286"/>
              <a:gd name="connsiteX3" fmla="*/ 0 w 2600756"/>
              <a:gd name="connsiteY3" fmla="*/ 290286 h 290286"/>
              <a:gd name="connsiteX4" fmla="*/ 0 w 2600756"/>
              <a:gd name="connsiteY4" fmla="*/ 0 h 290286"/>
              <a:gd name="connsiteX0" fmla="*/ 0 w 2600756"/>
              <a:gd name="connsiteY0" fmla="*/ 0 h 290286"/>
              <a:gd name="connsiteX1" fmla="*/ 2600756 w 2600756"/>
              <a:gd name="connsiteY1" fmla="*/ 0 h 290286"/>
              <a:gd name="connsiteX2" fmla="*/ 2499666 w 2600756"/>
              <a:gd name="connsiteY2" fmla="*/ 290286 h 290286"/>
              <a:gd name="connsiteX3" fmla="*/ 0 w 2600756"/>
              <a:gd name="connsiteY3" fmla="*/ 290286 h 290286"/>
              <a:gd name="connsiteX4" fmla="*/ 0 w 2600756"/>
              <a:gd name="connsiteY4" fmla="*/ 0 h 290286"/>
              <a:gd name="connsiteX0" fmla="*/ 9475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94756 w 2695512"/>
              <a:gd name="connsiteY4" fmla="*/ 0 h 290286"/>
              <a:gd name="connsiteX0" fmla="*/ 9475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94756 w 2695512"/>
              <a:gd name="connsiteY4" fmla="*/ 0 h 290286"/>
              <a:gd name="connsiteX0" fmla="*/ 275863 w 2695512"/>
              <a:gd name="connsiteY0" fmla="*/ 0 h 294755"/>
              <a:gd name="connsiteX1" fmla="*/ 2695512 w 2695512"/>
              <a:gd name="connsiteY1" fmla="*/ 4469 h 294755"/>
              <a:gd name="connsiteX2" fmla="*/ 2594422 w 2695512"/>
              <a:gd name="connsiteY2" fmla="*/ 294755 h 294755"/>
              <a:gd name="connsiteX3" fmla="*/ 0 w 2695512"/>
              <a:gd name="connsiteY3" fmla="*/ 275804 h 294755"/>
              <a:gd name="connsiteX4" fmla="*/ 275863 w 2695512"/>
              <a:gd name="connsiteY4" fmla="*/ 0 h 294755"/>
              <a:gd name="connsiteX0" fmla="*/ 30372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303726 w 2695512"/>
              <a:gd name="connsiteY4" fmla="*/ 0 h 290286"/>
              <a:gd name="connsiteX0" fmla="*/ 303726 w 2695512"/>
              <a:gd name="connsiteY0" fmla="*/ 0 h 272412"/>
              <a:gd name="connsiteX1" fmla="*/ 2695512 w 2695512"/>
              <a:gd name="connsiteY1" fmla="*/ 0 h 272412"/>
              <a:gd name="connsiteX2" fmla="*/ 2455111 w 2695512"/>
              <a:gd name="connsiteY2" fmla="*/ 272412 h 272412"/>
              <a:gd name="connsiteX3" fmla="*/ 0 w 2695512"/>
              <a:gd name="connsiteY3" fmla="*/ 271335 h 272412"/>
              <a:gd name="connsiteX4" fmla="*/ 303726 w 2695512"/>
              <a:gd name="connsiteY4" fmla="*/ 0 h 272412"/>
              <a:gd name="connsiteX0" fmla="*/ 303726 w 2695512"/>
              <a:gd name="connsiteY0" fmla="*/ 0 h 271335"/>
              <a:gd name="connsiteX1" fmla="*/ 2695512 w 2695512"/>
              <a:gd name="connsiteY1" fmla="*/ 0 h 271335"/>
              <a:gd name="connsiteX2" fmla="*/ 2690249 w 2695512"/>
              <a:gd name="connsiteY2" fmla="*/ 269133 h 271335"/>
              <a:gd name="connsiteX3" fmla="*/ 0 w 2695512"/>
              <a:gd name="connsiteY3" fmla="*/ 271335 h 271335"/>
              <a:gd name="connsiteX4" fmla="*/ 303726 w 2695512"/>
              <a:gd name="connsiteY4" fmla="*/ 0 h 271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5512" h="271335">
                <a:moveTo>
                  <a:pt x="303726" y="0"/>
                </a:moveTo>
                <a:lnTo>
                  <a:pt x="2695512" y="0"/>
                </a:lnTo>
                <a:lnTo>
                  <a:pt x="2690249" y="269133"/>
                </a:lnTo>
                <a:lnTo>
                  <a:pt x="0" y="271335"/>
                </a:lnTo>
                <a:lnTo>
                  <a:pt x="303726" y="0"/>
                </a:lnTo>
                <a:close/>
              </a:path>
            </a:pathLst>
          </a:custGeom>
          <a:solidFill>
            <a:srgbClr val="FBE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3147011" y="549328"/>
            <a:ext cx="970273" cy="261610"/>
          </a:xfrm>
          <a:prstGeom prst="rect">
            <a:avLst/>
          </a:prstGeom>
          <a:noFill/>
        </p:spPr>
        <p:txBody>
          <a:bodyPr wrap="square" rtlCol="0">
            <a:spAutoFit/>
          </a:bodyPr>
          <a:lstStyle/>
          <a:p>
            <a:pPr algn="ctr"/>
            <a:r>
              <a:rPr lang="en-US" sz="1100" dirty="0" smtClean="0">
                <a:latin typeface="+mj-lt"/>
              </a:rPr>
              <a:t>By </a:t>
            </a:r>
            <a:r>
              <a:rPr lang="en-US" sz="1100" dirty="0" err="1" smtClean="0">
                <a:latin typeface="+mj-lt"/>
              </a:rPr>
              <a:t>Iffat</a:t>
            </a:r>
            <a:r>
              <a:rPr lang="en-US" sz="1100" dirty="0" smtClean="0">
                <a:latin typeface="+mj-lt"/>
              </a:rPr>
              <a:t> </a:t>
            </a:r>
            <a:r>
              <a:rPr lang="en-US" sz="1100" dirty="0" err="1" smtClean="0">
                <a:latin typeface="+mj-lt"/>
              </a:rPr>
              <a:t>Sajjad</a:t>
            </a:r>
            <a:endParaRPr lang="en-US" sz="1100" dirty="0" smtClean="0">
              <a:latin typeface="+mj-lt"/>
            </a:endParaRPr>
          </a:p>
        </p:txBody>
      </p:sp>
      <p:sp>
        <p:nvSpPr>
          <p:cNvPr id="2" name="Rectangle 1"/>
          <p:cNvSpPr/>
          <p:nvPr/>
        </p:nvSpPr>
        <p:spPr>
          <a:xfrm>
            <a:off x="1" y="2634733"/>
            <a:ext cx="12191999" cy="400110"/>
          </a:xfrm>
          <a:prstGeom prst="rect">
            <a:avLst/>
          </a:prstGeom>
        </p:spPr>
        <p:txBody>
          <a:bodyPr wrap="square">
            <a:spAutoFit/>
          </a:bodyPr>
          <a:lstStyle/>
          <a:p>
            <a:pPr algn="ctr" rtl="1"/>
            <a:r>
              <a:rPr lang="ur-PK" sz="2000" dirty="0">
                <a:solidFill>
                  <a:srgbClr val="000000"/>
                </a:solidFill>
                <a:latin typeface="noorehira" panose="02000000000000000000" pitchFamily="2" charset="-78"/>
                <a:cs typeface="noorehira" panose="02000000000000000000" pitchFamily="2" charset="-78"/>
              </a:rPr>
              <a:t>ہُنَّ لِبَاسٌ لَّکُمۡ وَ اَنۡتُمۡ لِبَاسٌ لَّہُنَّ ؕ</a:t>
            </a:r>
            <a:endParaRPr lang="en-US" sz="2000" dirty="0"/>
          </a:p>
        </p:txBody>
      </p:sp>
      <p:sp>
        <p:nvSpPr>
          <p:cNvPr id="3" name="Rectangle 2"/>
          <p:cNvSpPr/>
          <p:nvPr/>
        </p:nvSpPr>
        <p:spPr>
          <a:xfrm>
            <a:off x="0" y="3377684"/>
            <a:ext cx="12192000" cy="400110"/>
          </a:xfrm>
          <a:prstGeom prst="rect">
            <a:avLst/>
          </a:prstGeom>
        </p:spPr>
        <p:txBody>
          <a:bodyPr wrap="square">
            <a:spAutoFit/>
          </a:bodyPr>
          <a:lstStyle/>
          <a:p>
            <a:pPr algn="ctr" rtl="1"/>
            <a:r>
              <a:rPr lang="ur-PK" sz="2000" dirty="0">
                <a:solidFill>
                  <a:srgbClr val="000000"/>
                </a:solidFill>
                <a:latin typeface="Jameel Noori Nastaleeq" panose="02000503000000000004" pitchFamily="2" charset="-78"/>
                <a:cs typeface="Jameel Noori Nastaleeq" panose="02000503000000000004" pitchFamily="2" charset="-78"/>
              </a:rPr>
              <a:t>وہ تمہارے لیے لباس ہیں اور تم اُن کے لیے</a:t>
            </a:r>
            <a:r>
              <a:rPr lang="ur-PK" sz="2000" dirty="0" smtClean="0">
                <a:solidFill>
                  <a:srgbClr val="000000"/>
                </a:solidFill>
                <a:latin typeface="Jameel Noori Nastaleeq" panose="02000503000000000004" pitchFamily="2" charset="-78"/>
                <a:cs typeface="Jameel Noori Nastaleeq" panose="02000503000000000004" pitchFamily="2" charset="-78"/>
              </a:rPr>
              <a:t>۔</a:t>
            </a:r>
            <a:r>
              <a:rPr lang="en-US" sz="2000" dirty="0" smtClean="0">
                <a:solidFill>
                  <a:srgbClr val="000000"/>
                </a:solidFill>
                <a:latin typeface="Jameel Noori Nastaleeq" panose="02000503000000000004" pitchFamily="2" charset="-78"/>
                <a:cs typeface="Jameel Noori Nastaleeq" panose="02000503000000000004" pitchFamily="2" charset="-78"/>
              </a:rPr>
              <a:t> </a:t>
            </a:r>
            <a:r>
              <a:rPr lang="ur-PK" sz="2000" dirty="0" smtClean="0">
                <a:solidFill>
                  <a:srgbClr val="000000"/>
                </a:solidFill>
                <a:latin typeface="Jameel Noori Nastaleeq" panose="02000503000000000004" pitchFamily="2" charset="-78"/>
                <a:cs typeface="Jameel Noori Nastaleeq" panose="02000503000000000004" pitchFamily="2" charset="-78"/>
              </a:rPr>
              <a:t>(البقرہ 187)</a:t>
            </a:r>
            <a:endParaRPr lang="en-US" sz="2000" dirty="0"/>
          </a:p>
        </p:txBody>
      </p:sp>
    </p:spTree>
    <p:extLst>
      <p:ext uri="{BB962C8B-B14F-4D97-AF65-F5344CB8AC3E}">
        <p14:creationId xmlns:p14="http://schemas.microsoft.com/office/powerpoint/2010/main" val="1791579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0" y="2432282"/>
            <a:ext cx="12191999" cy="2308324"/>
          </a:xfrm>
          <a:prstGeom prst="rect">
            <a:avLst/>
          </a:prstGeom>
          <a:noFill/>
        </p:spPr>
        <p:txBody>
          <a:bodyPr wrap="square" rtlCol="0">
            <a:spAutoFit/>
          </a:bodyPr>
          <a:lstStyle/>
          <a:p>
            <a:pPr algn="ctr" rtl="1"/>
            <a:r>
              <a:rPr lang="ur-PK" sz="2800" dirty="0" smtClean="0">
                <a:latin typeface="Jameel Noori Nastaleeq" panose="02000503000000000004" pitchFamily="2" charset="-78"/>
                <a:cs typeface="Jameel Noori Nastaleeq" panose="02000503000000000004" pitchFamily="2" charset="-78"/>
              </a:rPr>
              <a:t>رسول اللہ ﷺ نے فرمایا:</a:t>
            </a:r>
          </a:p>
          <a:p>
            <a:pPr algn="ctr" rtl="1"/>
            <a:endParaRPr lang="ur-PK" sz="2800" dirty="0" smtClean="0">
              <a:latin typeface="Jameel Noori Nastaleeq" panose="02000503000000000004" pitchFamily="2" charset="-78"/>
              <a:cs typeface="Jameel Noori Nastaleeq" panose="02000503000000000004" pitchFamily="2" charset="-78"/>
            </a:endParaRPr>
          </a:p>
          <a:p>
            <a:pPr algn="ctr" rtl="1"/>
            <a:r>
              <a:rPr lang="ur-PK" sz="3200" dirty="0" smtClean="0">
                <a:latin typeface="Jameel Noori Nastaleeq" panose="02000503000000000004" pitchFamily="2" charset="-78"/>
                <a:cs typeface="Jameel Noori Nastaleeq" panose="02000503000000000004" pitchFamily="2" charset="-78"/>
              </a:rPr>
              <a:t>"دو محبت کرنے والوں کے لیے نکاح سے بہتر کچھ نہیں"</a:t>
            </a:r>
          </a:p>
          <a:p>
            <a:pPr algn="ctr" rtl="1"/>
            <a:endParaRPr lang="ur-PK" sz="2800" dirty="0">
              <a:latin typeface="Jameel Noori Nastaleeq" panose="02000503000000000004" pitchFamily="2" charset="-78"/>
              <a:cs typeface="Jameel Noori Nastaleeq" panose="02000503000000000004" pitchFamily="2" charset="-78"/>
            </a:endParaRPr>
          </a:p>
          <a:p>
            <a:pPr algn="ctr" rtl="1"/>
            <a:r>
              <a:rPr lang="ur-PK" sz="2400" dirty="0" smtClean="0">
                <a:latin typeface="Jameel Noori Nastaleeq" panose="02000503000000000004" pitchFamily="2" charset="-78"/>
                <a:cs typeface="Jameel Noori Nastaleeq" panose="02000503000000000004" pitchFamily="2" charset="-78"/>
              </a:rPr>
              <a:t>(ابنِ ماجہ)</a:t>
            </a:r>
          </a:p>
        </p:txBody>
      </p:sp>
      <p:sp>
        <p:nvSpPr>
          <p:cNvPr id="7" name="Rounded Rectangle 6"/>
          <p:cNvSpPr/>
          <p:nvPr/>
        </p:nvSpPr>
        <p:spPr>
          <a:xfrm>
            <a:off x="3848972" y="6306856"/>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4054699" y="6307423"/>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1" name="TextBox 10"/>
          <p:cNvSpPr txBox="1"/>
          <p:nvPr/>
        </p:nvSpPr>
        <p:spPr>
          <a:xfrm>
            <a:off x="7042216" y="6307423"/>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23790" y="6354227"/>
            <a:ext cx="192891" cy="192891"/>
          </a:xfrm>
          <a:prstGeom prst="rect">
            <a:avLst/>
          </a:prstGeom>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17360" y="6360036"/>
            <a:ext cx="181271" cy="181271"/>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39474" y="6308739"/>
            <a:ext cx="277886" cy="277886"/>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6707" y="6354227"/>
            <a:ext cx="190553" cy="190553"/>
          </a:xfrm>
          <a:prstGeom prst="rect">
            <a:avLst/>
          </a:prstGeom>
        </p:spPr>
      </p:pic>
      <p:sp>
        <p:nvSpPr>
          <p:cNvPr id="16" name="Rectangle 4"/>
          <p:cNvSpPr/>
          <p:nvPr/>
        </p:nvSpPr>
        <p:spPr>
          <a:xfrm>
            <a:off x="611201" y="541395"/>
            <a:ext cx="2600756" cy="290286"/>
          </a:xfrm>
          <a:custGeom>
            <a:avLst/>
            <a:gdLst>
              <a:gd name="connsiteX0" fmla="*/ 0 w 2600756"/>
              <a:gd name="connsiteY0" fmla="*/ 0 h 290286"/>
              <a:gd name="connsiteX1" fmla="*/ 2600756 w 2600756"/>
              <a:gd name="connsiteY1" fmla="*/ 0 h 290286"/>
              <a:gd name="connsiteX2" fmla="*/ 2600756 w 2600756"/>
              <a:gd name="connsiteY2" fmla="*/ 290286 h 290286"/>
              <a:gd name="connsiteX3" fmla="*/ 0 w 2600756"/>
              <a:gd name="connsiteY3" fmla="*/ 290286 h 290286"/>
              <a:gd name="connsiteX4" fmla="*/ 0 w 2600756"/>
              <a:gd name="connsiteY4" fmla="*/ 0 h 290286"/>
              <a:gd name="connsiteX0" fmla="*/ 0 w 2600756"/>
              <a:gd name="connsiteY0" fmla="*/ 0 h 290286"/>
              <a:gd name="connsiteX1" fmla="*/ 2600756 w 2600756"/>
              <a:gd name="connsiteY1" fmla="*/ 0 h 290286"/>
              <a:gd name="connsiteX2" fmla="*/ 2499666 w 2600756"/>
              <a:gd name="connsiteY2" fmla="*/ 290286 h 290286"/>
              <a:gd name="connsiteX3" fmla="*/ 0 w 2600756"/>
              <a:gd name="connsiteY3" fmla="*/ 290286 h 290286"/>
              <a:gd name="connsiteX4" fmla="*/ 0 w 2600756"/>
              <a:gd name="connsiteY4" fmla="*/ 0 h 29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0756" h="290286">
                <a:moveTo>
                  <a:pt x="0" y="0"/>
                </a:moveTo>
                <a:lnTo>
                  <a:pt x="2600756" y="0"/>
                </a:lnTo>
                <a:lnTo>
                  <a:pt x="2499666" y="290286"/>
                </a:lnTo>
                <a:lnTo>
                  <a:pt x="0" y="290286"/>
                </a:lnTo>
                <a:lnTo>
                  <a:pt x="0" y="0"/>
                </a:lnTo>
                <a:close/>
              </a:path>
            </a:pathLst>
          </a:custGeom>
          <a:solidFill>
            <a:srgbClr val="9B1D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530677" y="504782"/>
            <a:ext cx="2681280" cy="338554"/>
          </a:xfrm>
          <a:prstGeom prst="rect">
            <a:avLst/>
          </a:prstGeom>
          <a:noFill/>
        </p:spPr>
        <p:txBody>
          <a:bodyPr wrap="square" rtlCol="0">
            <a:spAutoFit/>
          </a:bodyPr>
          <a:lstStyle/>
          <a:p>
            <a:pPr algn="ctr"/>
            <a:r>
              <a:rPr lang="en-US" sz="1600" dirty="0" smtClean="0">
                <a:solidFill>
                  <a:schemeClr val="bg1"/>
                </a:solidFill>
              </a:rPr>
              <a:t>Recipe of a happy married life</a:t>
            </a:r>
          </a:p>
        </p:txBody>
      </p:sp>
      <p:sp>
        <p:nvSpPr>
          <p:cNvPr id="18" name="Rectangle 4"/>
          <p:cNvSpPr/>
          <p:nvPr/>
        </p:nvSpPr>
        <p:spPr>
          <a:xfrm>
            <a:off x="3145628" y="541395"/>
            <a:ext cx="916705" cy="287677"/>
          </a:xfrm>
          <a:custGeom>
            <a:avLst/>
            <a:gdLst>
              <a:gd name="connsiteX0" fmla="*/ 0 w 2600756"/>
              <a:gd name="connsiteY0" fmla="*/ 0 h 290286"/>
              <a:gd name="connsiteX1" fmla="*/ 2600756 w 2600756"/>
              <a:gd name="connsiteY1" fmla="*/ 0 h 290286"/>
              <a:gd name="connsiteX2" fmla="*/ 2600756 w 2600756"/>
              <a:gd name="connsiteY2" fmla="*/ 290286 h 290286"/>
              <a:gd name="connsiteX3" fmla="*/ 0 w 2600756"/>
              <a:gd name="connsiteY3" fmla="*/ 290286 h 290286"/>
              <a:gd name="connsiteX4" fmla="*/ 0 w 2600756"/>
              <a:gd name="connsiteY4" fmla="*/ 0 h 290286"/>
              <a:gd name="connsiteX0" fmla="*/ 0 w 2600756"/>
              <a:gd name="connsiteY0" fmla="*/ 0 h 290286"/>
              <a:gd name="connsiteX1" fmla="*/ 2600756 w 2600756"/>
              <a:gd name="connsiteY1" fmla="*/ 0 h 290286"/>
              <a:gd name="connsiteX2" fmla="*/ 2499666 w 2600756"/>
              <a:gd name="connsiteY2" fmla="*/ 290286 h 290286"/>
              <a:gd name="connsiteX3" fmla="*/ 0 w 2600756"/>
              <a:gd name="connsiteY3" fmla="*/ 290286 h 290286"/>
              <a:gd name="connsiteX4" fmla="*/ 0 w 2600756"/>
              <a:gd name="connsiteY4" fmla="*/ 0 h 290286"/>
              <a:gd name="connsiteX0" fmla="*/ 9475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94756 w 2695512"/>
              <a:gd name="connsiteY4" fmla="*/ 0 h 290286"/>
              <a:gd name="connsiteX0" fmla="*/ 9475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94756 w 2695512"/>
              <a:gd name="connsiteY4" fmla="*/ 0 h 290286"/>
              <a:gd name="connsiteX0" fmla="*/ 275863 w 2695512"/>
              <a:gd name="connsiteY0" fmla="*/ 0 h 294755"/>
              <a:gd name="connsiteX1" fmla="*/ 2695512 w 2695512"/>
              <a:gd name="connsiteY1" fmla="*/ 4469 h 294755"/>
              <a:gd name="connsiteX2" fmla="*/ 2594422 w 2695512"/>
              <a:gd name="connsiteY2" fmla="*/ 294755 h 294755"/>
              <a:gd name="connsiteX3" fmla="*/ 0 w 2695512"/>
              <a:gd name="connsiteY3" fmla="*/ 275804 h 294755"/>
              <a:gd name="connsiteX4" fmla="*/ 275863 w 2695512"/>
              <a:gd name="connsiteY4" fmla="*/ 0 h 294755"/>
              <a:gd name="connsiteX0" fmla="*/ 30372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303726 w 2695512"/>
              <a:gd name="connsiteY4" fmla="*/ 0 h 290286"/>
              <a:gd name="connsiteX0" fmla="*/ 303726 w 2695512"/>
              <a:gd name="connsiteY0" fmla="*/ 0 h 272412"/>
              <a:gd name="connsiteX1" fmla="*/ 2695512 w 2695512"/>
              <a:gd name="connsiteY1" fmla="*/ 0 h 272412"/>
              <a:gd name="connsiteX2" fmla="*/ 2455111 w 2695512"/>
              <a:gd name="connsiteY2" fmla="*/ 272412 h 272412"/>
              <a:gd name="connsiteX3" fmla="*/ 0 w 2695512"/>
              <a:gd name="connsiteY3" fmla="*/ 271335 h 272412"/>
              <a:gd name="connsiteX4" fmla="*/ 303726 w 2695512"/>
              <a:gd name="connsiteY4" fmla="*/ 0 h 272412"/>
              <a:gd name="connsiteX0" fmla="*/ 303726 w 2695512"/>
              <a:gd name="connsiteY0" fmla="*/ 0 h 271335"/>
              <a:gd name="connsiteX1" fmla="*/ 2695512 w 2695512"/>
              <a:gd name="connsiteY1" fmla="*/ 0 h 271335"/>
              <a:gd name="connsiteX2" fmla="*/ 2690249 w 2695512"/>
              <a:gd name="connsiteY2" fmla="*/ 269133 h 271335"/>
              <a:gd name="connsiteX3" fmla="*/ 0 w 2695512"/>
              <a:gd name="connsiteY3" fmla="*/ 271335 h 271335"/>
              <a:gd name="connsiteX4" fmla="*/ 303726 w 2695512"/>
              <a:gd name="connsiteY4" fmla="*/ 0 h 271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5512" h="271335">
                <a:moveTo>
                  <a:pt x="303726" y="0"/>
                </a:moveTo>
                <a:lnTo>
                  <a:pt x="2695512" y="0"/>
                </a:lnTo>
                <a:lnTo>
                  <a:pt x="2690249" y="269133"/>
                </a:lnTo>
                <a:lnTo>
                  <a:pt x="0" y="271335"/>
                </a:lnTo>
                <a:lnTo>
                  <a:pt x="303726" y="0"/>
                </a:lnTo>
                <a:close/>
              </a:path>
            </a:pathLst>
          </a:custGeom>
          <a:solidFill>
            <a:srgbClr val="FBE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3147011" y="549328"/>
            <a:ext cx="970273" cy="261610"/>
          </a:xfrm>
          <a:prstGeom prst="rect">
            <a:avLst/>
          </a:prstGeom>
          <a:noFill/>
        </p:spPr>
        <p:txBody>
          <a:bodyPr wrap="square" rtlCol="0">
            <a:spAutoFit/>
          </a:bodyPr>
          <a:lstStyle/>
          <a:p>
            <a:pPr algn="ctr"/>
            <a:r>
              <a:rPr lang="en-US" sz="1100" dirty="0" smtClean="0">
                <a:latin typeface="+mj-lt"/>
              </a:rPr>
              <a:t>By </a:t>
            </a:r>
            <a:r>
              <a:rPr lang="en-US" sz="1100" dirty="0" err="1" smtClean="0">
                <a:latin typeface="+mj-lt"/>
              </a:rPr>
              <a:t>Iffat</a:t>
            </a:r>
            <a:r>
              <a:rPr lang="en-US" sz="1100" dirty="0" smtClean="0">
                <a:latin typeface="+mj-lt"/>
              </a:rPr>
              <a:t> </a:t>
            </a:r>
            <a:r>
              <a:rPr lang="en-US" sz="1100" dirty="0" err="1" smtClean="0">
                <a:latin typeface="+mj-lt"/>
              </a:rPr>
              <a:t>Sajjad</a:t>
            </a:r>
            <a:endParaRPr lang="en-US" sz="1100" dirty="0" smtClean="0">
              <a:latin typeface="+mj-lt"/>
            </a:endParaRPr>
          </a:p>
        </p:txBody>
      </p:sp>
    </p:spTree>
    <p:extLst>
      <p:ext uri="{BB962C8B-B14F-4D97-AF65-F5344CB8AC3E}">
        <p14:creationId xmlns:p14="http://schemas.microsoft.com/office/powerpoint/2010/main" val="98505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911579" y="2077070"/>
            <a:ext cx="8110173" cy="2985433"/>
          </a:xfrm>
          <a:prstGeom prst="rect">
            <a:avLst/>
          </a:prstGeom>
          <a:noFill/>
        </p:spPr>
        <p:txBody>
          <a:bodyPr wrap="square" rtlCol="0">
            <a:spAutoFit/>
          </a:bodyPr>
          <a:lstStyle/>
          <a:p>
            <a:pPr algn="ctr" rtl="1"/>
            <a:r>
              <a:rPr lang="ur-PK" sz="2800" dirty="0" smtClean="0">
                <a:latin typeface="Jameel Noori Nastaleeq" panose="02000503000000000004" pitchFamily="2" charset="-78"/>
                <a:cs typeface="Jameel Noori Nastaleeq" panose="02000503000000000004" pitchFamily="2" charset="-78"/>
              </a:rPr>
              <a:t>رسول اللہ ﷺ نے فرمایا:</a:t>
            </a:r>
          </a:p>
          <a:p>
            <a:pPr algn="ctr" rtl="1"/>
            <a:endParaRPr lang="ur-PK" sz="3600" dirty="0" smtClean="0">
              <a:latin typeface="Jameel Noori Nastaleeq" panose="02000503000000000004" pitchFamily="2" charset="-78"/>
              <a:cs typeface="Jameel Noori Nastaleeq" panose="02000503000000000004" pitchFamily="2" charset="-78"/>
            </a:endParaRPr>
          </a:p>
          <a:p>
            <a:pPr algn="ctr" rtl="1"/>
            <a:r>
              <a:rPr lang="ur-PK" sz="3200" dirty="0" smtClean="0">
                <a:latin typeface="Jameel Noori Nastaleeq" panose="02000503000000000004" pitchFamily="2" charset="-78"/>
                <a:cs typeface="Jameel Noori Nastaleeq" panose="02000503000000000004" pitchFamily="2" charset="-78"/>
              </a:rPr>
              <a:t>کامل ایمان والا وہ شخص ہے جو اخلاق میں اچھا ہو اور تم میں سے بہترین وہ لوگ ہیں جو اپنی عورتوں کے حق میں بہتر ہوں۔</a:t>
            </a:r>
          </a:p>
          <a:p>
            <a:pPr algn="ctr" rtl="1"/>
            <a:endParaRPr lang="ur-PK" sz="3600" dirty="0">
              <a:latin typeface="Jameel Noori Nastaleeq" panose="02000503000000000004" pitchFamily="2" charset="-78"/>
              <a:cs typeface="Jameel Noori Nastaleeq" panose="02000503000000000004" pitchFamily="2" charset="-78"/>
            </a:endParaRPr>
          </a:p>
          <a:p>
            <a:pPr algn="ctr" rtl="1"/>
            <a:r>
              <a:rPr lang="ur-PK" sz="2400" dirty="0" smtClean="0">
                <a:latin typeface="Jameel Noori Nastaleeq" panose="02000503000000000004" pitchFamily="2" charset="-78"/>
                <a:cs typeface="Jameel Noori Nastaleeq" panose="02000503000000000004" pitchFamily="2" charset="-78"/>
              </a:rPr>
              <a:t>(عن ابو ہریرہؓ ، ترمذی)</a:t>
            </a:r>
            <a:endParaRPr lang="en-US" sz="2400" dirty="0">
              <a:latin typeface="Jameel Noori Nastaleeq" panose="02000503000000000004" pitchFamily="2" charset="-78"/>
              <a:cs typeface="Jameel Noori Nastaleeq" panose="02000503000000000004" pitchFamily="2" charset="-78"/>
            </a:endParaRPr>
          </a:p>
        </p:txBody>
      </p:sp>
      <p:sp>
        <p:nvSpPr>
          <p:cNvPr id="8" name="Rounded Rectangle 7"/>
          <p:cNvSpPr/>
          <p:nvPr/>
        </p:nvSpPr>
        <p:spPr>
          <a:xfrm>
            <a:off x="3848972" y="6306856"/>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054699" y="6307423"/>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1" name="TextBox 10"/>
          <p:cNvSpPr txBox="1"/>
          <p:nvPr/>
        </p:nvSpPr>
        <p:spPr>
          <a:xfrm>
            <a:off x="7042216" y="6307423"/>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23790" y="6354227"/>
            <a:ext cx="192891" cy="192891"/>
          </a:xfrm>
          <a:prstGeom prst="rect">
            <a:avLst/>
          </a:prstGeom>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17360" y="6360036"/>
            <a:ext cx="181271" cy="181271"/>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39474" y="6308739"/>
            <a:ext cx="277886" cy="277886"/>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6707" y="6354227"/>
            <a:ext cx="190553" cy="190553"/>
          </a:xfrm>
          <a:prstGeom prst="rect">
            <a:avLst/>
          </a:prstGeom>
        </p:spPr>
      </p:pic>
      <p:sp>
        <p:nvSpPr>
          <p:cNvPr id="16" name="Rectangle 4"/>
          <p:cNvSpPr/>
          <p:nvPr/>
        </p:nvSpPr>
        <p:spPr>
          <a:xfrm>
            <a:off x="611201" y="541395"/>
            <a:ext cx="2600756" cy="290286"/>
          </a:xfrm>
          <a:custGeom>
            <a:avLst/>
            <a:gdLst>
              <a:gd name="connsiteX0" fmla="*/ 0 w 2600756"/>
              <a:gd name="connsiteY0" fmla="*/ 0 h 290286"/>
              <a:gd name="connsiteX1" fmla="*/ 2600756 w 2600756"/>
              <a:gd name="connsiteY1" fmla="*/ 0 h 290286"/>
              <a:gd name="connsiteX2" fmla="*/ 2600756 w 2600756"/>
              <a:gd name="connsiteY2" fmla="*/ 290286 h 290286"/>
              <a:gd name="connsiteX3" fmla="*/ 0 w 2600756"/>
              <a:gd name="connsiteY3" fmla="*/ 290286 h 290286"/>
              <a:gd name="connsiteX4" fmla="*/ 0 w 2600756"/>
              <a:gd name="connsiteY4" fmla="*/ 0 h 290286"/>
              <a:gd name="connsiteX0" fmla="*/ 0 w 2600756"/>
              <a:gd name="connsiteY0" fmla="*/ 0 h 290286"/>
              <a:gd name="connsiteX1" fmla="*/ 2600756 w 2600756"/>
              <a:gd name="connsiteY1" fmla="*/ 0 h 290286"/>
              <a:gd name="connsiteX2" fmla="*/ 2499666 w 2600756"/>
              <a:gd name="connsiteY2" fmla="*/ 290286 h 290286"/>
              <a:gd name="connsiteX3" fmla="*/ 0 w 2600756"/>
              <a:gd name="connsiteY3" fmla="*/ 290286 h 290286"/>
              <a:gd name="connsiteX4" fmla="*/ 0 w 2600756"/>
              <a:gd name="connsiteY4" fmla="*/ 0 h 29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0756" h="290286">
                <a:moveTo>
                  <a:pt x="0" y="0"/>
                </a:moveTo>
                <a:lnTo>
                  <a:pt x="2600756" y="0"/>
                </a:lnTo>
                <a:lnTo>
                  <a:pt x="2499666" y="290286"/>
                </a:lnTo>
                <a:lnTo>
                  <a:pt x="0" y="290286"/>
                </a:lnTo>
                <a:lnTo>
                  <a:pt x="0" y="0"/>
                </a:lnTo>
                <a:close/>
              </a:path>
            </a:pathLst>
          </a:custGeom>
          <a:solidFill>
            <a:srgbClr val="9B1D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530677" y="504782"/>
            <a:ext cx="2681280" cy="338554"/>
          </a:xfrm>
          <a:prstGeom prst="rect">
            <a:avLst/>
          </a:prstGeom>
          <a:noFill/>
        </p:spPr>
        <p:txBody>
          <a:bodyPr wrap="square" rtlCol="0">
            <a:spAutoFit/>
          </a:bodyPr>
          <a:lstStyle/>
          <a:p>
            <a:pPr algn="ctr"/>
            <a:r>
              <a:rPr lang="en-US" sz="1600" dirty="0" smtClean="0">
                <a:solidFill>
                  <a:schemeClr val="bg1"/>
                </a:solidFill>
              </a:rPr>
              <a:t>Recipe of a happy married life</a:t>
            </a:r>
          </a:p>
        </p:txBody>
      </p:sp>
      <p:sp>
        <p:nvSpPr>
          <p:cNvPr id="18" name="Rectangle 4"/>
          <p:cNvSpPr/>
          <p:nvPr/>
        </p:nvSpPr>
        <p:spPr>
          <a:xfrm>
            <a:off x="3145628" y="541395"/>
            <a:ext cx="916705" cy="287677"/>
          </a:xfrm>
          <a:custGeom>
            <a:avLst/>
            <a:gdLst>
              <a:gd name="connsiteX0" fmla="*/ 0 w 2600756"/>
              <a:gd name="connsiteY0" fmla="*/ 0 h 290286"/>
              <a:gd name="connsiteX1" fmla="*/ 2600756 w 2600756"/>
              <a:gd name="connsiteY1" fmla="*/ 0 h 290286"/>
              <a:gd name="connsiteX2" fmla="*/ 2600756 w 2600756"/>
              <a:gd name="connsiteY2" fmla="*/ 290286 h 290286"/>
              <a:gd name="connsiteX3" fmla="*/ 0 w 2600756"/>
              <a:gd name="connsiteY3" fmla="*/ 290286 h 290286"/>
              <a:gd name="connsiteX4" fmla="*/ 0 w 2600756"/>
              <a:gd name="connsiteY4" fmla="*/ 0 h 290286"/>
              <a:gd name="connsiteX0" fmla="*/ 0 w 2600756"/>
              <a:gd name="connsiteY0" fmla="*/ 0 h 290286"/>
              <a:gd name="connsiteX1" fmla="*/ 2600756 w 2600756"/>
              <a:gd name="connsiteY1" fmla="*/ 0 h 290286"/>
              <a:gd name="connsiteX2" fmla="*/ 2499666 w 2600756"/>
              <a:gd name="connsiteY2" fmla="*/ 290286 h 290286"/>
              <a:gd name="connsiteX3" fmla="*/ 0 w 2600756"/>
              <a:gd name="connsiteY3" fmla="*/ 290286 h 290286"/>
              <a:gd name="connsiteX4" fmla="*/ 0 w 2600756"/>
              <a:gd name="connsiteY4" fmla="*/ 0 h 290286"/>
              <a:gd name="connsiteX0" fmla="*/ 9475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94756 w 2695512"/>
              <a:gd name="connsiteY4" fmla="*/ 0 h 290286"/>
              <a:gd name="connsiteX0" fmla="*/ 9475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94756 w 2695512"/>
              <a:gd name="connsiteY4" fmla="*/ 0 h 290286"/>
              <a:gd name="connsiteX0" fmla="*/ 275863 w 2695512"/>
              <a:gd name="connsiteY0" fmla="*/ 0 h 294755"/>
              <a:gd name="connsiteX1" fmla="*/ 2695512 w 2695512"/>
              <a:gd name="connsiteY1" fmla="*/ 4469 h 294755"/>
              <a:gd name="connsiteX2" fmla="*/ 2594422 w 2695512"/>
              <a:gd name="connsiteY2" fmla="*/ 294755 h 294755"/>
              <a:gd name="connsiteX3" fmla="*/ 0 w 2695512"/>
              <a:gd name="connsiteY3" fmla="*/ 275804 h 294755"/>
              <a:gd name="connsiteX4" fmla="*/ 275863 w 2695512"/>
              <a:gd name="connsiteY4" fmla="*/ 0 h 294755"/>
              <a:gd name="connsiteX0" fmla="*/ 30372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303726 w 2695512"/>
              <a:gd name="connsiteY4" fmla="*/ 0 h 290286"/>
              <a:gd name="connsiteX0" fmla="*/ 303726 w 2695512"/>
              <a:gd name="connsiteY0" fmla="*/ 0 h 272412"/>
              <a:gd name="connsiteX1" fmla="*/ 2695512 w 2695512"/>
              <a:gd name="connsiteY1" fmla="*/ 0 h 272412"/>
              <a:gd name="connsiteX2" fmla="*/ 2455111 w 2695512"/>
              <a:gd name="connsiteY2" fmla="*/ 272412 h 272412"/>
              <a:gd name="connsiteX3" fmla="*/ 0 w 2695512"/>
              <a:gd name="connsiteY3" fmla="*/ 271335 h 272412"/>
              <a:gd name="connsiteX4" fmla="*/ 303726 w 2695512"/>
              <a:gd name="connsiteY4" fmla="*/ 0 h 272412"/>
              <a:gd name="connsiteX0" fmla="*/ 303726 w 2695512"/>
              <a:gd name="connsiteY0" fmla="*/ 0 h 271335"/>
              <a:gd name="connsiteX1" fmla="*/ 2695512 w 2695512"/>
              <a:gd name="connsiteY1" fmla="*/ 0 h 271335"/>
              <a:gd name="connsiteX2" fmla="*/ 2690249 w 2695512"/>
              <a:gd name="connsiteY2" fmla="*/ 269133 h 271335"/>
              <a:gd name="connsiteX3" fmla="*/ 0 w 2695512"/>
              <a:gd name="connsiteY3" fmla="*/ 271335 h 271335"/>
              <a:gd name="connsiteX4" fmla="*/ 303726 w 2695512"/>
              <a:gd name="connsiteY4" fmla="*/ 0 h 271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5512" h="271335">
                <a:moveTo>
                  <a:pt x="303726" y="0"/>
                </a:moveTo>
                <a:lnTo>
                  <a:pt x="2695512" y="0"/>
                </a:lnTo>
                <a:lnTo>
                  <a:pt x="2690249" y="269133"/>
                </a:lnTo>
                <a:lnTo>
                  <a:pt x="0" y="271335"/>
                </a:lnTo>
                <a:lnTo>
                  <a:pt x="303726" y="0"/>
                </a:lnTo>
                <a:close/>
              </a:path>
            </a:pathLst>
          </a:custGeom>
          <a:solidFill>
            <a:srgbClr val="FBE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3147011" y="549328"/>
            <a:ext cx="970273" cy="261610"/>
          </a:xfrm>
          <a:prstGeom prst="rect">
            <a:avLst/>
          </a:prstGeom>
          <a:noFill/>
        </p:spPr>
        <p:txBody>
          <a:bodyPr wrap="square" rtlCol="0">
            <a:spAutoFit/>
          </a:bodyPr>
          <a:lstStyle/>
          <a:p>
            <a:pPr algn="ctr"/>
            <a:r>
              <a:rPr lang="en-US" sz="1100" dirty="0" smtClean="0">
                <a:latin typeface="+mj-lt"/>
              </a:rPr>
              <a:t>By </a:t>
            </a:r>
            <a:r>
              <a:rPr lang="en-US" sz="1100" dirty="0" err="1" smtClean="0">
                <a:latin typeface="+mj-lt"/>
              </a:rPr>
              <a:t>Iffat</a:t>
            </a:r>
            <a:r>
              <a:rPr lang="en-US" sz="1100" dirty="0" smtClean="0">
                <a:latin typeface="+mj-lt"/>
              </a:rPr>
              <a:t> </a:t>
            </a:r>
            <a:r>
              <a:rPr lang="en-US" sz="1100" dirty="0" err="1" smtClean="0">
                <a:latin typeface="+mj-lt"/>
              </a:rPr>
              <a:t>Sajjad</a:t>
            </a:r>
            <a:endParaRPr lang="en-US" sz="1100" dirty="0" smtClean="0">
              <a:latin typeface="+mj-lt"/>
            </a:endParaRPr>
          </a:p>
        </p:txBody>
      </p:sp>
    </p:spTree>
    <p:extLst>
      <p:ext uri="{BB962C8B-B14F-4D97-AF65-F5344CB8AC3E}">
        <p14:creationId xmlns:p14="http://schemas.microsoft.com/office/powerpoint/2010/main" val="3395119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911579" y="2077070"/>
            <a:ext cx="8110173" cy="2800767"/>
          </a:xfrm>
          <a:prstGeom prst="rect">
            <a:avLst/>
          </a:prstGeom>
          <a:noFill/>
        </p:spPr>
        <p:txBody>
          <a:bodyPr wrap="square" rtlCol="0">
            <a:spAutoFit/>
          </a:bodyPr>
          <a:lstStyle/>
          <a:p>
            <a:pPr algn="ctr" rtl="1"/>
            <a:r>
              <a:rPr lang="ur-PK" sz="2800" dirty="0" smtClean="0">
                <a:latin typeface="Jameel Noori Nastaleeq" panose="02000503000000000004" pitchFamily="2" charset="-78"/>
                <a:cs typeface="Jameel Noori Nastaleeq" panose="02000503000000000004" pitchFamily="2" charset="-78"/>
              </a:rPr>
              <a:t>رسول اللہ ﷺ نے فرمایا:</a:t>
            </a:r>
          </a:p>
          <a:p>
            <a:pPr algn="ctr" rtl="1"/>
            <a:endParaRPr lang="ur-PK" sz="3600" dirty="0" smtClean="0">
              <a:latin typeface="Jameel Noori Nastaleeq" panose="02000503000000000004" pitchFamily="2" charset="-78"/>
              <a:cs typeface="Jameel Noori Nastaleeq" panose="02000503000000000004" pitchFamily="2" charset="-78"/>
            </a:endParaRPr>
          </a:p>
          <a:p>
            <a:pPr algn="ctr" rtl="1"/>
            <a:r>
              <a:rPr lang="ur-PK" sz="3200" dirty="0" smtClean="0">
                <a:latin typeface="Jameel Noori Nastaleeq" panose="02000503000000000004" pitchFamily="2" charset="-78"/>
                <a:cs typeface="Jameel Noori Nastaleeq" panose="02000503000000000004" pitchFamily="2" charset="-78"/>
              </a:rPr>
              <a:t>"لوگو! جان لو کہ تم میں سے بہتر وہ ہے جو اپنے گھر والوں کے لیے بہتر ہو اور جان لو کہ تم میں ، میں اپنے گھر والوں کے لیے   سب سے بہتر ہوں"</a:t>
            </a:r>
            <a:endParaRPr lang="ur-PK" sz="3200" dirty="0">
              <a:latin typeface="Jameel Noori Nastaleeq" panose="02000503000000000004" pitchFamily="2" charset="-78"/>
              <a:cs typeface="Jameel Noori Nastaleeq" panose="02000503000000000004" pitchFamily="2" charset="-78"/>
            </a:endParaRPr>
          </a:p>
          <a:p>
            <a:pPr algn="ctr" rtl="1"/>
            <a:endParaRPr lang="ur-PK" sz="2400" dirty="0" smtClean="0">
              <a:latin typeface="Jameel Noori Nastaleeq" panose="02000503000000000004" pitchFamily="2" charset="-78"/>
              <a:cs typeface="Jameel Noori Nastaleeq" panose="02000503000000000004" pitchFamily="2" charset="-78"/>
            </a:endParaRPr>
          </a:p>
          <a:p>
            <a:pPr algn="ctr" rtl="1"/>
            <a:r>
              <a:rPr lang="ur-PK" sz="2400" dirty="0" smtClean="0">
                <a:latin typeface="Jameel Noori Nastaleeq" panose="02000503000000000004" pitchFamily="2" charset="-78"/>
                <a:cs typeface="Jameel Noori Nastaleeq" panose="02000503000000000004" pitchFamily="2" charset="-78"/>
              </a:rPr>
              <a:t>(عن حضرت عائشہؓ ، ترمذی)</a:t>
            </a:r>
            <a:endParaRPr lang="en-US" sz="2400" dirty="0">
              <a:latin typeface="Jameel Noori Nastaleeq" panose="02000503000000000004" pitchFamily="2" charset="-78"/>
              <a:cs typeface="Jameel Noori Nastaleeq" panose="02000503000000000004" pitchFamily="2" charset="-78"/>
            </a:endParaRPr>
          </a:p>
        </p:txBody>
      </p:sp>
      <p:sp>
        <p:nvSpPr>
          <p:cNvPr id="8" name="Rounded Rectangle 7"/>
          <p:cNvSpPr/>
          <p:nvPr/>
        </p:nvSpPr>
        <p:spPr>
          <a:xfrm>
            <a:off x="3848972" y="6306856"/>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054699" y="6307423"/>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1" name="TextBox 10"/>
          <p:cNvSpPr txBox="1"/>
          <p:nvPr/>
        </p:nvSpPr>
        <p:spPr>
          <a:xfrm>
            <a:off x="7042216" y="6307423"/>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23790" y="6354227"/>
            <a:ext cx="192891" cy="192891"/>
          </a:xfrm>
          <a:prstGeom prst="rect">
            <a:avLst/>
          </a:prstGeom>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17360" y="6360036"/>
            <a:ext cx="181271" cy="181271"/>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39474" y="6308739"/>
            <a:ext cx="277886" cy="277886"/>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6707" y="6354227"/>
            <a:ext cx="190553" cy="190553"/>
          </a:xfrm>
          <a:prstGeom prst="rect">
            <a:avLst/>
          </a:prstGeom>
        </p:spPr>
      </p:pic>
      <p:sp>
        <p:nvSpPr>
          <p:cNvPr id="16" name="Rectangle 4"/>
          <p:cNvSpPr/>
          <p:nvPr/>
        </p:nvSpPr>
        <p:spPr>
          <a:xfrm>
            <a:off x="611201" y="541395"/>
            <a:ext cx="2600756" cy="290286"/>
          </a:xfrm>
          <a:custGeom>
            <a:avLst/>
            <a:gdLst>
              <a:gd name="connsiteX0" fmla="*/ 0 w 2600756"/>
              <a:gd name="connsiteY0" fmla="*/ 0 h 290286"/>
              <a:gd name="connsiteX1" fmla="*/ 2600756 w 2600756"/>
              <a:gd name="connsiteY1" fmla="*/ 0 h 290286"/>
              <a:gd name="connsiteX2" fmla="*/ 2600756 w 2600756"/>
              <a:gd name="connsiteY2" fmla="*/ 290286 h 290286"/>
              <a:gd name="connsiteX3" fmla="*/ 0 w 2600756"/>
              <a:gd name="connsiteY3" fmla="*/ 290286 h 290286"/>
              <a:gd name="connsiteX4" fmla="*/ 0 w 2600756"/>
              <a:gd name="connsiteY4" fmla="*/ 0 h 290286"/>
              <a:gd name="connsiteX0" fmla="*/ 0 w 2600756"/>
              <a:gd name="connsiteY0" fmla="*/ 0 h 290286"/>
              <a:gd name="connsiteX1" fmla="*/ 2600756 w 2600756"/>
              <a:gd name="connsiteY1" fmla="*/ 0 h 290286"/>
              <a:gd name="connsiteX2" fmla="*/ 2499666 w 2600756"/>
              <a:gd name="connsiteY2" fmla="*/ 290286 h 290286"/>
              <a:gd name="connsiteX3" fmla="*/ 0 w 2600756"/>
              <a:gd name="connsiteY3" fmla="*/ 290286 h 290286"/>
              <a:gd name="connsiteX4" fmla="*/ 0 w 2600756"/>
              <a:gd name="connsiteY4" fmla="*/ 0 h 29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0756" h="290286">
                <a:moveTo>
                  <a:pt x="0" y="0"/>
                </a:moveTo>
                <a:lnTo>
                  <a:pt x="2600756" y="0"/>
                </a:lnTo>
                <a:lnTo>
                  <a:pt x="2499666" y="290286"/>
                </a:lnTo>
                <a:lnTo>
                  <a:pt x="0" y="290286"/>
                </a:lnTo>
                <a:lnTo>
                  <a:pt x="0" y="0"/>
                </a:lnTo>
                <a:close/>
              </a:path>
            </a:pathLst>
          </a:custGeom>
          <a:solidFill>
            <a:srgbClr val="9B1D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530677" y="504782"/>
            <a:ext cx="2681280" cy="338554"/>
          </a:xfrm>
          <a:prstGeom prst="rect">
            <a:avLst/>
          </a:prstGeom>
          <a:noFill/>
        </p:spPr>
        <p:txBody>
          <a:bodyPr wrap="square" rtlCol="0">
            <a:spAutoFit/>
          </a:bodyPr>
          <a:lstStyle/>
          <a:p>
            <a:pPr algn="ctr"/>
            <a:r>
              <a:rPr lang="en-US" sz="1600" dirty="0" smtClean="0">
                <a:solidFill>
                  <a:schemeClr val="bg1"/>
                </a:solidFill>
              </a:rPr>
              <a:t>Recipe of a happy married life</a:t>
            </a:r>
          </a:p>
        </p:txBody>
      </p:sp>
      <p:sp>
        <p:nvSpPr>
          <p:cNvPr id="18" name="Rectangle 4"/>
          <p:cNvSpPr/>
          <p:nvPr/>
        </p:nvSpPr>
        <p:spPr>
          <a:xfrm>
            <a:off x="3145628" y="541395"/>
            <a:ext cx="916705" cy="287677"/>
          </a:xfrm>
          <a:custGeom>
            <a:avLst/>
            <a:gdLst>
              <a:gd name="connsiteX0" fmla="*/ 0 w 2600756"/>
              <a:gd name="connsiteY0" fmla="*/ 0 h 290286"/>
              <a:gd name="connsiteX1" fmla="*/ 2600756 w 2600756"/>
              <a:gd name="connsiteY1" fmla="*/ 0 h 290286"/>
              <a:gd name="connsiteX2" fmla="*/ 2600756 w 2600756"/>
              <a:gd name="connsiteY2" fmla="*/ 290286 h 290286"/>
              <a:gd name="connsiteX3" fmla="*/ 0 w 2600756"/>
              <a:gd name="connsiteY3" fmla="*/ 290286 h 290286"/>
              <a:gd name="connsiteX4" fmla="*/ 0 w 2600756"/>
              <a:gd name="connsiteY4" fmla="*/ 0 h 290286"/>
              <a:gd name="connsiteX0" fmla="*/ 0 w 2600756"/>
              <a:gd name="connsiteY0" fmla="*/ 0 h 290286"/>
              <a:gd name="connsiteX1" fmla="*/ 2600756 w 2600756"/>
              <a:gd name="connsiteY1" fmla="*/ 0 h 290286"/>
              <a:gd name="connsiteX2" fmla="*/ 2499666 w 2600756"/>
              <a:gd name="connsiteY2" fmla="*/ 290286 h 290286"/>
              <a:gd name="connsiteX3" fmla="*/ 0 w 2600756"/>
              <a:gd name="connsiteY3" fmla="*/ 290286 h 290286"/>
              <a:gd name="connsiteX4" fmla="*/ 0 w 2600756"/>
              <a:gd name="connsiteY4" fmla="*/ 0 h 290286"/>
              <a:gd name="connsiteX0" fmla="*/ 9475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94756 w 2695512"/>
              <a:gd name="connsiteY4" fmla="*/ 0 h 290286"/>
              <a:gd name="connsiteX0" fmla="*/ 9475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94756 w 2695512"/>
              <a:gd name="connsiteY4" fmla="*/ 0 h 290286"/>
              <a:gd name="connsiteX0" fmla="*/ 275863 w 2695512"/>
              <a:gd name="connsiteY0" fmla="*/ 0 h 294755"/>
              <a:gd name="connsiteX1" fmla="*/ 2695512 w 2695512"/>
              <a:gd name="connsiteY1" fmla="*/ 4469 h 294755"/>
              <a:gd name="connsiteX2" fmla="*/ 2594422 w 2695512"/>
              <a:gd name="connsiteY2" fmla="*/ 294755 h 294755"/>
              <a:gd name="connsiteX3" fmla="*/ 0 w 2695512"/>
              <a:gd name="connsiteY3" fmla="*/ 275804 h 294755"/>
              <a:gd name="connsiteX4" fmla="*/ 275863 w 2695512"/>
              <a:gd name="connsiteY4" fmla="*/ 0 h 294755"/>
              <a:gd name="connsiteX0" fmla="*/ 30372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303726 w 2695512"/>
              <a:gd name="connsiteY4" fmla="*/ 0 h 290286"/>
              <a:gd name="connsiteX0" fmla="*/ 303726 w 2695512"/>
              <a:gd name="connsiteY0" fmla="*/ 0 h 272412"/>
              <a:gd name="connsiteX1" fmla="*/ 2695512 w 2695512"/>
              <a:gd name="connsiteY1" fmla="*/ 0 h 272412"/>
              <a:gd name="connsiteX2" fmla="*/ 2455111 w 2695512"/>
              <a:gd name="connsiteY2" fmla="*/ 272412 h 272412"/>
              <a:gd name="connsiteX3" fmla="*/ 0 w 2695512"/>
              <a:gd name="connsiteY3" fmla="*/ 271335 h 272412"/>
              <a:gd name="connsiteX4" fmla="*/ 303726 w 2695512"/>
              <a:gd name="connsiteY4" fmla="*/ 0 h 272412"/>
              <a:gd name="connsiteX0" fmla="*/ 303726 w 2695512"/>
              <a:gd name="connsiteY0" fmla="*/ 0 h 271335"/>
              <a:gd name="connsiteX1" fmla="*/ 2695512 w 2695512"/>
              <a:gd name="connsiteY1" fmla="*/ 0 h 271335"/>
              <a:gd name="connsiteX2" fmla="*/ 2690249 w 2695512"/>
              <a:gd name="connsiteY2" fmla="*/ 269133 h 271335"/>
              <a:gd name="connsiteX3" fmla="*/ 0 w 2695512"/>
              <a:gd name="connsiteY3" fmla="*/ 271335 h 271335"/>
              <a:gd name="connsiteX4" fmla="*/ 303726 w 2695512"/>
              <a:gd name="connsiteY4" fmla="*/ 0 h 271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5512" h="271335">
                <a:moveTo>
                  <a:pt x="303726" y="0"/>
                </a:moveTo>
                <a:lnTo>
                  <a:pt x="2695512" y="0"/>
                </a:lnTo>
                <a:lnTo>
                  <a:pt x="2690249" y="269133"/>
                </a:lnTo>
                <a:lnTo>
                  <a:pt x="0" y="271335"/>
                </a:lnTo>
                <a:lnTo>
                  <a:pt x="303726" y="0"/>
                </a:lnTo>
                <a:close/>
              </a:path>
            </a:pathLst>
          </a:custGeom>
          <a:solidFill>
            <a:srgbClr val="FBE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3147011" y="549328"/>
            <a:ext cx="970273" cy="261610"/>
          </a:xfrm>
          <a:prstGeom prst="rect">
            <a:avLst/>
          </a:prstGeom>
          <a:noFill/>
        </p:spPr>
        <p:txBody>
          <a:bodyPr wrap="square" rtlCol="0">
            <a:spAutoFit/>
          </a:bodyPr>
          <a:lstStyle/>
          <a:p>
            <a:pPr algn="ctr"/>
            <a:r>
              <a:rPr lang="en-US" sz="1100" dirty="0" smtClean="0">
                <a:latin typeface="+mj-lt"/>
              </a:rPr>
              <a:t>By </a:t>
            </a:r>
            <a:r>
              <a:rPr lang="en-US" sz="1100" dirty="0" err="1" smtClean="0">
                <a:latin typeface="+mj-lt"/>
              </a:rPr>
              <a:t>Iffat</a:t>
            </a:r>
            <a:r>
              <a:rPr lang="en-US" sz="1100" dirty="0" smtClean="0">
                <a:latin typeface="+mj-lt"/>
              </a:rPr>
              <a:t> </a:t>
            </a:r>
            <a:r>
              <a:rPr lang="en-US" sz="1100" dirty="0" err="1" smtClean="0">
                <a:latin typeface="+mj-lt"/>
              </a:rPr>
              <a:t>Sajjad</a:t>
            </a:r>
            <a:endParaRPr lang="en-US" sz="1100" dirty="0" smtClean="0">
              <a:latin typeface="+mj-lt"/>
            </a:endParaRPr>
          </a:p>
        </p:txBody>
      </p:sp>
    </p:spTree>
    <p:extLst>
      <p:ext uri="{BB962C8B-B14F-4D97-AF65-F5344CB8AC3E}">
        <p14:creationId xmlns:p14="http://schemas.microsoft.com/office/powerpoint/2010/main" val="3455124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9126416" y="1197839"/>
            <a:ext cx="1844906" cy="584775"/>
          </a:xfrm>
          <a:prstGeom prst="rect">
            <a:avLst/>
          </a:prstGeom>
          <a:noFill/>
        </p:spPr>
        <p:txBody>
          <a:bodyPr wrap="square" rtlCol="0">
            <a:spAutoFit/>
          </a:bodyPr>
          <a:lstStyle/>
          <a:p>
            <a:pPr algn="ctr" rtl="1"/>
            <a:r>
              <a:rPr lang="ur-PK" sz="3200" b="1" u="sng" dirty="0" smtClean="0">
                <a:latin typeface="Jameel Noori Nastaleeq" panose="02000503000000000004" pitchFamily="2" charset="-78"/>
                <a:cs typeface="Jameel Noori Nastaleeq" panose="02000503000000000004" pitchFamily="2" charset="-78"/>
              </a:rPr>
              <a:t>حقوق و فرائض</a:t>
            </a:r>
            <a:endParaRPr lang="en-US" sz="2800" b="1" u="sng" dirty="0">
              <a:latin typeface="Jameel Noori Nastaleeq" panose="02000503000000000004" pitchFamily="2" charset="-78"/>
              <a:cs typeface="Jameel Noori Nastaleeq" panose="02000503000000000004" pitchFamily="2" charset="-78"/>
            </a:endParaRPr>
          </a:p>
        </p:txBody>
      </p:sp>
      <p:sp>
        <p:nvSpPr>
          <p:cNvPr id="9" name="TextBox 8"/>
          <p:cNvSpPr txBox="1"/>
          <p:nvPr/>
        </p:nvSpPr>
        <p:spPr>
          <a:xfrm>
            <a:off x="5996351" y="2194300"/>
            <a:ext cx="4863598" cy="3323987"/>
          </a:xfrm>
          <a:prstGeom prst="rect">
            <a:avLst/>
          </a:prstGeom>
          <a:noFill/>
        </p:spPr>
        <p:txBody>
          <a:bodyPr wrap="square" rtlCol="0">
            <a:spAutoFit/>
          </a:bodyPr>
          <a:lstStyle/>
          <a:p>
            <a:pPr marL="457200" indent="-457200" algn="r" rtl="1">
              <a:lnSpc>
                <a:spcPct val="150000"/>
              </a:lnSpc>
              <a:buFont typeface="Wingdings" panose="05000000000000000000" pitchFamily="2" charset="2"/>
              <a:buChar char="ü"/>
            </a:pPr>
            <a:r>
              <a:rPr lang="ur-PK" sz="2800" dirty="0" smtClean="0">
                <a:latin typeface="Jameel Noori Nastaleeq" panose="02000503000000000004" pitchFamily="2" charset="-78"/>
                <a:cs typeface="Jameel Noori Nastaleeq" panose="02000503000000000004" pitchFamily="2" charset="-78"/>
              </a:rPr>
              <a:t>شوہر کا حق ادا کرنا ایمان کی حلاوت کا باعث ہے۔</a:t>
            </a:r>
          </a:p>
          <a:p>
            <a:pPr marL="457200" indent="-457200" algn="r" rtl="1">
              <a:lnSpc>
                <a:spcPct val="150000"/>
              </a:lnSpc>
              <a:buFont typeface="Wingdings" panose="05000000000000000000" pitchFamily="2" charset="2"/>
              <a:buChar char="ü"/>
            </a:pPr>
            <a:r>
              <a:rPr lang="ur-PK" sz="2800" dirty="0" smtClean="0">
                <a:latin typeface="Jameel Noori Nastaleeq" panose="02000503000000000004" pitchFamily="2" charset="-78"/>
                <a:cs typeface="Jameel Noori Nastaleeq" panose="02000503000000000004" pitchFamily="2" charset="-78"/>
              </a:rPr>
              <a:t>بیوی کا حق محبت ، عزت ، ضروریات</a:t>
            </a:r>
          </a:p>
          <a:p>
            <a:pPr marL="457200" indent="-457200" algn="r" rtl="1">
              <a:lnSpc>
                <a:spcPct val="150000"/>
              </a:lnSpc>
              <a:buFont typeface="Wingdings" panose="05000000000000000000" pitchFamily="2" charset="2"/>
              <a:buChar char="ü"/>
            </a:pPr>
            <a:r>
              <a:rPr lang="ur-PK" sz="2800" dirty="0" smtClean="0">
                <a:latin typeface="Jameel Noori Nastaleeq" panose="02000503000000000004" pitchFamily="2" charset="-78"/>
                <a:cs typeface="Jameel Noori Nastaleeq" panose="02000503000000000004" pitchFamily="2" charset="-78"/>
              </a:rPr>
              <a:t>ایک دوسرے کے راز فاش نہ کریں۔</a:t>
            </a:r>
          </a:p>
          <a:p>
            <a:pPr marL="457200" indent="-457200" algn="r" rtl="1">
              <a:lnSpc>
                <a:spcPct val="150000"/>
              </a:lnSpc>
              <a:buFont typeface="Wingdings" panose="05000000000000000000" pitchFamily="2" charset="2"/>
              <a:buChar char="ü"/>
            </a:pPr>
            <a:r>
              <a:rPr lang="ur-PK" sz="2800" dirty="0" smtClean="0">
                <a:latin typeface="Jameel Noori Nastaleeq" panose="02000503000000000004" pitchFamily="2" charset="-78"/>
                <a:cs typeface="Jameel Noori Nastaleeq" panose="02000503000000000004" pitchFamily="2" charset="-78"/>
              </a:rPr>
              <a:t>ذمہ داریاں مل کر نبھائیں۔</a:t>
            </a:r>
          </a:p>
          <a:p>
            <a:pPr marL="457200" indent="-457200" algn="r" rtl="1">
              <a:lnSpc>
                <a:spcPct val="150000"/>
              </a:lnSpc>
              <a:buFont typeface="Wingdings" panose="05000000000000000000" pitchFamily="2" charset="2"/>
              <a:buChar char="ü"/>
            </a:pPr>
            <a:r>
              <a:rPr lang="ur-PK" sz="2800" dirty="0" smtClean="0">
                <a:latin typeface="Jameel Noori Nastaleeq" panose="02000503000000000004" pitchFamily="2" charset="-78"/>
                <a:cs typeface="Jameel Noori Nastaleeq" panose="02000503000000000004" pitchFamily="2" charset="-78"/>
              </a:rPr>
              <a:t>شوہر کی عزت /احترام</a:t>
            </a:r>
          </a:p>
        </p:txBody>
      </p:sp>
      <p:sp>
        <p:nvSpPr>
          <p:cNvPr id="11" name="TextBox 10"/>
          <p:cNvSpPr txBox="1"/>
          <p:nvPr/>
        </p:nvSpPr>
        <p:spPr>
          <a:xfrm>
            <a:off x="714967" y="2194300"/>
            <a:ext cx="4863598" cy="3323987"/>
          </a:xfrm>
          <a:prstGeom prst="rect">
            <a:avLst/>
          </a:prstGeom>
          <a:noFill/>
        </p:spPr>
        <p:txBody>
          <a:bodyPr wrap="square" rtlCol="0">
            <a:spAutoFit/>
          </a:bodyPr>
          <a:lstStyle/>
          <a:p>
            <a:pPr marL="457200" indent="-457200" algn="r" rtl="1">
              <a:lnSpc>
                <a:spcPct val="150000"/>
              </a:lnSpc>
              <a:buFont typeface="Wingdings" panose="05000000000000000000" pitchFamily="2" charset="2"/>
              <a:buChar char="ü"/>
            </a:pPr>
            <a:r>
              <a:rPr lang="ur-PK" sz="2800" dirty="0" smtClean="0">
                <a:latin typeface="Jameel Noori Nastaleeq" panose="02000503000000000004" pitchFamily="2" charset="-78"/>
                <a:cs typeface="Jameel Noori Nastaleeq" panose="02000503000000000004" pitchFamily="2" charset="-78"/>
              </a:rPr>
              <a:t>شوہر دیکھے تو خوش ہو جائے</a:t>
            </a:r>
          </a:p>
          <a:p>
            <a:pPr marL="457200" indent="-457200" algn="r" rtl="1">
              <a:lnSpc>
                <a:spcPct val="150000"/>
              </a:lnSpc>
              <a:buFont typeface="Wingdings" panose="05000000000000000000" pitchFamily="2" charset="2"/>
              <a:buChar char="ü"/>
            </a:pPr>
            <a:r>
              <a:rPr lang="ur-PK" sz="2800" dirty="0" smtClean="0">
                <a:latin typeface="Jameel Noori Nastaleeq" panose="02000503000000000004" pitchFamily="2" charset="-78"/>
                <a:cs typeface="Jameel Noori Nastaleeq" panose="02000503000000000004" pitchFamily="2" charset="-78"/>
              </a:rPr>
              <a:t>اچھی گفتگو</a:t>
            </a:r>
          </a:p>
          <a:p>
            <a:pPr marL="457200" indent="-457200" algn="r" rtl="1">
              <a:lnSpc>
                <a:spcPct val="150000"/>
              </a:lnSpc>
              <a:buFont typeface="Wingdings" panose="05000000000000000000" pitchFamily="2" charset="2"/>
              <a:buChar char="ü"/>
            </a:pPr>
            <a:r>
              <a:rPr lang="ur-PK" sz="2800" dirty="0" smtClean="0">
                <a:latin typeface="Jameel Noori Nastaleeq" panose="02000503000000000004" pitchFamily="2" charset="-78"/>
                <a:cs typeface="Jameel Noori Nastaleeq" panose="02000503000000000004" pitchFamily="2" charset="-78"/>
              </a:rPr>
              <a:t>شوہر کے مال اور اپنے نفس کی حفاظت</a:t>
            </a:r>
          </a:p>
          <a:p>
            <a:pPr marL="457200" indent="-457200" algn="r" rtl="1">
              <a:lnSpc>
                <a:spcPct val="150000"/>
              </a:lnSpc>
              <a:buFont typeface="Wingdings" panose="05000000000000000000" pitchFamily="2" charset="2"/>
              <a:buChar char="ü"/>
            </a:pPr>
            <a:r>
              <a:rPr lang="ur-PK" sz="2800" dirty="0" smtClean="0">
                <a:latin typeface="Jameel Noori Nastaleeq" panose="02000503000000000004" pitchFamily="2" charset="-78"/>
                <a:cs typeface="Jameel Noori Nastaleeq" panose="02000503000000000004" pitchFamily="2" charset="-78"/>
              </a:rPr>
              <a:t>ازدواجی حق ادا کرنا</a:t>
            </a:r>
          </a:p>
          <a:p>
            <a:pPr marL="457200" indent="-457200" algn="r" rtl="1">
              <a:lnSpc>
                <a:spcPct val="150000"/>
              </a:lnSpc>
              <a:buFont typeface="Wingdings" panose="05000000000000000000" pitchFamily="2" charset="2"/>
              <a:buChar char="ü"/>
            </a:pPr>
            <a:r>
              <a:rPr lang="ur-PK" sz="2800" dirty="0" smtClean="0">
                <a:latin typeface="Jameel Noori Nastaleeq" panose="02000503000000000004" pitchFamily="2" charset="-78"/>
                <a:cs typeface="Jameel Noori Nastaleeq" panose="02000503000000000004" pitchFamily="2" charset="-78"/>
              </a:rPr>
              <a:t>شوہر/بیوی کا ایمان بڑھانے میں مدد گار ہونا</a:t>
            </a:r>
            <a:endParaRPr lang="en-US" sz="2400" dirty="0">
              <a:latin typeface="Jameel Noori Nastaleeq" panose="02000503000000000004" pitchFamily="2" charset="-78"/>
              <a:cs typeface="Jameel Noori Nastaleeq" panose="02000503000000000004" pitchFamily="2" charset="-78"/>
            </a:endParaRPr>
          </a:p>
        </p:txBody>
      </p:sp>
      <p:cxnSp>
        <p:nvCxnSpPr>
          <p:cNvPr id="12" name="Straight Connector 11"/>
          <p:cNvCxnSpPr/>
          <p:nvPr/>
        </p:nvCxnSpPr>
        <p:spPr>
          <a:xfrm>
            <a:off x="6154615" y="2422905"/>
            <a:ext cx="0" cy="30175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3848972" y="6306856"/>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4054699" y="6307423"/>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5" name="TextBox 14"/>
          <p:cNvSpPr txBox="1"/>
          <p:nvPr/>
        </p:nvSpPr>
        <p:spPr>
          <a:xfrm>
            <a:off x="7042216" y="6307423"/>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23790" y="6354227"/>
            <a:ext cx="192891" cy="192891"/>
          </a:xfrm>
          <a:prstGeom prst="rect">
            <a:avLst/>
          </a:prstGeom>
        </p:spPr>
      </p:pic>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17360" y="6360036"/>
            <a:ext cx="181271" cy="181271"/>
          </a:xfrm>
          <a:prstGeom prst="rect">
            <a:avLst/>
          </a:prstGeom>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39474" y="6308739"/>
            <a:ext cx="277886" cy="277886"/>
          </a:xfrm>
          <a:prstGeom prst="rect">
            <a:avLst/>
          </a:prstGeom>
        </p:spPr>
      </p:pic>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6707" y="6354227"/>
            <a:ext cx="190553" cy="190553"/>
          </a:xfrm>
          <a:prstGeom prst="rect">
            <a:avLst/>
          </a:prstGeom>
        </p:spPr>
      </p:pic>
      <p:sp>
        <p:nvSpPr>
          <p:cNvPr id="20" name="Rectangle 4"/>
          <p:cNvSpPr/>
          <p:nvPr/>
        </p:nvSpPr>
        <p:spPr>
          <a:xfrm>
            <a:off x="611201" y="541395"/>
            <a:ext cx="2600756" cy="290286"/>
          </a:xfrm>
          <a:custGeom>
            <a:avLst/>
            <a:gdLst>
              <a:gd name="connsiteX0" fmla="*/ 0 w 2600756"/>
              <a:gd name="connsiteY0" fmla="*/ 0 h 290286"/>
              <a:gd name="connsiteX1" fmla="*/ 2600756 w 2600756"/>
              <a:gd name="connsiteY1" fmla="*/ 0 h 290286"/>
              <a:gd name="connsiteX2" fmla="*/ 2600756 w 2600756"/>
              <a:gd name="connsiteY2" fmla="*/ 290286 h 290286"/>
              <a:gd name="connsiteX3" fmla="*/ 0 w 2600756"/>
              <a:gd name="connsiteY3" fmla="*/ 290286 h 290286"/>
              <a:gd name="connsiteX4" fmla="*/ 0 w 2600756"/>
              <a:gd name="connsiteY4" fmla="*/ 0 h 290286"/>
              <a:gd name="connsiteX0" fmla="*/ 0 w 2600756"/>
              <a:gd name="connsiteY0" fmla="*/ 0 h 290286"/>
              <a:gd name="connsiteX1" fmla="*/ 2600756 w 2600756"/>
              <a:gd name="connsiteY1" fmla="*/ 0 h 290286"/>
              <a:gd name="connsiteX2" fmla="*/ 2499666 w 2600756"/>
              <a:gd name="connsiteY2" fmla="*/ 290286 h 290286"/>
              <a:gd name="connsiteX3" fmla="*/ 0 w 2600756"/>
              <a:gd name="connsiteY3" fmla="*/ 290286 h 290286"/>
              <a:gd name="connsiteX4" fmla="*/ 0 w 2600756"/>
              <a:gd name="connsiteY4" fmla="*/ 0 h 29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0756" h="290286">
                <a:moveTo>
                  <a:pt x="0" y="0"/>
                </a:moveTo>
                <a:lnTo>
                  <a:pt x="2600756" y="0"/>
                </a:lnTo>
                <a:lnTo>
                  <a:pt x="2499666" y="290286"/>
                </a:lnTo>
                <a:lnTo>
                  <a:pt x="0" y="290286"/>
                </a:lnTo>
                <a:lnTo>
                  <a:pt x="0" y="0"/>
                </a:lnTo>
                <a:close/>
              </a:path>
            </a:pathLst>
          </a:custGeom>
          <a:solidFill>
            <a:srgbClr val="9B1D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530677" y="504782"/>
            <a:ext cx="2681280" cy="338554"/>
          </a:xfrm>
          <a:prstGeom prst="rect">
            <a:avLst/>
          </a:prstGeom>
          <a:noFill/>
        </p:spPr>
        <p:txBody>
          <a:bodyPr wrap="square" rtlCol="0">
            <a:spAutoFit/>
          </a:bodyPr>
          <a:lstStyle/>
          <a:p>
            <a:pPr algn="ctr"/>
            <a:r>
              <a:rPr lang="en-US" sz="1600" dirty="0" smtClean="0">
                <a:solidFill>
                  <a:schemeClr val="bg1"/>
                </a:solidFill>
              </a:rPr>
              <a:t>Recipe of a happy married life</a:t>
            </a:r>
          </a:p>
        </p:txBody>
      </p:sp>
      <p:sp>
        <p:nvSpPr>
          <p:cNvPr id="22" name="Rectangle 4"/>
          <p:cNvSpPr/>
          <p:nvPr/>
        </p:nvSpPr>
        <p:spPr>
          <a:xfrm>
            <a:off x="3145628" y="541395"/>
            <a:ext cx="916705" cy="287677"/>
          </a:xfrm>
          <a:custGeom>
            <a:avLst/>
            <a:gdLst>
              <a:gd name="connsiteX0" fmla="*/ 0 w 2600756"/>
              <a:gd name="connsiteY0" fmla="*/ 0 h 290286"/>
              <a:gd name="connsiteX1" fmla="*/ 2600756 w 2600756"/>
              <a:gd name="connsiteY1" fmla="*/ 0 h 290286"/>
              <a:gd name="connsiteX2" fmla="*/ 2600756 w 2600756"/>
              <a:gd name="connsiteY2" fmla="*/ 290286 h 290286"/>
              <a:gd name="connsiteX3" fmla="*/ 0 w 2600756"/>
              <a:gd name="connsiteY3" fmla="*/ 290286 h 290286"/>
              <a:gd name="connsiteX4" fmla="*/ 0 w 2600756"/>
              <a:gd name="connsiteY4" fmla="*/ 0 h 290286"/>
              <a:gd name="connsiteX0" fmla="*/ 0 w 2600756"/>
              <a:gd name="connsiteY0" fmla="*/ 0 h 290286"/>
              <a:gd name="connsiteX1" fmla="*/ 2600756 w 2600756"/>
              <a:gd name="connsiteY1" fmla="*/ 0 h 290286"/>
              <a:gd name="connsiteX2" fmla="*/ 2499666 w 2600756"/>
              <a:gd name="connsiteY2" fmla="*/ 290286 h 290286"/>
              <a:gd name="connsiteX3" fmla="*/ 0 w 2600756"/>
              <a:gd name="connsiteY3" fmla="*/ 290286 h 290286"/>
              <a:gd name="connsiteX4" fmla="*/ 0 w 2600756"/>
              <a:gd name="connsiteY4" fmla="*/ 0 h 290286"/>
              <a:gd name="connsiteX0" fmla="*/ 9475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94756 w 2695512"/>
              <a:gd name="connsiteY4" fmla="*/ 0 h 290286"/>
              <a:gd name="connsiteX0" fmla="*/ 9475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94756 w 2695512"/>
              <a:gd name="connsiteY4" fmla="*/ 0 h 290286"/>
              <a:gd name="connsiteX0" fmla="*/ 275863 w 2695512"/>
              <a:gd name="connsiteY0" fmla="*/ 0 h 294755"/>
              <a:gd name="connsiteX1" fmla="*/ 2695512 w 2695512"/>
              <a:gd name="connsiteY1" fmla="*/ 4469 h 294755"/>
              <a:gd name="connsiteX2" fmla="*/ 2594422 w 2695512"/>
              <a:gd name="connsiteY2" fmla="*/ 294755 h 294755"/>
              <a:gd name="connsiteX3" fmla="*/ 0 w 2695512"/>
              <a:gd name="connsiteY3" fmla="*/ 275804 h 294755"/>
              <a:gd name="connsiteX4" fmla="*/ 275863 w 2695512"/>
              <a:gd name="connsiteY4" fmla="*/ 0 h 294755"/>
              <a:gd name="connsiteX0" fmla="*/ 30372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303726 w 2695512"/>
              <a:gd name="connsiteY4" fmla="*/ 0 h 290286"/>
              <a:gd name="connsiteX0" fmla="*/ 303726 w 2695512"/>
              <a:gd name="connsiteY0" fmla="*/ 0 h 272412"/>
              <a:gd name="connsiteX1" fmla="*/ 2695512 w 2695512"/>
              <a:gd name="connsiteY1" fmla="*/ 0 h 272412"/>
              <a:gd name="connsiteX2" fmla="*/ 2455111 w 2695512"/>
              <a:gd name="connsiteY2" fmla="*/ 272412 h 272412"/>
              <a:gd name="connsiteX3" fmla="*/ 0 w 2695512"/>
              <a:gd name="connsiteY3" fmla="*/ 271335 h 272412"/>
              <a:gd name="connsiteX4" fmla="*/ 303726 w 2695512"/>
              <a:gd name="connsiteY4" fmla="*/ 0 h 272412"/>
              <a:gd name="connsiteX0" fmla="*/ 303726 w 2695512"/>
              <a:gd name="connsiteY0" fmla="*/ 0 h 271335"/>
              <a:gd name="connsiteX1" fmla="*/ 2695512 w 2695512"/>
              <a:gd name="connsiteY1" fmla="*/ 0 h 271335"/>
              <a:gd name="connsiteX2" fmla="*/ 2690249 w 2695512"/>
              <a:gd name="connsiteY2" fmla="*/ 269133 h 271335"/>
              <a:gd name="connsiteX3" fmla="*/ 0 w 2695512"/>
              <a:gd name="connsiteY3" fmla="*/ 271335 h 271335"/>
              <a:gd name="connsiteX4" fmla="*/ 303726 w 2695512"/>
              <a:gd name="connsiteY4" fmla="*/ 0 h 271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5512" h="271335">
                <a:moveTo>
                  <a:pt x="303726" y="0"/>
                </a:moveTo>
                <a:lnTo>
                  <a:pt x="2695512" y="0"/>
                </a:lnTo>
                <a:lnTo>
                  <a:pt x="2690249" y="269133"/>
                </a:lnTo>
                <a:lnTo>
                  <a:pt x="0" y="271335"/>
                </a:lnTo>
                <a:lnTo>
                  <a:pt x="303726" y="0"/>
                </a:lnTo>
                <a:close/>
              </a:path>
            </a:pathLst>
          </a:custGeom>
          <a:solidFill>
            <a:srgbClr val="FBE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3147011" y="549328"/>
            <a:ext cx="970273" cy="261610"/>
          </a:xfrm>
          <a:prstGeom prst="rect">
            <a:avLst/>
          </a:prstGeom>
          <a:noFill/>
        </p:spPr>
        <p:txBody>
          <a:bodyPr wrap="square" rtlCol="0">
            <a:spAutoFit/>
          </a:bodyPr>
          <a:lstStyle/>
          <a:p>
            <a:pPr algn="ctr"/>
            <a:r>
              <a:rPr lang="en-US" sz="1100" dirty="0" smtClean="0">
                <a:latin typeface="+mj-lt"/>
              </a:rPr>
              <a:t>By </a:t>
            </a:r>
            <a:r>
              <a:rPr lang="en-US" sz="1100" dirty="0" err="1" smtClean="0">
                <a:latin typeface="+mj-lt"/>
              </a:rPr>
              <a:t>Iffat</a:t>
            </a:r>
            <a:r>
              <a:rPr lang="en-US" sz="1100" dirty="0" smtClean="0">
                <a:latin typeface="+mj-lt"/>
              </a:rPr>
              <a:t> </a:t>
            </a:r>
            <a:r>
              <a:rPr lang="en-US" sz="1100" dirty="0" err="1" smtClean="0">
                <a:latin typeface="+mj-lt"/>
              </a:rPr>
              <a:t>Sajjad</a:t>
            </a:r>
            <a:endParaRPr lang="en-US" sz="1100" dirty="0" smtClean="0">
              <a:latin typeface="+mj-lt"/>
            </a:endParaRPr>
          </a:p>
        </p:txBody>
      </p:sp>
    </p:spTree>
    <p:extLst>
      <p:ext uri="{BB962C8B-B14F-4D97-AF65-F5344CB8AC3E}">
        <p14:creationId xmlns:p14="http://schemas.microsoft.com/office/powerpoint/2010/main" val="2038086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Effect transition="in" filter="fade">
                                      <p:cBhvr>
                                        <p:cTn id="14" dur="1000"/>
                                        <p:tgtEl>
                                          <p:spTgt spid="9">
                                            <p:txEl>
                                              <p:pRg st="1" end="1"/>
                                            </p:txEl>
                                          </p:spTgt>
                                        </p:tgtEl>
                                      </p:cBhvr>
                                    </p:animEffect>
                                    <p:anim calcmode="lin" valueType="num">
                                      <p:cBhvr>
                                        <p:cTn id="15"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Effect transition="in" filter="fade">
                                      <p:cBhvr>
                                        <p:cTn id="21" dur="1000"/>
                                        <p:tgtEl>
                                          <p:spTgt spid="9">
                                            <p:txEl>
                                              <p:pRg st="2" end="2"/>
                                            </p:txEl>
                                          </p:spTgt>
                                        </p:tgtEl>
                                      </p:cBhvr>
                                    </p:animEffect>
                                    <p:anim calcmode="lin" valueType="num">
                                      <p:cBhvr>
                                        <p:cTn id="22"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xEl>
                                              <p:pRg st="3" end="3"/>
                                            </p:txEl>
                                          </p:spTgt>
                                        </p:tgtEl>
                                        <p:attrNameLst>
                                          <p:attrName>style.visibility</p:attrName>
                                        </p:attrNameLst>
                                      </p:cBhvr>
                                      <p:to>
                                        <p:strVal val="visible"/>
                                      </p:to>
                                    </p:set>
                                    <p:animEffect transition="in" filter="fade">
                                      <p:cBhvr>
                                        <p:cTn id="28" dur="1000"/>
                                        <p:tgtEl>
                                          <p:spTgt spid="9">
                                            <p:txEl>
                                              <p:pRg st="3" end="3"/>
                                            </p:txEl>
                                          </p:spTgt>
                                        </p:tgtEl>
                                      </p:cBhvr>
                                    </p:animEffect>
                                    <p:anim calcmode="lin" valueType="num">
                                      <p:cBhvr>
                                        <p:cTn id="29"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9">
                                            <p:txEl>
                                              <p:pRg st="4" end="4"/>
                                            </p:txEl>
                                          </p:spTgt>
                                        </p:tgtEl>
                                        <p:attrNameLst>
                                          <p:attrName>style.visibility</p:attrName>
                                        </p:attrNameLst>
                                      </p:cBhvr>
                                      <p:to>
                                        <p:strVal val="visible"/>
                                      </p:to>
                                    </p:set>
                                    <p:animEffect transition="in" filter="fade">
                                      <p:cBhvr>
                                        <p:cTn id="35" dur="1000"/>
                                        <p:tgtEl>
                                          <p:spTgt spid="9">
                                            <p:txEl>
                                              <p:pRg st="4" end="4"/>
                                            </p:txEl>
                                          </p:spTgt>
                                        </p:tgtEl>
                                      </p:cBhvr>
                                    </p:animEffect>
                                    <p:anim calcmode="lin" valueType="num">
                                      <p:cBhvr>
                                        <p:cTn id="36"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11">
                                            <p:txEl>
                                              <p:pRg st="0" end="0"/>
                                            </p:txEl>
                                          </p:spTgt>
                                        </p:tgtEl>
                                        <p:attrNameLst>
                                          <p:attrName>style.visibility</p:attrName>
                                        </p:attrNameLst>
                                      </p:cBhvr>
                                      <p:to>
                                        <p:strVal val="visible"/>
                                      </p:to>
                                    </p:set>
                                    <p:animEffect transition="in" filter="fade">
                                      <p:cBhvr>
                                        <p:cTn id="46" dur="1000"/>
                                        <p:tgtEl>
                                          <p:spTgt spid="11">
                                            <p:txEl>
                                              <p:pRg st="0" end="0"/>
                                            </p:txEl>
                                          </p:spTgt>
                                        </p:tgtEl>
                                      </p:cBhvr>
                                    </p:animEffect>
                                    <p:anim calcmode="lin" valueType="num">
                                      <p:cBhvr>
                                        <p:cTn id="47"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11">
                                            <p:txEl>
                                              <p:pRg st="1" end="1"/>
                                            </p:txEl>
                                          </p:spTgt>
                                        </p:tgtEl>
                                        <p:attrNameLst>
                                          <p:attrName>style.visibility</p:attrName>
                                        </p:attrNameLst>
                                      </p:cBhvr>
                                      <p:to>
                                        <p:strVal val="visible"/>
                                      </p:to>
                                    </p:set>
                                    <p:animEffect transition="in" filter="fade">
                                      <p:cBhvr>
                                        <p:cTn id="53" dur="1000"/>
                                        <p:tgtEl>
                                          <p:spTgt spid="11">
                                            <p:txEl>
                                              <p:pRg st="1" end="1"/>
                                            </p:txEl>
                                          </p:spTgt>
                                        </p:tgtEl>
                                      </p:cBhvr>
                                    </p:animEffect>
                                    <p:anim calcmode="lin" valueType="num">
                                      <p:cBhvr>
                                        <p:cTn id="54"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55"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11">
                                            <p:txEl>
                                              <p:pRg st="2" end="2"/>
                                            </p:txEl>
                                          </p:spTgt>
                                        </p:tgtEl>
                                        <p:attrNameLst>
                                          <p:attrName>style.visibility</p:attrName>
                                        </p:attrNameLst>
                                      </p:cBhvr>
                                      <p:to>
                                        <p:strVal val="visible"/>
                                      </p:to>
                                    </p:set>
                                    <p:animEffect transition="in" filter="fade">
                                      <p:cBhvr>
                                        <p:cTn id="60" dur="1000"/>
                                        <p:tgtEl>
                                          <p:spTgt spid="11">
                                            <p:txEl>
                                              <p:pRg st="2" end="2"/>
                                            </p:txEl>
                                          </p:spTgt>
                                        </p:tgtEl>
                                      </p:cBhvr>
                                    </p:animEffect>
                                    <p:anim calcmode="lin" valueType="num">
                                      <p:cBhvr>
                                        <p:cTn id="61"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62"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11">
                                            <p:txEl>
                                              <p:pRg st="3" end="3"/>
                                            </p:txEl>
                                          </p:spTgt>
                                        </p:tgtEl>
                                        <p:attrNameLst>
                                          <p:attrName>style.visibility</p:attrName>
                                        </p:attrNameLst>
                                      </p:cBhvr>
                                      <p:to>
                                        <p:strVal val="visible"/>
                                      </p:to>
                                    </p:set>
                                    <p:animEffect transition="in" filter="fade">
                                      <p:cBhvr>
                                        <p:cTn id="67" dur="1000"/>
                                        <p:tgtEl>
                                          <p:spTgt spid="11">
                                            <p:txEl>
                                              <p:pRg st="3" end="3"/>
                                            </p:txEl>
                                          </p:spTgt>
                                        </p:tgtEl>
                                      </p:cBhvr>
                                    </p:animEffect>
                                    <p:anim calcmode="lin" valueType="num">
                                      <p:cBhvr>
                                        <p:cTn id="68"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69" dur="10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nodeType="clickEffect">
                                  <p:stCondLst>
                                    <p:cond delay="0"/>
                                  </p:stCondLst>
                                  <p:childTnLst>
                                    <p:set>
                                      <p:cBhvr>
                                        <p:cTn id="73" dur="1" fill="hold">
                                          <p:stCondLst>
                                            <p:cond delay="0"/>
                                          </p:stCondLst>
                                        </p:cTn>
                                        <p:tgtEl>
                                          <p:spTgt spid="11">
                                            <p:txEl>
                                              <p:pRg st="4" end="4"/>
                                            </p:txEl>
                                          </p:spTgt>
                                        </p:tgtEl>
                                        <p:attrNameLst>
                                          <p:attrName>style.visibility</p:attrName>
                                        </p:attrNameLst>
                                      </p:cBhvr>
                                      <p:to>
                                        <p:strVal val="visible"/>
                                      </p:to>
                                    </p:set>
                                    <p:animEffect transition="in" filter="fade">
                                      <p:cBhvr>
                                        <p:cTn id="74" dur="1000"/>
                                        <p:tgtEl>
                                          <p:spTgt spid="11">
                                            <p:txEl>
                                              <p:pRg st="4" end="4"/>
                                            </p:txEl>
                                          </p:spTgt>
                                        </p:tgtEl>
                                      </p:cBhvr>
                                    </p:animEffect>
                                    <p:anim calcmode="lin" valueType="num">
                                      <p:cBhvr>
                                        <p:cTn id="75" dur="100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76" dur="1000" fill="hold"/>
                                        <p:tgtEl>
                                          <p:spTgt spid="1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9126416" y="1197839"/>
            <a:ext cx="1844906" cy="584775"/>
          </a:xfrm>
          <a:prstGeom prst="rect">
            <a:avLst/>
          </a:prstGeom>
          <a:noFill/>
        </p:spPr>
        <p:txBody>
          <a:bodyPr wrap="square" rtlCol="0">
            <a:spAutoFit/>
          </a:bodyPr>
          <a:lstStyle/>
          <a:p>
            <a:pPr algn="ctr" rtl="1"/>
            <a:r>
              <a:rPr lang="ur-PK" sz="3200" b="1" u="sng" dirty="0" smtClean="0">
                <a:latin typeface="Jameel Noori Nastaleeq" panose="02000503000000000004" pitchFamily="2" charset="-78"/>
                <a:cs typeface="Jameel Noori Nastaleeq" panose="02000503000000000004" pitchFamily="2" charset="-78"/>
              </a:rPr>
              <a:t>حقوق و فرائض</a:t>
            </a:r>
            <a:endParaRPr lang="en-US" sz="2800" b="1" u="sng" dirty="0">
              <a:latin typeface="Jameel Noori Nastaleeq" panose="02000503000000000004" pitchFamily="2" charset="-78"/>
              <a:cs typeface="Jameel Noori Nastaleeq" panose="02000503000000000004" pitchFamily="2" charset="-78"/>
            </a:endParaRPr>
          </a:p>
        </p:txBody>
      </p:sp>
      <p:sp>
        <p:nvSpPr>
          <p:cNvPr id="9" name="TextBox 8"/>
          <p:cNvSpPr txBox="1"/>
          <p:nvPr/>
        </p:nvSpPr>
        <p:spPr>
          <a:xfrm>
            <a:off x="5539154" y="2194300"/>
            <a:ext cx="4863598" cy="3323987"/>
          </a:xfrm>
          <a:prstGeom prst="rect">
            <a:avLst/>
          </a:prstGeom>
          <a:noFill/>
        </p:spPr>
        <p:txBody>
          <a:bodyPr wrap="square" rtlCol="0">
            <a:spAutoFit/>
          </a:bodyPr>
          <a:lstStyle/>
          <a:p>
            <a:pPr marL="457200" indent="-457200" algn="r" rtl="1">
              <a:lnSpc>
                <a:spcPct val="150000"/>
              </a:lnSpc>
              <a:buFont typeface="Wingdings" panose="05000000000000000000" pitchFamily="2" charset="2"/>
              <a:buChar char="ü"/>
            </a:pPr>
            <a:r>
              <a:rPr lang="ur-PK" sz="2800" dirty="0" smtClean="0">
                <a:latin typeface="Jameel Noori Nastaleeq" panose="02000503000000000004" pitchFamily="2" charset="-78"/>
                <a:cs typeface="Jameel Noori Nastaleeq" panose="02000503000000000004" pitchFamily="2" charset="-78"/>
              </a:rPr>
              <a:t>مشکل حالات میں ساتھ دینا</a:t>
            </a:r>
          </a:p>
          <a:p>
            <a:pPr marL="457200" indent="-457200" algn="r" rtl="1">
              <a:lnSpc>
                <a:spcPct val="150000"/>
              </a:lnSpc>
              <a:buFont typeface="Wingdings" panose="05000000000000000000" pitchFamily="2" charset="2"/>
              <a:buChar char="ü"/>
            </a:pPr>
            <a:r>
              <a:rPr lang="ur-PK" sz="2800" dirty="0" smtClean="0">
                <a:latin typeface="Jameel Noori Nastaleeq" panose="02000503000000000004" pitchFamily="2" charset="-78"/>
                <a:cs typeface="Jameel Noori Nastaleeq" panose="02000503000000000004" pitchFamily="2" charset="-78"/>
              </a:rPr>
              <a:t>اچھے اخلاق سے پیش آنا</a:t>
            </a:r>
          </a:p>
          <a:p>
            <a:pPr marL="457200" indent="-457200" algn="r" rtl="1">
              <a:lnSpc>
                <a:spcPct val="150000"/>
              </a:lnSpc>
              <a:buFont typeface="Wingdings" panose="05000000000000000000" pitchFamily="2" charset="2"/>
              <a:buChar char="ü"/>
            </a:pPr>
            <a:r>
              <a:rPr lang="ur-PK" sz="2800" dirty="0" smtClean="0">
                <a:latin typeface="Jameel Noori Nastaleeq" panose="02000503000000000004" pitchFamily="2" charset="-78"/>
                <a:cs typeface="Jameel Noori Nastaleeq" panose="02000503000000000004" pitchFamily="2" charset="-78"/>
              </a:rPr>
              <a:t>بیوی کی ضروریا </a:t>
            </a:r>
            <a:r>
              <a:rPr lang="ur-PK" sz="2800" dirty="0" smtClean="0">
                <a:latin typeface="Jameel Noori Nastaleeq" panose="02000503000000000004" pitchFamily="2" charset="-78"/>
                <a:cs typeface="Jameel Noori Nastaleeq" panose="02000503000000000004" pitchFamily="2" charset="-78"/>
              </a:rPr>
              <a:t> ت پوری </a:t>
            </a:r>
            <a:r>
              <a:rPr lang="ur-PK" sz="2800" dirty="0" smtClean="0">
                <a:latin typeface="Jameel Noori Nastaleeq" panose="02000503000000000004" pitchFamily="2" charset="-78"/>
                <a:cs typeface="Jameel Noori Nastaleeq" panose="02000503000000000004" pitchFamily="2" charset="-78"/>
              </a:rPr>
              <a:t>کرنا</a:t>
            </a:r>
          </a:p>
          <a:p>
            <a:pPr marL="457200" indent="-457200" algn="r" rtl="1">
              <a:lnSpc>
                <a:spcPct val="150000"/>
              </a:lnSpc>
              <a:buFont typeface="Wingdings" panose="05000000000000000000" pitchFamily="2" charset="2"/>
              <a:buChar char="ü"/>
            </a:pPr>
            <a:r>
              <a:rPr lang="ur-PK" sz="2800" dirty="0" smtClean="0">
                <a:latin typeface="Jameel Noori Nastaleeq" panose="02000503000000000004" pitchFamily="2" charset="-78"/>
                <a:cs typeface="Jameel Noori Nastaleeq" panose="02000503000000000004" pitchFamily="2" charset="-78"/>
              </a:rPr>
              <a:t>تحفہ دینا</a:t>
            </a:r>
          </a:p>
          <a:p>
            <a:pPr marL="457200" indent="-457200" algn="r" rtl="1">
              <a:lnSpc>
                <a:spcPct val="150000"/>
              </a:lnSpc>
              <a:buFont typeface="Wingdings" panose="05000000000000000000" pitchFamily="2" charset="2"/>
              <a:buChar char="ü"/>
            </a:pPr>
            <a:r>
              <a:rPr lang="ur-PK" sz="2800" dirty="0" smtClean="0">
                <a:latin typeface="Jameel Noori Nastaleeq" panose="02000503000000000004" pitchFamily="2" charset="-78"/>
                <a:cs typeface="Jameel Noori Nastaleeq" panose="02000503000000000004" pitchFamily="2" charset="-78"/>
              </a:rPr>
              <a:t>شکر گزاری اور احسان مندی</a:t>
            </a:r>
            <a:endParaRPr lang="ur-PK" sz="2400" dirty="0" smtClean="0">
              <a:latin typeface="Jameel Noori Nastaleeq" panose="02000503000000000004" pitchFamily="2" charset="-78"/>
              <a:cs typeface="Jameel Noori Nastaleeq" panose="02000503000000000004" pitchFamily="2" charset="-78"/>
            </a:endParaRPr>
          </a:p>
        </p:txBody>
      </p:sp>
      <p:sp>
        <p:nvSpPr>
          <p:cNvPr id="11" name="TextBox 10"/>
          <p:cNvSpPr txBox="1"/>
          <p:nvPr/>
        </p:nvSpPr>
        <p:spPr>
          <a:xfrm>
            <a:off x="380864" y="2194300"/>
            <a:ext cx="4863598" cy="2677656"/>
          </a:xfrm>
          <a:prstGeom prst="rect">
            <a:avLst/>
          </a:prstGeom>
          <a:noFill/>
        </p:spPr>
        <p:txBody>
          <a:bodyPr wrap="square" rtlCol="0">
            <a:spAutoFit/>
          </a:bodyPr>
          <a:lstStyle/>
          <a:p>
            <a:pPr marL="457200" indent="-457200" algn="r" rtl="1">
              <a:lnSpc>
                <a:spcPct val="150000"/>
              </a:lnSpc>
              <a:buFont typeface="Wingdings" panose="05000000000000000000" pitchFamily="2" charset="2"/>
              <a:buChar char="ü"/>
            </a:pPr>
            <a:r>
              <a:rPr lang="ur-PK" sz="2800" dirty="0" smtClean="0">
                <a:latin typeface="Jameel Noori Nastaleeq" panose="02000503000000000004" pitchFamily="2" charset="-78"/>
                <a:cs typeface="Jameel Noori Nastaleeq" panose="02000503000000000004" pitchFamily="2" charset="-78"/>
              </a:rPr>
              <a:t>طہارت و آرائش</a:t>
            </a:r>
          </a:p>
          <a:p>
            <a:pPr marL="457200" indent="-457200" algn="r" rtl="1">
              <a:lnSpc>
                <a:spcPct val="150000"/>
              </a:lnSpc>
              <a:buFont typeface="Wingdings" panose="05000000000000000000" pitchFamily="2" charset="2"/>
              <a:buChar char="ü"/>
            </a:pPr>
            <a:r>
              <a:rPr lang="ur-PK" sz="2800" dirty="0" smtClean="0">
                <a:latin typeface="Jameel Noori Nastaleeq" panose="02000503000000000004" pitchFamily="2" charset="-78"/>
                <a:cs typeface="Jameel Noori Nastaleeq" panose="02000503000000000004" pitchFamily="2" charset="-78"/>
              </a:rPr>
              <a:t>محبت اور دل لگی</a:t>
            </a:r>
          </a:p>
          <a:p>
            <a:pPr marL="457200" indent="-457200" algn="r" rtl="1">
              <a:lnSpc>
                <a:spcPct val="150000"/>
              </a:lnSpc>
              <a:buFont typeface="Wingdings" panose="05000000000000000000" pitchFamily="2" charset="2"/>
              <a:buChar char="ü"/>
            </a:pPr>
            <a:r>
              <a:rPr lang="ur-PK" sz="2800" dirty="0" smtClean="0">
                <a:latin typeface="Jameel Noori Nastaleeq" panose="02000503000000000004" pitchFamily="2" charset="-78"/>
                <a:cs typeface="Jameel Noori Nastaleeq" panose="02000503000000000004" pitchFamily="2" charset="-78"/>
              </a:rPr>
              <a:t>بیویوں میں برابری</a:t>
            </a:r>
          </a:p>
          <a:p>
            <a:pPr marL="457200" indent="-457200" algn="r" rtl="1">
              <a:lnSpc>
                <a:spcPct val="150000"/>
              </a:lnSpc>
              <a:buFont typeface="Wingdings" panose="05000000000000000000" pitchFamily="2" charset="2"/>
              <a:buChar char="ü"/>
            </a:pPr>
            <a:r>
              <a:rPr lang="ur-PK" sz="2800" dirty="0" smtClean="0">
                <a:latin typeface="Jameel Noori Nastaleeq" panose="02000503000000000004" pitchFamily="2" charset="-78"/>
                <a:cs typeface="Jameel Noori Nastaleeq" panose="02000503000000000004" pitchFamily="2" charset="-78"/>
              </a:rPr>
              <a:t>اہلِ خانہ کی تربیت اور فکرِ آخرت</a:t>
            </a:r>
            <a:endParaRPr lang="en-US" sz="2400" dirty="0">
              <a:latin typeface="Jameel Noori Nastaleeq" panose="02000503000000000004" pitchFamily="2" charset="-78"/>
              <a:cs typeface="Jameel Noori Nastaleeq" panose="02000503000000000004" pitchFamily="2" charset="-78"/>
            </a:endParaRPr>
          </a:p>
        </p:txBody>
      </p:sp>
      <p:cxnSp>
        <p:nvCxnSpPr>
          <p:cNvPr id="3" name="Straight Connector 2"/>
          <p:cNvCxnSpPr/>
          <p:nvPr/>
        </p:nvCxnSpPr>
        <p:spPr>
          <a:xfrm>
            <a:off x="6154615" y="2422905"/>
            <a:ext cx="0" cy="30175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a:off x="3848972" y="6306856"/>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054699" y="6307423"/>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4" name="TextBox 13"/>
          <p:cNvSpPr txBox="1"/>
          <p:nvPr/>
        </p:nvSpPr>
        <p:spPr>
          <a:xfrm>
            <a:off x="7042216" y="6307423"/>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23790" y="6354227"/>
            <a:ext cx="192891" cy="192891"/>
          </a:xfrm>
          <a:prstGeom prst="rect">
            <a:avLst/>
          </a:prstGeom>
        </p:spPr>
      </p:pic>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17360" y="6360036"/>
            <a:ext cx="181271" cy="181271"/>
          </a:xfrm>
          <a:prstGeom prst="rect">
            <a:avLst/>
          </a:prstGeom>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39474" y="6308739"/>
            <a:ext cx="277886" cy="277886"/>
          </a:xfrm>
          <a:prstGeom prst="rect">
            <a:avLst/>
          </a:prstGeom>
        </p:spPr>
      </p:pic>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6707" y="6354227"/>
            <a:ext cx="190553" cy="190553"/>
          </a:xfrm>
          <a:prstGeom prst="rect">
            <a:avLst/>
          </a:prstGeom>
        </p:spPr>
      </p:pic>
      <p:sp>
        <p:nvSpPr>
          <p:cNvPr id="19" name="Rectangle 4"/>
          <p:cNvSpPr/>
          <p:nvPr/>
        </p:nvSpPr>
        <p:spPr>
          <a:xfrm>
            <a:off x="611201" y="541395"/>
            <a:ext cx="2600756" cy="290286"/>
          </a:xfrm>
          <a:custGeom>
            <a:avLst/>
            <a:gdLst>
              <a:gd name="connsiteX0" fmla="*/ 0 w 2600756"/>
              <a:gd name="connsiteY0" fmla="*/ 0 h 290286"/>
              <a:gd name="connsiteX1" fmla="*/ 2600756 w 2600756"/>
              <a:gd name="connsiteY1" fmla="*/ 0 h 290286"/>
              <a:gd name="connsiteX2" fmla="*/ 2600756 w 2600756"/>
              <a:gd name="connsiteY2" fmla="*/ 290286 h 290286"/>
              <a:gd name="connsiteX3" fmla="*/ 0 w 2600756"/>
              <a:gd name="connsiteY3" fmla="*/ 290286 h 290286"/>
              <a:gd name="connsiteX4" fmla="*/ 0 w 2600756"/>
              <a:gd name="connsiteY4" fmla="*/ 0 h 290286"/>
              <a:gd name="connsiteX0" fmla="*/ 0 w 2600756"/>
              <a:gd name="connsiteY0" fmla="*/ 0 h 290286"/>
              <a:gd name="connsiteX1" fmla="*/ 2600756 w 2600756"/>
              <a:gd name="connsiteY1" fmla="*/ 0 h 290286"/>
              <a:gd name="connsiteX2" fmla="*/ 2499666 w 2600756"/>
              <a:gd name="connsiteY2" fmla="*/ 290286 h 290286"/>
              <a:gd name="connsiteX3" fmla="*/ 0 w 2600756"/>
              <a:gd name="connsiteY3" fmla="*/ 290286 h 290286"/>
              <a:gd name="connsiteX4" fmla="*/ 0 w 2600756"/>
              <a:gd name="connsiteY4" fmla="*/ 0 h 29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0756" h="290286">
                <a:moveTo>
                  <a:pt x="0" y="0"/>
                </a:moveTo>
                <a:lnTo>
                  <a:pt x="2600756" y="0"/>
                </a:lnTo>
                <a:lnTo>
                  <a:pt x="2499666" y="290286"/>
                </a:lnTo>
                <a:lnTo>
                  <a:pt x="0" y="290286"/>
                </a:lnTo>
                <a:lnTo>
                  <a:pt x="0" y="0"/>
                </a:lnTo>
                <a:close/>
              </a:path>
            </a:pathLst>
          </a:custGeom>
          <a:solidFill>
            <a:srgbClr val="9B1D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530677" y="504782"/>
            <a:ext cx="2681280" cy="338554"/>
          </a:xfrm>
          <a:prstGeom prst="rect">
            <a:avLst/>
          </a:prstGeom>
          <a:noFill/>
        </p:spPr>
        <p:txBody>
          <a:bodyPr wrap="square" rtlCol="0">
            <a:spAutoFit/>
          </a:bodyPr>
          <a:lstStyle/>
          <a:p>
            <a:pPr algn="ctr"/>
            <a:r>
              <a:rPr lang="en-US" sz="1600" dirty="0" smtClean="0">
                <a:solidFill>
                  <a:schemeClr val="bg1"/>
                </a:solidFill>
              </a:rPr>
              <a:t>Recipe of a happy married life</a:t>
            </a:r>
          </a:p>
        </p:txBody>
      </p:sp>
      <p:sp>
        <p:nvSpPr>
          <p:cNvPr id="21" name="Rectangle 4"/>
          <p:cNvSpPr/>
          <p:nvPr/>
        </p:nvSpPr>
        <p:spPr>
          <a:xfrm>
            <a:off x="3145628" y="541395"/>
            <a:ext cx="916705" cy="287677"/>
          </a:xfrm>
          <a:custGeom>
            <a:avLst/>
            <a:gdLst>
              <a:gd name="connsiteX0" fmla="*/ 0 w 2600756"/>
              <a:gd name="connsiteY0" fmla="*/ 0 h 290286"/>
              <a:gd name="connsiteX1" fmla="*/ 2600756 w 2600756"/>
              <a:gd name="connsiteY1" fmla="*/ 0 h 290286"/>
              <a:gd name="connsiteX2" fmla="*/ 2600756 w 2600756"/>
              <a:gd name="connsiteY2" fmla="*/ 290286 h 290286"/>
              <a:gd name="connsiteX3" fmla="*/ 0 w 2600756"/>
              <a:gd name="connsiteY3" fmla="*/ 290286 h 290286"/>
              <a:gd name="connsiteX4" fmla="*/ 0 w 2600756"/>
              <a:gd name="connsiteY4" fmla="*/ 0 h 290286"/>
              <a:gd name="connsiteX0" fmla="*/ 0 w 2600756"/>
              <a:gd name="connsiteY0" fmla="*/ 0 h 290286"/>
              <a:gd name="connsiteX1" fmla="*/ 2600756 w 2600756"/>
              <a:gd name="connsiteY1" fmla="*/ 0 h 290286"/>
              <a:gd name="connsiteX2" fmla="*/ 2499666 w 2600756"/>
              <a:gd name="connsiteY2" fmla="*/ 290286 h 290286"/>
              <a:gd name="connsiteX3" fmla="*/ 0 w 2600756"/>
              <a:gd name="connsiteY3" fmla="*/ 290286 h 290286"/>
              <a:gd name="connsiteX4" fmla="*/ 0 w 2600756"/>
              <a:gd name="connsiteY4" fmla="*/ 0 h 290286"/>
              <a:gd name="connsiteX0" fmla="*/ 9475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94756 w 2695512"/>
              <a:gd name="connsiteY4" fmla="*/ 0 h 290286"/>
              <a:gd name="connsiteX0" fmla="*/ 9475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94756 w 2695512"/>
              <a:gd name="connsiteY4" fmla="*/ 0 h 290286"/>
              <a:gd name="connsiteX0" fmla="*/ 275863 w 2695512"/>
              <a:gd name="connsiteY0" fmla="*/ 0 h 294755"/>
              <a:gd name="connsiteX1" fmla="*/ 2695512 w 2695512"/>
              <a:gd name="connsiteY1" fmla="*/ 4469 h 294755"/>
              <a:gd name="connsiteX2" fmla="*/ 2594422 w 2695512"/>
              <a:gd name="connsiteY2" fmla="*/ 294755 h 294755"/>
              <a:gd name="connsiteX3" fmla="*/ 0 w 2695512"/>
              <a:gd name="connsiteY3" fmla="*/ 275804 h 294755"/>
              <a:gd name="connsiteX4" fmla="*/ 275863 w 2695512"/>
              <a:gd name="connsiteY4" fmla="*/ 0 h 294755"/>
              <a:gd name="connsiteX0" fmla="*/ 303726 w 2695512"/>
              <a:gd name="connsiteY0" fmla="*/ 0 h 290286"/>
              <a:gd name="connsiteX1" fmla="*/ 2695512 w 2695512"/>
              <a:gd name="connsiteY1" fmla="*/ 0 h 290286"/>
              <a:gd name="connsiteX2" fmla="*/ 2594422 w 2695512"/>
              <a:gd name="connsiteY2" fmla="*/ 290286 h 290286"/>
              <a:gd name="connsiteX3" fmla="*/ 0 w 2695512"/>
              <a:gd name="connsiteY3" fmla="*/ 271335 h 290286"/>
              <a:gd name="connsiteX4" fmla="*/ 303726 w 2695512"/>
              <a:gd name="connsiteY4" fmla="*/ 0 h 290286"/>
              <a:gd name="connsiteX0" fmla="*/ 303726 w 2695512"/>
              <a:gd name="connsiteY0" fmla="*/ 0 h 272412"/>
              <a:gd name="connsiteX1" fmla="*/ 2695512 w 2695512"/>
              <a:gd name="connsiteY1" fmla="*/ 0 h 272412"/>
              <a:gd name="connsiteX2" fmla="*/ 2455111 w 2695512"/>
              <a:gd name="connsiteY2" fmla="*/ 272412 h 272412"/>
              <a:gd name="connsiteX3" fmla="*/ 0 w 2695512"/>
              <a:gd name="connsiteY3" fmla="*/ 271335 h 272412"/>
              <a:gd name="connsiteX4" fmla="*/ 303726 w 2695512"/>
              <a:gd name="connsiteY4" fmla="*/ 0 h 272412"/>
              <a:gd name="connsiteX0" fmla="*/ 303726 w 2695512"/>
              <a:gd name="connsiteY0" fmla="*/ 0 h 271335"/>
              <a:gd name="connsiteX1" fmla="*/ 2695512 w 2695512"/>
              <a:gd name="connsiteY1" fmla="*/ 0 h 271335"/>
              <a:gd name="connsiteX2" fmla="*/ 2690249 w 2695512"/>
              <a:gd name="connsiteY2" fmla="*/ 269133 h 271335"/>
              <a:gd name="connsiteX3" fmla="*/ 0 w 2695512"/>
              <a:gd name="connsiteY3" fmla="*/ 271335 h 271335"/>
              <a:gd name="connsiteX4" fmla="*/ 303726 w 2695512"/>
              <a:gd name="connsiteY4" fmla="*/ 0 h 271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5512" h="271335">
                <a:moveTo>
                  <a:pt x="303726" y="0"/>
                </a:moveTo>
                <a:lnTo>
                  <a:pt x="2695512" y="0"/>
                </a:lnTo>
                <a:lnTo>
                  <a:pt x="2690249" y="269133"/>
                </a:lnTo>
                <a:lnTo>
                  <a:pt x="0" y="271335"/>
                </a:lnTo>
                <a:lnTo>
                  <a:pt x="303726" y="0"/>
                </a:lnTo>
                <a:close/>
              </a:path>
            </a:pathLst>
          </a:custGeom>
          <a:solidFill>
            <a:srgbClr val="FBE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3147011" y="549328"/>
            <a:ext cx="970273" cy="261610"/>
          </a:xfrm>
          <a:prstGeom prst="rect">
            <a:avLst/>
          </a:prstGeom>
          <a:noFill/>
        </p:spPr>
        <p:txBody>
          <a:bodyPr wrap="square" rtlCol="0">
            <a:spAutoFit/>
          </a:bodyPr>
          <a:lstStyle/>
          <a:p>
            <a:pPr algn="ctr"/>
            <a:r>
              <a:rPr lang="en-US" sz="1100" dirty="0" smtClean="0">
                <a:latin typeface="+mj-lt"/>
              </a:rPr>
              <a:t>By </a:t>
            </a:r>
            <a:r>
              <a:rPr lang="en-US" sz="1100" dirty="0" err="1" smtClean="0">
                <a:latin typeface="+mj-lt"/>
              </a:rPr>
              <a:t>Iffat</a:t>
            </a:r>
            <a:r>
              <a:rPr lang="en-US" sz="1100" dirty="0" smtClean="0">
                <a:latin typeface="+mj-lt"/>
              </a:rPr>
              <a:t> </a:t>
            </a:r>
            <a:r>
              <a:rPr lang="en-US" sz="1100" dirty="0" err="1" smtClean="0">
                <a:latin typeface="+mj-lt"/>
              </a:rPr>
              <a:t>Sajjad</a:t>
            </a:r>
            <a:endParaRPr lang="en-US" sz="1100" dirty="0" smtClean="0">
              <a:latin typeface="+mj-lt"/>
            </a:endParaRPr>
          </a:p>
        </p:txBody>
      </p:sp>
    </p:spTree>
    <p:extLst>
      <p:ext uri="{BB962C8B-B14F-4D97-AF65-F5344CB8AC3E}">
        <p14:creationId xmlns:p14="http://schemas.microsoft.com/office/powerpoint/2010/main" val="830288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Effect transition="in" filter="fade">
                                      <p:cBhvr>
                                        <p:cTn id="14" dur="1000"/>
                                        <p:tgtEl>
                                          <p:spTgt spid="9">
                                            <p:txEl>
                                              <p:pRg st="1" end="1"/>
                                            </p:txEl>
                                          </p:spTgt>
                                        </p:tgtEl>
                                      </p:cBhvr>
                                    </p:animEffect>
                                    <p:anim calcmode="lin" valueType="num">
                                      <p:cBhvr>
                                        <p:cTn id="15"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Effect transition="in" filter="fade">
                                      <p:cBhvr>
                                        <p:cTn id="21" dur="1000"/>
                                        <p:tgtEl>
                                          <p:spTgt spid="9">
                                            <p:txEl>
                                              <p:pRg st="2" end="2"/>
                                            </p:txEl>
                                          </p:spTgt>
                                        </p:tgtEl>
                                      </p:cBhvr>
                                    </p:animEffect>
                                    <p:anim calcmode="lin" valueType="num">
                                      <p:cBhvr>
                                        <p:cTn id="22"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xEl>
                                              <p:pRg st="3" end="3"/>
                                            </p:txEl>
                                          </p:spTgt>
                                        </p:tgtEl>
                                        <p:attrNameLst>
                                          <p:attrName>style.visibility</p:attrName>
                                        </p:attrNameLst>
                                      </p:cBhvr>
                                      <p:to>
                                        <p:strVal val="visible"/>
                                      </p:to>
                                    </p:set>
                                    <p:animEffect transition="in" filter="fade">
                                      <p:cBhvr>
                                        <p:cTn id="28" dur="1000"/>
                                        <p:tgtEl>
                                          <p:spTgt spid="9">
                                            <p:txEl>
                                              <p:pRg st="3" end="3"/>
                                            </p:txEl>
                                          </p:spTgt>
                                        </p:tgtEl>
                                      </p:cBhvr>
                                    </p:animEffect>
                                    <p:anim calcmode="lin" valueType="num">
                                      <p:cBhvr>
                                        <p:cTn id="29"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9">
                                            <p:txEl>
                                              <p:pRg st="4" end="4"/>
                                            </p:txEl>
                                          </p:spTgt>
                                        </p:tgtEl>
                                        <p:attrNameLst>
                                          <p:attrName>style.visibility</p:attrName>
                                        </p:attrNameLst>
                                      </p:cBhvr>
                                      <p:to>
                                        <p:strVal val="visible"/>
                                      </p:to>
                                    </p:set>
                                    <p:animEffect transition="in" filter="fade">
                                      <p:cBhvr>
                                        <p:cTn id="35" dur="1000"/>
                                        <p:tgtEl>
                                          <p:spTgt spid="9">
                                            <p:txEl>
                                              <p:pRg st="4" end="4"/>
                                            </p:txEl>
                                          </p:spTgt>
                                        </p:tgtEl>
                                      </p:cBhvr>
                                    </p:animEffect>
                                    <p:anim calcmode="lin" valueType="num">
                                      <p:cBhvr>
                                        <p:cTn id="36"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11">
                                            <p:txEl>
                                              <p:pRg st="0" end="0"/>
                                            </p:txEl>
                                          </p:spTgt>
                                        </p:tgtEl>
                                        <p:attrNameLst>
                                          <p:attrName>style.visibility</p:attrName>
                                        </p:attrNameLst>
                                      </p:cBhvr>
                                      <p:to>
                                        <p:strVal val="visible"/>
                                      </p:to>
                                    </p:set>
                                    <p:animEffect transition="in" filter="fade">
                                      <p:cBhvr>
                                        <p:cTn id="46" dur="1000"/>
                                        <p:tgtEl>
                                          <p:spTgt spid="11">
                                            <p:txEl>
                                              <p:pRg st="0" end="0"/>
                                            </p:txEl>
                                          </p:spTgt>
                                        </p:tgtEl>
                                      </p:cBhvr>
                                    </p:animEffect>
                                    <p:anim calcmode="lin" valueType="num">
                                      <p:cBhvr>
                                        <p:cTn id="47"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11">
                                            <p:txEl>
                                              <p:pRg st="1" end="1"/>
                                            </p:txEl>
                                          </p:spTgt>
                                        </p:tgtEl>
                                        <p:attrNameLst>
                                          <p:attrName>style.visibility</p:attrName>
                                        </p:attrNameLst>
                                      </p:cBhvr>
                                      <p:to>
                                        <p:strVal val="visible"/>
                                      </p:to>
                                    </p:set>
                                    <p:animEffect transition="in" filter="fade">
                                      <p:cBhvr>
                                        <p:cTn id="53" dur="1000"/>
                                        <p:tgtEl>
                                          <p:spTgt spid="11">
                                            <p:txEl>
                                              <p:pRg st="1" end="1"/>
                                            </p:txEl>
                                          </p:spTgt>
                                        </p:tgtEl>
                                      </p:cBhvr>
                                    </p:animEffect>
                                    <p:anim calcmode="lin" valueType="num">
                                      <p:cBhvr>
                                        <p:cTn id="54"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55"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11">
                                            <p:txEl>
                                              <p:pRg st="2" end="2"/>
                                            </p:txEl>
                                          </p:spTgt>
                                        </p:tgtEl>
                                        <p:attrNameLst>
                                          <p:attrName>style.visibility</p:attrName>
                                        </p:attrNameLst>
                                      </p:cBhvr>
                                      <p:to>
                                        <p:strVal val="visible"/>
                                      </p:to>
                                    </p:set>
                                    <p:animEffect transition="in" filter="fade">
                                      <p:cBhvr>
                                        <p:cTn id="60" dur="1000"/>
                                        <p:tgtEl>
                                          <p:spTgt spid="11">
                                            <p:txEl>
                                              <p:pRg st="2" end="2"/>
                                            </p:txEl>
                                          </p:spTgt>
                                        </p:tgtEl>
                                      </p:cBhvr>
                                    </p:animEffect>
                                    <p:anim calcmode="lin" valueType="num">
                                      <p:cBhvr>
                                        <p:cTn id="61"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62"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11">
                                            <p:txEl>
                                              <p:pRg st="3" end="3"/>
                                            </p:txEl>
                                          </p:spTgt>
                                        </p:tgtEl>
                                        <p:attrNameLst>
                                          <p:attrName>style.visibility</p:attrName>
                                        </p:attrNameLst>
                                      </p:cBhvr>
                                      <p:to>
                                        <p:strVal val="visible"/>
                                      </p:to>
                                    </p:set>
                                    <p:animEffect transition="in" filter="fade">
                                      <p:cBhvr>
                                        <p:cTn id="67" dur="1000"/>
                                        <p:tgtEl>
                                          <p:spTgt spid="11">
                                            <p:txEl>
                                              <p:pRg st="3" end="3"/>
                                            </p:txEl>
                                          </p:spTgt>
                                        </p:tgtEl>
                                      </p:cBhvr>
                                    </p:animEffect>
                                    <p:anim calcmode="lin" valueType="num">
                                      <p:cBhvr>
                                        <p:cTn id="68"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69" dur="10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TotalTime>
  <Words>525</Words>
  <Application>Microsoft Office PowerPoint</Application>
  <PresentationFormat>Widescreen</PresentationFormat>
  <Paragraphs>102</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Calibri Light</vt:lpstr>
      <vt:lpstr>Jameel Noori Nastaleeq</vt:lpstr>
      <vt:lpstr>noorehira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DELL</cp:lastModifiedBy>
  <cp:revision>25</cp:revision>
  <dcterms:created xsi:type="dcterms:W3CDTF">2022-02-15T11:34:31Z</dcterms:created>
  <dcterms:modified xsi:type="dcterms:W3CDTF">2022-02-16T10:50:18Z</dcterms:modified>
</cp:coreProperties>
</file>