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58" r:id="rId4"/>
    <p:sldId id="259" r:id="rId5"/>
    <p:sldId id="262" r:id="rId6"/>
    <p:sldId id="260" r:id="rId7"/>
    <p:sldId id="263" r:id="rId8"/>
    <p:sldId id="265"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CFB"/>
    <a:srgbClr val="F8F9FB"/>
    <a:srgbClr val="FF0066"/>
    <a:srgbClr val="FFB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5" d="100"/>
          <a:sy n="55" d="100"/>
        </p:scale>
        <p:origin x="1044"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7A99E5-B98E-4584-8186-83A4115A5FC5}"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270516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A99E5-B98E-4584-8186-83A4115A5FC5}"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3387448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7A99E5-B98E-4584-8186-83A4115A5FC5}"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1188231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7A99E5-B98E-4584-8186-83A4115A5FC5}"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3336022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7A99E5-B98E-4584-8186-83A4115A5FC5}" type="datetimeFigureOut">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6691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7A99E5-B98E-4584-8186-83A4115A5FC5}" type="datetimeFigureOut">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355811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A99E5-B98E-4584-8186-83A4115A5FC5}" type="datetimeFigureOut">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406799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A99E5-B98E-4584-8186-83A4115A5FC5}"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931240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A99E5-B98E-4584-8186-83A4115A5FC5}"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338069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A99E5-B98E-4584-8186-83A4115A5FC5}"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398877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A99E5-B98E-4584-8186-83A4115A5FC5}"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D5F2B-A7CF-4549-BDCD-AE01C7706EA6}" type="slidenum">
              <a:rPr lang="en-US" smtClean="0"/>
              <a:t>‹#›</a:t>
            </a:fld>
            <a:endParaRPr lang="en-US"/>
          </a:p>
        </p:txBody>
      </p:sp>
    </p:spTree>
    <p:extLst>
      <p:ext uri="{BB962C8B-B14F-4D97-AF65-F5344CB8AC3E}">
        <p14:creationId xmlns:p14="http://schemas.microsoft.com/office/powerpoint/2010/main" val="135925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7A99E5-B98E-4584-8186-83A4115A5FC5}" type="datetimeFigureOut">
              <a:rPr lang="en-US" smtClean="0"/>
              <a:t>2/22/2022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D5F2B-A7CF-4549-BDCD-AE01C7706EA6}" type="slidenum">
              <a:rPr lang="en-US" smtClean="0"/>
              <a:t>‹#›</a:t>
            </a:fld>
            <a:endParaRPr lang="en-US"/>
          </a:p>
        </p:txBody>
      </p:sp>
    </p:spTree>
    <p:extLst>
      <p:ext uri="{BB962C8B-B14F-4D97-AF65-F5344CB8AC3E}">
        <p14:creationId xmlns:p14="http://schemas.microsoft.com/office/powerpoint/2010/main" val="4109710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8.png"/><Relationship Id="rId5" Type="http://schemas.openxmlformats.org/officeDocument/2006/relationships/image" Target="../media/image13.jpeg"/><Relationship Id="rId10"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CFB"/>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1371600"/>
            <a:ext cx="7924800" cy="36576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en-US" sz="80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Lucida Calligraphy" panose="03010101010101010101" pitchFamily="66" charset="0"/>
                <a:cs typeface="Jameel Noori Nastaleeq" pitchFamily="2" charset="-78"/>
              </a:rPr>
              <a:t>Look Good Feel Good</a:t>
            </a:r>
            <a:endParaRPr lang="en-US" sz="8000" b="1"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Lucida Calligraphy" panose="03010101010101010101" pitchFamily="66" charset="0"/>
              <a:cs typeface="Jameel Noori Nastaleeq" pitchFamily="2" charset="-78"/>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2500"/>
          <a:stretch/>
        </p:blipFill>
        <p:spPr>
          <a:xfrm>
            <a:off x="0" y="273844"/>
            <a:ext cx="8001000" cy="513635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38" y="4876800"/>
            <a:ext cx="9125262" cy="3041754"/>
          </a:xfrm>
          <a:prstGeom prst="rect">
            <a:avLst/>
          </a:prstGeom>
        </p:spPr>
      </p:pic>
    </p:spTree>
    <p:extLst>
      <p:ext uri="{BB962C8B-B14F-4D97-AF65-F5344CB8AC3E}">
        <p14:creationId xmlns:p14="http://schemas.microsoft.com/office/powerpoint/2010/main" val="15758104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47699" y="1066800"/>
            <a:ext cx="7848600" cy="1200329"/>
          </a:xfrm>
          <a:prstGeom prst="rect">
            <a:avLst/>
          </a:prstGeom>
        </p:spPr>
        <p:txBody>
          <a:bodyPr wrap="square">
            <a:spAutoFit/>
          </a:bodyPr>
          <a:lstStyle/>
          <a:p>
            <a:pPr algn="ctr" rtl="1"/>
            <a:r>
              <a:rPr lang="ur-PK" sz="3600" dirty="0">
                <a:latin typeface="_PDMS_Saleem_QuranFont" panose="02010000000000000000" pitchFamily="2" charset="-78"/>
                <a:cs typeface="_PDMS_Saleem_QuranFont" panose="02010000000000000000" pitchFamily="2" charset="-78"/>
              </a:rPr>
              <a:t>وَمِنۡ اٰيٰتِهٖۤ اَنۡ خَلَقَ لَكُمۡ مِّنۡ اَنۡفُسِكُمۡ اَزۡوَاجًا لِّتَسۡكُنُوۡۤا اِلَيۡهَا وَجَعَلَ بَيۡنَكُمۡ مَّوَدَّةً وَّرَحۡمَةً ؕ اِنَّ فِىۡ ذٰلِكَ لَاٰيٰتٍ لِّقَوۡمٍ يَّتَفَكَّرُوۡنَ</a:t>
            </a:r>
            <a:r>
              <a:rPr lang="ur-PK" sz="3600" dirty="0" smtClean="0">
                <a:latin typeface="_PDMS_Saleem_QuranFont" panose="02010000000000000000" pitchFamily="2" charset="-78"/>
                <a:cs typeface="_PDMS_Saleem_QuranFont" panose="02010000000000000000" pitchFamily="2" charset="-78"/>
              </a:rPr>
              <a:t>‏(سورہ روم:21)</a:t>
            </a:r>
            <a:endParaRPr lang="en-US" sz="3600" dirty="0">
              <a:latin typeface="_PDMS_Saleem_QuranFont" panose="02010000000000000000" pitchFamily="2" charset="-78"/>
              <a:cs typeface="_PDMS_Saleem_QuranFont" panose="02010000000000000000" pitchFamily="2" charset="-78"/>
            </a:endParaRPr>
          </a:p>
        </p:txBody>
      </p:sp>
      <p:sp>
        <p:nvSpPr>
          <p:cNvPr id="9" name="Rectangle 8"/>
          <p:cNvSpPr/>
          <p:nvPr/>
        </p:nvSpPr>
        <p:spPr>
          <a:xfrm>
            <a:off x="1044939" y="2473910"/>
            <a:ext cx="7054121" cy="1384995"/>
          </a:xfrm>
          <a:prstGeom prst="rect">
            <a:avLst/>
          </a:prstGeom>
        </p:spPr>
        <p:txBody>
          <a:bodyPr wrap="square">
            <a:spAutoFit/>
          </a:bodyPr>
          <a:lstStyle/>
          <a:p>
            <a:pPr algn="ctr"/>
            <a:r>
              <a:rPr lang="ur-PK" sz="2800" dirty="0">
                <a:latin typeface="Jameel Noori Nastaleeq" panose="02000503000000000004" pitchFamily="2" charset="-78"/>
                <a:cs typeface="Jameel Noori Nastaleeq" panose="02000503000000000004" pitchFamily="2" charset="-78"/>
              </a:rPr>
              <a:t>اور اس کی نشانیوں میں سے یہ ہے کہ اس نے تمہارے لیے تمہاری ہی جنس سے بیویاں بنائیں تاکہ تم ان کے پاس سکون حاصل کرو اور تمہارے درمیان محبّت اور رحمت پیدا کر دی یقیناً اس میں بہت سی نشانیاں ہے اُن لوگوں کے لیے جو غور و فکر کرتے ہیں</a:t>
            </a:r>
            <a:endParaRPr lang="en-US" sz="2800" dirty="0">
              <a:latin typeface="Jameel Noori Nastaleeq" panose="02000503000000000004" pitchFamily="2" charset="-78"/>
              <a:cs typeface="Jameel Noori Nastaleeq" panose="02000503000000000004" pitchFamily="2" charset="-78"/>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1" name="Rounded Rectangle 10"/>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3" name="TextBox 12"/>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85503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 y="1752600"/>
            <a:ext cx="9144000" cy="830997"/>
          </a:xfrm>
          <a:prstGeom prst="rect">
            <a:avLst/>
          </a:prstGeom>
        </p:spPr>
        <p:txBody>
          <a:bodyPr wrap="square">
            <a:spAutoFit/>
          </a:bodyPr>
          <a:lstStyle/>
          <a:p>
            <a:pPr algn="ctr" rtl="1"/>
            <a:r>
              <a:rPr lang="ur-PK" sz="4800" dirty="0">
                <a:latin typeface="_PDMS_Saleem_QuranFont" panose="02010000000000000000" pitchFamily="2" charset="-78"/>
                <a:cs typeface="_PDMS_Saleem_QuranFont" panose="02010000000000000000" pitchFamily="2" charset="-78"/>
              </a:rPr>
              <a:t>وَاِنۡ كُنۡتُمۡ جُنُبًا فَاطَّهَّرُوۡا‌ؕ </a:t>
            </a:r>
            <a:endParaRPr lang="en-US" sz="4800" dirty="0">
              <a:latin typeface="_PDMS_Saleem_QuranFont" panose="02010000000000000000" pitchFamily="2" charset="-78"/>
              <a:cs typeface="_PDMS_Saleem_QuranFont" panose="02010000000000000000" pitchFamily="2" charset="-78"/>
            </a:endParaRPr>
          </a:p>
        </p:txBody>
      </p:sp>
      <p:sp>
        <p:nvSpPr>
          <p:cNvPr id="8" name="Rectangle 7"/>
          <p:cNvSpPr/>
          <p:nvPr/>
        </p:nvSpPr>
        <p:spPr>
          <a:xfrm>
            <a:off x="1583842" y="2842351"/>
            <a:ext cx="5976316" cy="584775"/>
          </a:xfrm>
          <a:prstGeom prst="rect">
            <a:avLst/>
          </a:prstGeom>
        </p:spPr>
        <p:txBody>
          <a:bodyPr wrap="none">
            <a:spAutoFit/>
          </a:bodyPr>
          <a:lstStyle/>
          <a:p>
            <a:pPr algn="ctr" rtl="1"/>
            <a:r>
              <a:rPr lang="ur-PK" sz="3200" dirty="0">
                <a:latin typeface="Jameel Noori Nastaleeq" panose="02000503000000000004" pitchFamily="2" charset="-78"/>
                <a:cs typeface="Jameel Noori Nastaleeq" panose="02000503000000000004" pitchFamily="2" charset="-78"/>
              </a:rPr>
              <a:t>اگر جنابت کی حالت میں ہو تو نہا کر پاک ہو جاؤ </a:t>
            </a:r>
            <a:r>
              <a:rPr lang="ur-PK" sz="3200" dirty="0" smtClean="0">
                <a:latin typeface="Jameel Noori Nastaleeq" panose="02000503000000000004" pitchFamily="2" charset="-78"/>
                <a:cs typeface="Jameel Noori Nastaleeq" panose="02000503000000000004" pitchFamily="2" charset="-78"/>
              </a:rPr>
              <a:t>(سورۃ المائدہ:6)</a:t>
            </a:r>
            <a:endParaRPr lang="en-US" sz="3200" dirty="0">
              <a:latin typeface="Jameel Noori Nastaleeq" panose="02000503000000000004" pitchFamily="2" charset="-78"/>
              <a:cs typeface="Jameel Noori Nastaleeq" panose="02000503000000000004" pitchFamily="2" charset="-78"/>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0" name="Rounded Rectangle 9"/>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417984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457200" y="731838"/>
            <a:ext cx="8229600" cy="17065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5400" b="1" u="sng" dirty="0" smtClean="0">
                <a:ln w="18000">
                  <a:noFill/>
                  <a:prstDash val="solid"/>
                  <a:miter lim="800000"/>
                </a:ln>
                <a:solidFill>
                  <a:schemeClr val="accent6">
                    <a:lumMod val="50000"/>
                  </a:schemeClr>
                </a:solidFill>
                <a:latin typeface="Jameel Noori Nastaleeq" pitchFamily="2" charset="-78"/>
                <a:cs typeface="Jameel Noori Nastaleeq" pitchFamily="2" charset="-78"/>
              </a:rPr>
              <a:t>فرائض ِغسل</a:t>
            </a:r>
            <a:endParaRPr lang="en-US" sz="3600" b="1" u="sng" dirty="0">
              <a:ln w="18000">
                <a:noFill/>
                <a:prstDash val="solid"/>
                <a:miter lim="800000"/>
              </a:ln>
              <a:solidFill>
                <a:schemeClr val="accent6">
                  <a:lumMod val="50000"/>
                </a:schemeClr>
              </a:solidFill>
              <a:latin typeface="Jameel Noori Nastaleeq" pitchFamily="2" charset="-78"/>
              <a:cs typeface="Jameel Noori Nastaleeq" pitchFamily="2" charset="-78"/>
            </a:endParaRPr>
          </a:p>
        </p:txBody>
      </p:sp>
      <p:sp>
        <p:nvSpPr>
          <p:cNvPr id="10" name="TextBox 9"/>
          <p:cNvSpPr txBox="1"/>
          <p:nvPr/>
        </p:nvSpPr>
        <p:spPr>
          <a:xfrm>
            <a:off x="1295400" y="2134464"/>
            <a:ext cx="3581400" cy="2585323"/>
          </a:xfrm>
          <a:prstGeom prst="rect">
            <a:avLst/>
          </a:prstGeom>
          <a:noFill/>
        </p:spPr>
        <p:txBody>
          <a:bodyPr wrap="square" rtlCol="0">
            <a:spAutoFit/>
          </a:bodyPr>
          <a:lstStyle/>
          <a:p>
            <a:pPr algn="r">
              <a:lnSpc>
                <a:spcPct val="150000"/>
              </a:lnSpc>
            </a:pPr>
            <a:r>
              <a:rPr lang="ur-PK" sz="3600" b="1" dirty="0" smtClean="0">
                <a:ln w="18000">
                  <a:noFill/>
                  <a:prstDash val="solid"/>
                  <a:miter lim="800000"/>
                </a:ln>
                <a:solidFill>
                  <a:schemeClr val="accent6">
                    <a:lumMod val="50000"/>
                  </a:schemeClr>
                </a:solidFill>
                <a:latin typeface="Jameel Noori Nastaleeq" pitchFamily="2" charset="-78"/>
                <a:cs typeface="Jameel Noori Nastaleeq" pitchFamily="2" charset="-78"/>
              </a:rPr>
              <a:t>٭ کلی کرنا</a:t>
            </a:r>
            <a:br>
              <a:rPr lang="ur-PK" sz="3600" b="1" dirty="0" smtClean="0">
                <a:ln w="18000">
                  <a:noFill/>
                  <a:prstDash val="solid"/>
                  <a:miter lim="800000"/>
                </a:ln>
                <a:solidFill>
                  <a:schemeClr val="accent6">
                    <a:lumMod val="50000"/>
                  </a:schemeClr>
                </a:solidFill>
                <a:latin typeface="Jameel Noori Nastaleeq" pitchFamily="2" charset="-78"/>
                <a:cs typeface="Jameel Noori Nastaleeq" pitchFamily="2" charset="-78"/>
              </a:rPr>
            </a:br>
            <a:r>
              <a:rPr lang="ur-PK" sz="3600" b="1" dirty="0" smtClean="0">
                <a:ln w="18000">
                  <a:noFill/>
                  <a:prstDash val="solid"/>
                  <a:miter lim="800000"/>
                </a:ln>
                <a:solidFill>
                  <a:schemeClr val="accent6">
                    <a:lumMod val="50000"/>
                  </a:schemeClr>
                </a:solidFill>
                <a:latin typeface="Jameel Noori Nastaleeq" pitchFamily="2" charset="-78"/>
                <a:cs typeface="Jameel Noori Nastaleeq" pitchFamily="2" charset="-78"/>
              </a:rPr>
              <a:t>٭ناک میں پانی ڈالنا</a:t>
            </a:r>
            <a:br>
              <a:rPr lang="ur-PK" sz="3600" b="1" dirty="0" smtClean="0">
                <a:ln w="18000">
                  <a:noFill/>
                  <a:prstDash val="solid"/>
                  <a:miter lim="800000"/>
                </a:ln>
                <a:solidFill>
                  <a:schemeClr val="accent6">
                    <a:lumMod val="50000"/>
                  </a:schemeClr>
                </a:solidFill>
                <a:latin typeface="Jameel Noori Nastaleeq" pitchFamily="2" charset="-78"/>
                <a:cs typeface="Jameel Noori Nastaleeq" pitchFamily="2" charset="-78"/>
              </a:rPr>
            </a:br>
            <a:r>
              <a:rPr lang="ur-PK" sz="3600" b="1" dirty="0" smtClean="0">
                <a:ln w="18000">
                  <a:noFill/>
                  <a:prstDash val="solid"/>
                  <a:miter lim="800000"/>
                </a:ln>
                <a:solidFill>
                  <a:schemeClr val="accent6">
                    <a:lumMod val="50000"/>
                  </a:schemeClr>
                </a:solidFill>
                <a:latin typeface="Jameel Noori Nastaleeq" pitchFamily="2" charset="-78"/>
                <a:cs typeface="Jameel Noori Nastaleeq" pitchFamily="2" charset="-78"/>
              </a:rPr>
              <a:t>٭پورے جسم پر پانی ڈالنا</a:t>
            </a:r>
            <a:endParaRPr lang="en-US" sz="3600" b="1" dirty="0">
              <a:ln w="18000">
                <a:noFill/>
                <a:prstDash val="solid"/>
                <a:miter lim="800000"/>
              </a:ln>
              <a:solidFill>
                <a:schemeClr val="accent6">
                  <a:lumMod val="50000"/>
                </a:schemeClr>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2" name="Rounded Rectangle 11"/>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4" name="TextBox 13"/>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163236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5029200" y="297644"/>
            <a:ext cx="1981200" cy="42146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3600" b="1" u="sng" dirty="0" smtClean="0">
                <a:ln w="12700">
                  <a:noFill/>
                  <a:prstDash val="solid"/>
                </a:ln>
                <a:solidFill>
                  <a:schemeClr val="accent6">
                    <a:lumMod val="50000"/>
                  </a:schemeClr>
                </a:solidFill>
                <a:latin typeface="Jameel Noori Nastaleeq" pitchFamily="2" charset="-78"/>
                <a:cs typeface="Jameel Noori Nastaleeq" pitchFamily="2" charset="-78"/>
              </a:rPr>
              <a:t>مسنون غسل </a:t>
            </a:r>
            <a:endParaRPr lang="en-US" sz="3600" b="1" u="sng" dirty="0">
              <a:ln w="12700">
                <a:noFill/>
                <a:prstDash val="solid"/>
              </a:ln>
              <a:solidFill>
                <a:schemeClr val="accent6">
                  <a:lumMod val="50000"/>
                </a:schemeClr>
              </a:solidFill>
              <a:latin typeface="Jameel Noori Nastaleeq" pitchFamily="2" charset="-78"/>
              <a:cs typeface="Jameel Noori Nastaleeq" pitchFamily="2" charset="-78"/>
            </a:endParaRPr>
          </a:p>
        </p:txBody>
      </p:sp>
      <p:sp>
        <p:nvSpPr>
          <p:cNvPr id="11" name="TextBox 10"/>
          <p:cNvSpPr txBox="1"/>
          <p:nvPr/>
        </p:nvSpPr>
        <p:spPr>
          <a:xfrm>
            <a:off x="29308" y="1441967"/>
            <a:ext cx="6172200" cy="3970318"/>
          </a:xfrm>
          <a:prstGeom prst="rect">
            <a:avLst/>
          </a:prstGeom>
          <a:noFill/>
        </p:spPr>
        <p:txBody>
          <a:bodyPr wrap="square" rtlCol="0">
            <a:spAutoFit/>
          </a:bodyPr>
          <a:lstStyle/>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 دونوں ہاتھوں کوگٹوں تک دھونا</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 استنجاء کرنا۔</a:t>
            </a:r>
            <a:endParaRPr lang="en-US" sz="2800" dirty="0" smtClean="0">
              <a:ln w="12700">
                <a:noFill/>
                <a:prstDash val="solid"/>
              </a:ln>
              <a:solidFill>
                <a:schemeClr val="accent6">
                  <a:lumMod val="50000"/>
                </a:schemeClr>
              </a:solidFill>
              <a:latin typeface="Jameel Noori Nastaleeq" pitchFamily="2" charset="-78"/>
              <a:cs typeface="Jameel Noori Nastaleeq" pitchFamily="2" charset="-78"/>
            </a:endParaRP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وضو کرنا جیسا نماز کے لئے کیا جاتا ہے۔</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 وضو میں بسم اللہ (دل میں )پڑھنا۔</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وضو کے بعد سر پر  پانی ڈالنا۔</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دائیں کندھے پر اوپر سے نیچے تک پورے بدن پر پانی بہانا۔</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بائیں </a:t>
            </a:r>
            <a:r>
              <a:rPr lang="ur-PK" sz="2800" dirty="0">
                <a:ln w="12700">
                  <a:noFill/>
                  <a:prstDash val="solid"/>
                </a:ln>
                <a:solidFill>
                  <a:schemeClr val="accent6">
                    <a:lumMod val="50000"/>
                  </a:schemeClr>
                </a:solidFill>
                <a:latin typeface="Jameel Noori Nastaleeq" pitchFamily="2" charset="-78"/>
                <a:cs typeface="Jameel Noori Nastaleeq" pitchFamily="2" charset="-78"/>
              </a:rPr>
              <a:t>کندھے پر اوپر سے نیچے تک پورے بدن پر پانی بہانا</a:t>
            </a: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پورے جسم کو اور سر کو صابن /شیمپو سے دھونا۔</a:t>
            </a:r>
          </a:p>
          <a:p>
            <a:pPr marL="914400" indent="-914400" algn="r" rtl="1">
              <a:buFont typeface="+mj-lt"/>
              <a:buAutoNum type="arabicPeriod"/>
            </a:pPr>
            <a:r>
              <a:rPr lang="ur-PK" sz="2800" dirty="0" smtClean="0">
                <a:ln w="12700">
                  <a:noFill/>
                  <a:prstDash val="solid"/>
                </a:ln>
                <a:solidFill>
                  <a:schemeClr val="accent6">
                    <a:lumMod val="50000"/>
                  </a:schemeClr>
                </a:solidFill>
                <a:latin typeface="Jameel Noori Nastaleeq" pitchFamily="2" charset="-78"/>
                <a:cs typeface="Jameel Noori Nastaleeq" pitchFamily="2" charset="-78"/>
              </a:rPr>
              <a:t>پورے جسم پر پانی بہانا</a:t>
            </a:r>
            <a:endParaRPr lang="en-US" sz="2800" dirty="0">
              <a:ln w="12700">
                <a:noFill/>
                <a:prstDash val="solid"/>
              </a:ln>
              <a:solidFill>
                <a:schemeClr val="accent6">
                  <a:lumMod val="50000"/>
                </a:schemeClr>
              </a:solidFill>
              <a:latin typeface="Jameel Noori Nastaleeq" pitchFamily="2" charset="-78"/>
              <a:cs typeface="Jameel Noori Nastaleeq" pitchFamily="2" charset="-78"/>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3" name="Rounded Rectangle 12"/>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5" name="TextBox 14"/>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1799697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961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4400" y="1447800"/>
            <a:ext cx="6248400" cy="2308324"/>
          </a:xfrm>
          <a:prstGeom prst="rect">
            <a:avLst/>
          </a:prstGeom>
          <a:noFill/>
        </p:spPr>
        <p:txBody>
          <a:bodyPr wrap="square" rtlCol="0">
            <a:spAutoFit/>
          </a:bodyPr>
          <a:lstStyle/>
          <a:p>
            <a:pPr algn="ctr" rtl="1"/>
            <a:r>
              <a:rPr lang="ur-PK" sz="3600" dirty="0" smtClean="0">
                <a:solidFill>
                  <a:schemeClr val="accent6">
                    <a:lumMod val="50000"/>
                  </a:schemeClr>
                </a:solidFill>
                <a:latin typeface="Jameel Noori Nastaleeq" panose="02000503000000000004" pitchFamily="2" charset="-78"/>
                <a:cs typeface="Jameel Noori Nastaleeq" panose="02000503000000000004" pitchFamily="2" charset="-78"/>
              </a:rPr>
              <a:t>حضرت عبداللہ ابن عمر ؓؓ فرماتے ہیں کہ رسول کریم ﷺ نے فرمایا </a:t>
            </a:r>
            <a:r>
              <a:rPr lang="ur-PK" sz="3600" dirty="0">
                <a:solidFill>
                  <a:schemeClr val="accent6">
                    <a:lumMod val="50000"/>
                  </a:schemeClr>
                </a:solidFill>
                <a:latin typeface="Jameel Noori Nastaleeq" panose="02000503000000000004" pitchFamily="2" charset="-78"/>
                <a:cs typeface="Jameel Noori Nastaleeq" panose="02000503000000000004" pitchFamily="2" charset="-78"/>
              </a:rPr>
              <a:t>’’</a:t>
            </a:r>
            <a:r>
              <a:rPr lang="ur-PK" sz="3600" dirty="0" smtClean="0">
                <a:solidFill>
                  <a:schemeClr val="accent6">
                    <a:lumMod val="50000"/>
                  </a:schemeClr>
                </a:solidFill>
                <a:latin typeface="Jameel Noori Nastaleeq" panose="02000503000000000004" pitchFamily="2" charset="-78"/>
                <a:cs typeface="Jameel Noori Nastaleeq" panose="02000503000000000004" pitchFamily="2" charset="-78"/>
              </a:rPr>
              <a:t>پوری دنیا ایک متاع ہے اور دنیا کی بہترین متاع نیک بخت عورت ہے۔</a:t>
            </a:r>
            <a:r>
              <a:rPr lang="ur-PK" sz="3600" dirty="0">
                <a:solidFill>
                  <a:schemeClr val="accent6">
                    <a:lumMod val="50000"/>
                  </a:schemeClr>
                </a:solidFill>
                <a:latin typeface="Jameel Noori Nastaleeq" panose="02000503000000000004" pitchFamily="2" charset="-78"/>
                <a:cs typeface="Jameel Noori Nastaleeq" panose="02000503000000000004" pitchFamily="2" charset="-78"/>
              </a:rPr>
              <a:t> </a:t>
            </a:r>
            <a:r>
              <a:rPr lang="ur-PK" sz="3600" dirty="0" smtClean="0">
                <a:solidFill>
                  <a:schemeClr val="accent6">
                    <a:lumMod val="50000"/>
                  </a:schemeClr>
                </a:solidFill>
                <a:latin typeface="Jameel Noori Nastaleeq" panose="02000503000000000004" pitchFamily="2" charset="-78"/>
                <a:cs typeface="Jameel Noori Nastaleeq" panose="02000503000000000004" pitchFamily="2" charset="-78"/>
              </a:rPr>
              <a:t>‘‘</a:t>
            </a:r>
          </a:p>
          <a:p>
            <a:pPr algn="ctr" rtl="1"/>
            <a:r>
              <a:rPr lang="ur-PK" sz="3600" dirty="0" smtClean="0">
                <a:solidFill>
                  <a:schemeClr val="accent6">
                    <a:lumMod val="50000"/>
                  </a:schemeClr>
                </a:solidFill>
                <a:latin typeface="Jameel Noori Nastaleeq" panose="02000503000000000004" pitchFamily="2" charset="-78"/>
                <a:cs typeface="Jameel Noori Nastaleeq" panose="02000503000000000004" pitchFamily="2" charset="-78"/>
              </a:rPr>
              <a:t>(مسلم، مشکوۃ)</a:t>
            </a:r>
            <a:endParaRPr lang="en-US" sz="3600" dirty="0">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8" name="Rounded Rectangle 7"/>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3785005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81000" y="685800"/>
            <a:ext cx="7200900" cy="397748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lnSpc>
                <a:spcPct val="150000"/>
              </a:lnSpc>
            </a:pPr>
            <a:r>
              <a:rPr lang="ur-PK" sz="3200" dirty="0" smtClean="0">
                <a:ln w="18415" cmpd="sng">
                  <a:noFill/>
                  <a:prstDash val="solid"/>
                </a:ln>
                <a:solidFill>
                  <a:schemeClr val="accent6">
                    <a:lumMod val="50000"/>
                  </a:schemeClr>
                </a:solidFill>
                <a:latin typeface="Jameel Noori Nastaleeq" panose="02000503000000000004" pitchFamily="2" charset="-78"/>
                <a:cs typeface="Jameel Noori Nastaleeq" panose="02000503000000000004" pitchFamily="2" charset="-78"/>
              </a:rPr>
              <a:t>( ابوہریرہ رضی اللہ عنہ ) نے رسول اللہ ﷺ سے سنا ، آپ نے فرمایا- تم کیا سمجھتے ہو اگر تم میں سے کسی کے گھر کے سامنے نہر ہو جس سے وہ ہر روز پانچ مرتبہ نہاتا              ہو ، کیا اس ( کے جسم ) کا کوئی میل کچیل باقی رہ جائے گا ؟ صحابہ نے عرض کی : اس کا کوئی میل کچیل باقی نہیں رہے گا ۔ آپ نے فرمایا یہی پانچ نمازوں کی مثال ہے ، اللہ تعالیٰ ان کے ذریعے سے گناہوں کو صاف کر دیتا ہے ۔ (مسلم)</a:t>
            </a:r>
            <a:endParaRPr lang="en-US" sz="3200" dirty="0">
              <a:ln w="18415" cmpd="sng">
                <a:noFill/>
                <a:prstDash val="solid"/>
              </a:ln>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0" name="Rounded Rectangle 9"/>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536559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562100" y="1600200"/>
            <a:ext cx="60198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6600" dirty="0" smtClean="0">
                <a:ln w="18415" cmpd="sng">
                  <a:noFill/>
                  <a:prstDash val="solid"/>
                </a:ln>
                <a:solidFill>
                  <a:schemeClr val="accent6">
                    <a:lumMod val="50000"/>
                  </a:schemeClr>
                </a:solidFill>
                <a:latin typeface="Jameel Noori Kasheeda" panose="02000503000000020004" pitchFamily="2" charset="-78"/>
                <a:cs typeface="Jameel Noori Kasheeda" panose="02000503000000020004" pitchFamily="2" charset="-78"/>
              </a:rPr>
              <a:t>اچھا گمان</a:t>
            </a:r>
            <a:endParaRPr lang="en-US" sz="6600" dirty="0">
              <a:ln w="18415" cmpd="sng">
                <a:noFill/>
                <a:prstDash val="solid"/>
              </a:ln>
              <a:solidFill>
                <a:schemeClr val="accent6">
                  <a:lumMod val="50000"/>
                </a:schemeClr>
              </a:solidFill>
              <a:latin typeface="Jameel Noori Kasheeda" panose="02000503000000020004" pitchFamily="2" charset="-78"/>
              <a:cs typeface="Jameel Noori Kasheeda" panose="0200050300000002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793014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143000" y="1600200"/>
            <a:ext cx="4762500" cy="2585323"/>
          </a:xfrm>
          <a:prstGeom prst="rect">
            <a:avLst/>
          </a:prstGeom>
          <a:noFill/>
        </p:spPr>
        <p:txBody>
          <a:bodyPr wrap="square" rtlCol="0">
            <a:spAutoFit/>
          </a:bodyPr>
          <a:lstStyle/>
          <a:p>
            <a:pPr algn="r" rtl="1">
              <a:lnSpc>
                <a:spcPct val="150000"/>
              </a:lnSpc>
            </a:pPr>
            <a:r>
              <a:rPr lang="ur-PK" sz="2800" dirty="0" smtClean="0">
                <a:solidFill>
                  <a:schemeClr val="accent6">
                    <a:lumMod val="50000"/>
                  </a:schemeClr>
                </a:solidFill>
                <a:latin typeface="Jameel Noori Nastaleeq" panose="02000503000000000004" pitchFamily="2" charset="-78"/>
                <a:cs typeface="Jameel Noori Nastaleeq" panose="02000503000000000004" pitchFamily="2" charset="-78"/>
              </a:rPr>
              <a:t>آپ ﷺ نے فرمایا</a:t>
            </a:r>
            <a:r>
              <a:rPr lang="ur-PK" sz="2800" dirty="0" smtClean="0">
                <a:solidFill>
                  <a:schemeClr val="accent6">
                    <a:lumMod val="50000"/>
                  </a:schemeClr>
                </a:solidFill>
                <a:latin typeface="Jameel Noori Nastaleeq" panose="02000503000000000004" pitchFamily="2" charset="-78"/>
                <a:cs typeface="Jameel Noori Nastaleeq" panose="02000503000000000004" pitchFamily="2" charset="-78"/>
              </a:rPr>
              <a:t>:</a:t>
            </a:r>
            <a:endParaRPr lang="en-US" sz="2800" dirty="0" smtClean="0">
              <a:solidFill>
                <a:schemeClr val="accent6">
                  <a:lumMod val="50000"/>
                </a:schemeClr>
              </a:solidFill>
              <a:latin typeface="Jameel Noori Nastaleeq" panose="02000503000000000004" pitchFamily="2" charset="-78"/>
              <a:cs typeface="Jameel Noori Nastaleeq" panose="02000503000000000004" pitchFamily="2" charset="-78"/>
            </a:endParaRPr>
          </a:p>
          <a:p>
            <a:pPr algn="ctr" rtl="1">
              <a:lnSpc>
                <a:spcPct val="150000"/>
              </a:lnSpc>
            </a:pPr>
            <a:r>
              <a:rPr lang="ur-PK" sz="4400" dirty="0" smtClean="0">
                <a:solidFill>
                  <a:schemeClr val="accent6">
                    <a:lumMod val="50000"/>
                  </a:schemeClr>
                </a:solidFill>
                <a:latin typeface="_PDMS_Saleem_QuranFont" panose="02010000000000000000" pitchFamily="2" charset="-78"/>
                <a:cs typeface="_PDMS_Saleem_QuranFont" panose="02010000000000000000" pitchFamily="2" charset="-78"/>
              </a:rPr>
              <a:t>" </a:t>
            </a:r>
            <a:r>
              <a:rPr lang="ur-PK" sz="4400" dirty="0" smtClean="0">
                <a:solidFill>
                  <a:schemeClr val="accent6">
                    <a:lumMod val="50000"/>
                  </a:schemeClr>
                </a:solidFill>
                <a:latin typeface="Al_Mushaf" panose="02000000000000000000" pitchFamily="2" charset="-78"/>
                <a:cs typeface="Al_Mushaf" panose="02000000000000000000" pitchFamily="2" charset="-78"/>
              </a:rPr>
              <a:t>اَفْشُوا السـَّلَامَ </a:t>
            </a:r>
            <a:r>
              <a:rPr lang="ur-PK" sz="4400" dirty="0" smtClean="0">
                <a:solidFill>
                  <a:schemeClr val="accent6">
                    <a:lumMod val="50000"/>
                  </a:schemeClr>
                </a:solidFill>
                <a:latin typeface="_PDMS_Saleem_QuranFont" panose="02010000000000000000" pitchFamily="2" charset="-78"/>
                <a:cs typeface="_PDMS_Saleem_QuranFont" panose="02010000000000000000" pitchFamily="2" charset="-78"/>
              </a:rPr>
              <a:t>"</a:t>
            </a:r>
            <a:endParaRPr lang="en-US" sz="4400" dirty="0">
              <a:solidFill>
                <a:schemeClr val="accent6">
                  <a:lumMod val="50000"/>
                </a:schemeClr>
              </a:solidFill>
              <a:latin typeface="_PDMS_Saleem_QuranFont" panose="02010000000000000000" pitchFamily="2" charset="-78"/>
              <a:cs typeface="_PDMS_Saleem_QuranFont" panose="02010000000000000000" pitchFamily="2" charset="-78"/>
            </a:endParaRPr>
          </a:p>
          <a:p>
            <a:pPr algn="ctr" rtl="1">
              <a:lnSpc>
                <a:spcPct val="150000"/>
              </a:lnSpc>
            </a:pPr>
            <a:r>
              <a:rPr lang="ur-PK" sz="3600" dirty="0">
                <a:solidFill>
                  <a:schemeClr val="accent6">
                    <a:lumMod val="50000"/>
                  </a:schemeClr>
                </a:solidFill>
                <a:latin typeface="Jameel Noori Nastaleeq" panose="02000503000000000004" pitchFamily="2" charset="-78"/>
                <a:cs typeface="Jameel Noori Nastaleeq" panose="02000503000000000004" pitchFamily="2" charset="-78"/>
              </a:rPr>
              <a:t>سلام کو پھیلاؤ۔(ترمذی</a:t>
            </a:r>
            <a:r>
              <a:rPr lang="ur-PK" sz="3600" dirty="0" smtClean="0">
                <a:solidFill>
                  <a:schemeClr val="accent6">
                    <a:lumMod val="50000"/>
                  </a:schemeClr>
                </a:solidFill>
                <a:latin typeface="Jameel Noori Nastaleeq" panose="02000503000000000004" pitchFamily="2" charset="-78"/>
                <a:cs typeface="Jameel Noori Nastaleeq" panose="02000503000000000004" pitchFamily="2" charset="-78"/>
              </a:rPr>
              <a:t>)</a:t>
            </a:r>
            <a:endParaRPr lang="en-US" sz="3600" dirty="0">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2" name="Rounded Rectangle 11"/>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4" name="TextBox 13"/>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73396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447800" y="2055526"/>
            <a:ext cx="5562600" cy="1371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8000" dirty="0" smtClean="0">
                <a:ln w="18415" cmpd="sng">
                  <a:noFill/>
                  <a:prstDash val="solid"/>
                </a:ln>
                <a:solidFill>
                  <a:schemeClr val="accent6">
                    <a:lumMod val="50000"/>
                  </a:schemeClr>
                </a:solidFill>
                <a:latin typeface="Jameel Noori Nastaleeq" panose="02000503000000000004" pitchFamily="2" charset="-78"/>
                <a:cs typeface="Jameel Noori Nastaleeq" panose="02000503000000000004" pitchFamily="2" charset="-78"/>
              </a:rPr>
              <a:t>مُسکرا کر ملنا</a:t>
            </a:r>
            <a:endParaRPr lang="en-US" sz="8000" dirty="0">
              <a:ln w="18415" cmpd="sng">
                <a:noFill/>
                <a:prstDash val="solid"/>
              </a:ln>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596247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3124200" y="1866900"/>
            <a:ext cx="2971800"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8000" dirty="0" smtClean="0">
                <a:solidFill>
                  <a:schemeClr val="accent6">
                    <a:lumMod val="50000"/>
                  </a:schemeClr>
                </a:solidFill>
                <a:latin typeface="Jameel Noori Nastaleeq" panose="02000503000000000004" pitchFamily="2" charset="-78"/>
                <a:cs typeface="Jameel Noori Nastaleeq" panose="02000503000000000004" pitchFamily="2" charset="-78"/>
              </a:rPr>
              <a:t>تحفہ دینا</a:t>
            </a:r>
            <a:endParaRPr lang="en-US" sz="8000" dirty="0">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16386" name="Picture 2" descr="Gift Box in Red PNG Clipart - Best WEB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676400"/>
            <a:ext cx="148301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0" name="Rounded Rectangle 9"/>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3598544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676400" y="1676400"/>
            <a:ext cx="5105400" cy="1600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r-PK" sz="8000" dirty="0" smtClean="0">
                <a:ln w="18415" cmpd="sng">
                  <a:noFill/>
                  <a:prstDash val="solid"/>
                </a:ln>
                <a:solidFill>
                  <a:schemeClr val="accent6">
                    <a:lumMod val="50000"/>
                  </a:schemeClr>
                </a:solidFill>
                <a:latin typeface="Jameel Noori Kasheeda" panose="02000503000000020004" pitchFamily="2" charset="-78"/>
                <a:cs typeface="Jameel Noori Kasheeda" panose="02000503000000020004" pitchFamily="2" charset="-78"/>
              </a:rPr>
              <a:t>اظہارِتشکر</a:t>
            </a:r>
            <a:endParaRPr lang="en-US" sz="8000" dirty="0">
              <a:ln w="18415" cmpd="sng">
                <a:noFill/>
                <a:prstDash val="solid"/>
              </a:ln>
              <a:solidFill>
                <a:schemeClr val="accent6">
                  <a:lumMod val="50000"/>
                </a:schemeClr>
              </a:solidFill>
              <a:latin typeface="Jameel Noori Kasheeda" panose="02000503000000020004" pitchFamily="2" charset="-78"/>
              <a:cs typeface="Jameel Noori Kasheeda" panose="0200050300000002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870923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6816"/>
            <a:ext cx="9144000" cy="689481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257300" y="1447800"/>
            <a:ext cx="66294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4800" dirty="0" smtClean="0">
                <a:ln w="12700">
                  <a:noFill/>
                  <a:prstDash val="solid"/>
                </a:ln>
                <a:solidFill>
                  <a:schemeClr val="accent6">
                    <a:lumMod val="50000"/>
                  </a:schemeClr>
                </a:solidFill>
                <a:latin typeface="Jameel Noori Nastaleeq" panose="02000503000000000004" pitchFamily="2" charset="-78"/>
                <a:cs typeface="Jameel Noori Nastaleeq" panose="02000503000000000004" pitchFamily="2" charset="-78"/>
              </a:rPr>
              <a:t>اپنے ساتھی کی رفاقت پر مطمئن ہونا</a:t>
            </a:r>
            <a:endParaRPr lang="en-US" sz="4800" dirty="0">
              <a:ln w="12700">
                <a:noFill/>
                <a:prstDash val="solid"/>
              </a:ln>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3745295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790700" y="1143000"/>
            <a:ext cx="5562600" cy="1676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7200" dirty="0" smtClean="0">
                <a:solidFill>
                  <a:schemeClr val="accent6">
                    <a:lumMod val="50000"/>
                  </a:schemeClr>
                </a:solidFill>
                <a:latin typeface="Jameel Noori Nastaleeq" panose="02000503000000000004" pitchFamily="2" charset="-78"/>
                <a:cs typeface="Jameel Noori Nastaleeq" panose="02000503000000000004" pitchFamily="2" charset="-78"/>
              </a:rPr>
              <a:t>میری بہترین دوست</a:t>
            </a:r>
            <a:endParaRPr lang="en-US" sz="7200" dirty="0">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075265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46113" y="1066800"/>
            <a:ext cx="7467600" cy="3124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lnSpc>
                <a:spcPct val="150000"/>
              </a:lnSpc>
            </a:pPr>
            <a:r>
              <a:rPr lang="ur-PK" sz="3600" dirty="0" smtClean="0">
                <a:ln w="12700">
                  <a:noFill/>
                  <a:prstDash val="solid"/>
                </a:ln>
                <a:solidFill>
                  <a:schemeClr val="accent6">
                    <a:lumMod val="50000"/>
                  </a:schemeClr>
                </a:solidFill>
                <a:latin typeface="Jameel Noori Nastaleeq" panose="02000503000000000004" pitchFamily="2" charset="-78"/>
                <a:cs typeface="Jameel Noori Nastaleeq" panose="02000503000000000004" pitchFamily="2" charset="-78"/>
              </a:rPr>
              <a:t>بے انتہا حسین لوگ ان کا تو کیا کہنا ان کے اندر کا حسن رِس رِس کر چہرے کا مساموں سے پھوٹنا شروع ہو جاتا ہے اور پورے چہرے پر نور بن کر بسیرا کرتا ہے۔</a:t>
            </a:r>
            <a:endParaRPr lang="en-US" sz="3600" dirty="0">
              <a:ln w="12700">
                <a:noFill/>
                <a:prstDash val="solid"/>
              </a:ln>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0" name="Rounded Rectangle 9"/>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3856580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676400" y="1524000"/>
            <a:ext cx="4038600" cy="26209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lnSpc>
                <a:spcPct val="150000"/>
              </a:lnSpc>
            </a:pPr>
            <a:r>
              <a:rPr lang="ur-PK" sz="5400" dirty="0" smtClean="0">
                <a:ln w="18000">
                  <a:noFill/>
                  <a:prstDash val="solid"/>
                  <a:miter lim="800000"/>
                </a:ln>
                <a:solidFill>
                  <a:schemeClr val="accent6">
                    <a:lumMod val="50000"/>
                  </a:schemeClr>
                </a:solidFill>
                <a:latin typeface="Jameel Noori Nastaleeq" panose="02000503000000000004" pitchFamily="2" charset="-78"/>
                <a:cs typeface="Jameel Noori Nastaleeq" panose="02000503000000000004" pitchFamily="2" charset="-78"/>
              </a:rPr>
              <a:t>٭ نماز</a:t>
            </a:r>
            <a:br>
              <a:rPr lang="ur-PK" sz="5400" dirty="0" smtClean="0">
                <a:ln w="18000">
                  <a:noFill/>
                  <a:prstDash val="solid"/>
                  <a:miter lim="800000"/>
                </a:ln>
                <a:solidFill>
                  <a:schemeClr val="accent6">
                    <a:lumMod val="50000"/>
                  </a:schemeClr>
                </a:solidFill>
                <a:latin typeface="Jameel Noori Nastaleeq" panose="02000503000000000004" pitchFamily="2" charset="-78"/>
                <a:cs typeface="Jameel Noori Nastaleeq" panose="02000503000000000004" pitchFamily="2" charset="-78"/>
              </a:rPr>
            </a:br>
            <a:r>
              <a:rPr lang="ur-PK" sz="5400" dirty="0" smtClean="0">
                <a:ln w="18000">
                  <a:noFill/>
                  <a:prstDash val="solid"/>
                  <a:miter lim="800000"/>
                </a:ln>
                <a:solidFill>
                  <a:schemeClr val="accent6">
                    <a:lumMod val="50000"/>
                  </a:schemeClr>
                </a:solidFill>
                <a:latin typeface="Jameel Noori Nastaleeq" panose="02000503000000000004" pitchFamily="2" charset="-78"/>
                <a:cs typeface="Jameel Noori Nastaleeq" panose="02000503000000000004" pitchFamily="2" charset="-78"/>
              </a:rPr>
              <a:t>٭تلاوت قرآن</a:t>
            </a:r>
            <a:endParaRPr lang="en-US" sz="5400" dirty="0">
              <a:ln w="18000">
                <a:noFill/>
                <a:prstDash val="solid"/>
                <a:miter lim="800000"/>
              </a:ln>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3487880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857500" y="1445926"/>
            <a:ext cx="3429000" cy="1981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8000" dirty="0" smtClean="0">
                <a:solidFill>
                  <a:schemeClr val="accent6">
                    <a:lumMod val="50000"/>
                  </a:schemeClr>
                </a:solidFill>
                <a:latin typeface="Jameel Noori Nastaleeq" panose="02000503000000000004" pitchFamily="2" charset="-78"/>
                <a:cs typeface="Jameel Noori Nastaleeq" panose="02000503000000000004" pitchFamily="2" charset="-78"/>
              </a:rPr>
              <a:t>صالح صحبت</a:t>
            </a:r>
            <a:endParaRPr lang="en-US" sz="8000" dirty="0">
              <a:solidFill>
                <a:schemeClr val="accent6">
                  <a:lumMod val="50000"/>
                </a:schemeClr>
              </a:solidFill>
              <a:latin typeface="Jameel Noori Nastaleeq" panose="02000503000000000004" pitchFamily="2" charset="-78"/>
              <a:cs typeface="Jameel Noori Nastaleeq" panose="02000503000000000004"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1959750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a:xfrm>
          <a:off x="0" y="0"/>
          <a:ext cx="0" cy="0"/>
          <a:chOff x="0" y="0"/>
          <a:chExt cx="0" cy="0"/>
        </a:xfrm>
      </p:grpSpPr>
      <p:pic>
        <p:nvPicPr>
          <p:cNvPr id="1026" name="Picture 2" descr="Makeup brushes on a white background (623505) | Conceptual | Design Bund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 y="752007"/>
            <a:ext cx="9131808" cy="6096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304800" y="688299"/>
            <a:ext cx="5638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2700">
                  <a:solidFill>
                    <a:srgbClr val="C00000"/>
                  </a:solidFill>
                  <a:prstDash val="solid"/>
                </a:ln>
                <a:solidFill>
                  <a:srgbClr val="FF0066"/>
                </a:solidFill>
                <a:latin typeface="Bell MT" pitchFamily="18" charset="0"/>
              </a:rPr>
              <a:t>Personal Hygiene</a:t>
            </a:r>
            <a:endParaRPr lang="en-US" sz="4800" b="1" dirty="0">
              <a:ln w="12700">
                <a:solidFill>
                  <a:srgbClr val="C00000"/>
                </a:solidFill>
                <a:prstDash val="solid"/>
              </a:ln>
              <a:solidFill>
                <a:srgbClr val="FF0066"/>
              </a:solidFill>
            </a:endParaRPr>
          </a:p>
        </p:txBody>
      </p:sp>
      <p:sp>
        <p:nvSpPr>
          <p:cNvPr id="12" name="Rectangle 11"/>
          <p:cNvSpPr/>
          <p:nvPr/>
        </p:nvSpPr>
        <p:spPr>
          <a:xfrm>
            <a:off x="690394" y="1831299"/>
            <a:ext cx="6699206" cy="769441"/>
          </a:xfrm>
          <a:prstGeom prst="rect">
            <a:avLst/>
          </a:prstGeom>
        </p:spPr>
        <p:txBody>
          <a:bodyPr wrap="none">
            <a:spAutoFit/>
          </a:bodyPr>
          <a:lstStyle/>
          <a:p>
            <a:r>
              <a:rPr lang="en-US" sz="4400" b="1" dirty="0">
                <a:ln w="12700">
                  <a:solidFill>
                    <a:srgbClr val="C00000"/>
                  </a:solidFill>
                  <a:prstDash val="solid"/>
                </a:ln>
                <a:solidFill>
                  <a:srgbClr val="FF0066"/>
                </a:solidFill>
                <a:latin typeface="Bell MT" panose="02020503060305020303" pitchFamily="18" charset="0"/>
              </a:rPr>
              <a:t>Unwashed Undergarments</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5" name="Rounded Rectangle 14"/>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7" name="TextBox 16"/>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46588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84957" y="1072662"/>
            <a:ext cx="7543800" cy="2438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3600" dirty="0">
                <a:ln w="19050">
                  <a:noFill/>
                  <a:prstDash val="solid"/>
                </a:ln>
                <a:solidFill>
                  <a:schemeClr val="accent6">
                    <a:lumMod val="50000"/>
                  </a:schemeClr>
                </a:solidFill>
                <a:latin typeface="Jameel Noori Nastaleeq" pitchFamily="2" charset="-78"/>
                <a:cs typeface="Jameel Noori Nastaleeq" pitchFamily="2" charset="-78"/>
              </a:rPr>
              <a:t>حضرت انس رضی اللہ عنہ سے روایت ہے کہ ناخن کاٹنے،</a:t>
            </a:r>
            <a:endParaRPr lang="en-US" sz="3600" dirty="0">
              <a:ln w="19050">
                <a:noFill/>
                <a:prstDash val="solid"/>
              </a:ln>
              <a:solidFill>
                <a:schemeClr val="accent6">
                  <a:lumMod val="50000"/>
                </a:schemeClr>
              </a:solidFill>
            </a:endParaRPr>
          </a:p>
          <a:p>
            <a:pPr rtl="1"/>
            <a:r>
              <a:rPr lang="ur-PK" sz="3600" dirty="0" smtClean="0">
                <a:ln w="19050">
                  <a:noFill/>
                  <a:prstDash val="solid"/>
                </a:ln>
                <a:solidFill>
                  <a:schemeClr val="accent6">
                    <a:lumMod val="50000"/>
                  </a:schemeClr>
                </a:solidFill>
                <a:latin typeface="Jameel Noori Nastaleeq" pitchFamily="2" charset="-78"/>
                <a:cs typeface="Jameel Noori Nastaleeq" pitchFamily="2" charset="-78"/>
              </a:rPr>
              <a:t>مونچھیں کتروانے، زیرِ ناف  بال صاف کرنے کے لئے چالیس دن  کی مدت مقرر فرمائی ہے۔ </a:t>
            </a:r>
            <a:endParaRPr lang="en-US" sz="3600" dirty="0" smtClean="0">
              <a:ln w="19050">
                <a:noFill/>
                <a:prstDash val="solid"/>
              </a:ln>
              <a:solidFill>
                <a:schemeClr val="accent6">
                  <a:lumMod val="50000"/>
                </a:schemeClr>
              </a:solidFill>
              <a:latin typeface="Jameel Noori Nastaleeq" pitchFamily="2" charset="-78"/>
              <a:cs typeface="Jameel Noori Nastaleeq" pitchFamily="2" charset="-78"/>
            </a:endParaRPr>
          </a:p>
          <a:p>
            <a:pPr rtl="1"/>
            <a:r>
              <a:rPr lang="ur-PK" sz="2400" dirty="0" smtClean="0">
                <a:ln w="19050">
                  <a:noFill/>
                  <a:prstDash val="solid"/>
                </a:ln>
                <a:solidFill>
                  <a:schemeClr val="accent6">
                    <a:lumMod val="50000"/>
                  </a:schemeClr>
                </a:solidFill>
                <a:latin typeface="Jameel Noori Nastaleeq" pitchFamily="2" charset="-78"/>
                <a:cs typeface="Jameel Noori Nastaleeq" pitchFamily="2" charset="-78"/>
              </a:rPr>
              <a:t>(مسلم ، ابن ماجہ ، مسند احمد، ترمذی، نسائی اور ابو داؤد)</a:t>
            </a:r>
            <a:endParaRPr lang="en-US" sz="2400" dirty="0">
              <a:ln w="19050">
                <a:noFill/>
                <a:prstDash val="solid"/>
              </a:ln>
              <a:solidFill>
                <a:schemeClr val="accent6">
                  <a:lumMod val="50000"/>
                </a:schemeClr>
              </a:solidFill>
              <a:latin typeface="Jameel Noori Nastaleeq" pitchFamily="2" charset="-78"/>
              <a:cs typeface="Jameel Noori Nastaleeq"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908425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381000" y="1447800"/>
            <a:ext cx="7406148" cy="2667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3200" dirty="0">
                <a:ln w="18415" cmpd="sng">
                  <a:noFill/>
                  <a:prstDash val="solid"/>
                </a:ln>
                <a:solidFill>
                  <a:srgbClr val="C00000"/>
                </a:solidFill>
                <a:latin typeface="Jameel Noori Nastaleeq" pitchFamily="2" charset="-78"/>
                <a:cs typeface="Jameel Noori Nastaleeq" pitchFamily="2" charset="-78"/>
              </a:rPr>
              <a:t>ابوسعید خدری رضی اللہ عنہ سے روایت ہے کہ نبی کریم ﷺ نے ارشاد فرمایا: نہ کوئی مرد کسی دوسرے </a:t>
            </a:r>
            <a:r>
              <a:rPr lang="ur-PK" sz="3200" dirty="0" smtClean="0">
                <a:ln w="18415" cmpd="sng">
                  <a:noFill/>
                  <a:prstDash val="solid"/>
                </a:ln>
                <a:solidFill>
                  <a:srgbClr val="C00000"/>
                </a:solidFill>
                <a:latin typeface="Jameel Noori Nastaleeq" pitchFamily="2" charset="-78"/>
                <a:cs typeface="Jameel Noori Nastaleeq" pitchFamily="2" charset="-78"/>
              </a:rPr>
              <a:t>مردکےجسم  </a:t>
            </a:r>
            <a:r>
              <a:rPr lang="ur-PK" sz="3200" dirty="0">
                <a:ln w="18415" cmpd="sng">
                  <a:noFill/>
                  <a:prstDash val="solid"/>
                </a:ln>
                <a:solidFill>
                  <a:srgbClr val="C00000"/>
                </a:solidFill>
                <a:latin typeface="Jameel Noori Nastaleeq" pitchFamily="2" charset="-78"/>
                <a:cs typeface="Jameel Noori Nastaleeq" pitchFamily="2" charset="-78"/>
              </a:rPr>
              <a:t>کے </a:t>
            </a:r>
            <a:r>
              <a:rPr lang="ur-PK" sz="3200" dirty="0" smtClean="0">
                <a:ln w="18415" cmpd="sng">
                  <a:noFill/>
                  <a:prstDash val="solid"/>
                </a:ln>
                <a:solidFill>
                  <a:srgbClr val="C00000"/>
                </a:solidFill>
                <a:latin typeface="Jameel Noori Nastaleeq" pitchFamily="2" charset="-78"/>
                <a:cs typeface="Jameel Noori Nastaleeq" pitchFamily="2" charset="-78"/>
              </a:rPr>
              <a:t>قابلِ ستر حصوں کو دیکھے اور نہ کوئی عورت کسی دوسری عورت کے جسم کے قابلِ ستر حصوں کو دیکھے اور نہ کوئی مرد کسی مرد کے ساتھ ایک چادر یا لحاف میں لیٹے اور نہ کوئی عورت کسی عورت کے ساتھ ایک چادر یا لحاف میں لیٹے۔           (مسلم و احمد)</a:t>
            </a:r>
            <a:endParaRPr lang="en-US" sz="3200" dirty="0">
              <a:ln w="18415" cmpd="sng">
                <a:noFill/>
                <a:prstDash val="solid"/>
              </a:ln>
              <a:solidFill>
                <a:srgbClr val="C00000"/>
              </a:solidFill>
              <a:latin typeface="Jameel Noori Nastaleeq" pitchFamily="2" charset="-78"/>
              <a:cs typeface="Jameel Noori Nastaleeq"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9" name="Rounded Rectangle 8"/>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1" name="TextBox 10"/>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7347454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81514" y="666566"/>
            <a:ext cx="5002652" cy="4235903"/>
          </a:xfrm>
          <a:prstGeom prst="rect">
            <a:avLst/>
          </a:prstGeom>
        </p:spPr>
        <p:txBody>
          <a:bodyPr wrap="none">
            <a:spAutoFit/>
          </a:bodyPr>
          <a:lstStyle/>
          <a:p>
            <a:pPr marL="571500" indent="-571500" algn="l">
              <a:lnSpc>
                <a:spcPct val="250000"/>
              </a:lnSpc>
              <a:buFont typeface="Wingdings" panose="05000000000000000000" pitchFamily="2" charset="2"/>
              <a:buChar char="§"/>
            </a:pPr>
            <a:r>
              <a:rPr lang="en-US" sz="2800" dirty="0">
                <a:ln w="12700">
                  <a:noFill/>
                  <a:prstDash val="solid"/>
                </a:ln>
                <a:solidFill>
                  <a:schemeClr val="tx2">
                    <a:lumMod val="50000"/>
                  </a:schemeClr>
                </a:solidFill>
                <a:latin typeface="Bell MT" panose="02020503060305020303" pitchFamily="18" charset="0"/>
              </a:rPr>
              <a:t>Oral Hygiene </a:t>
            </a:r>
            <a:endParaRPr lang="en-US" sz="2800" dirty="0" smtClean="0">
              <a:ln w="12700">
                <a:noFill/>
                <a:prstDash val="solid"/>
              </a:ln>
              <a:solidFill>
                <a:schemeClr val="tx2">
                  <a:lumMod val="50000"/>
                </a:schemeClr>
              </a:solidFill>
              <a:latin typeface="Bell MT" panose="02020503060305020303" pitchFamily="18" charset="0"/>
            </a:endParaRPr>
          </a:p>
          <a:p>
            <a:pPr marL="571500" indent="-571500">
              <a:lnSpc>
                <a:spcPct val="250000"/>
              </a:lnSpc>
              <a:buFont typeface="Wingdings" panose="05000000000000000000" pitchFamily="2" charset="2"/>
              <a:buChar char="§"/>
            </a:pPr>
            <a:r>
              <a:rPr lang="en-US" sz="2800" dirty="0">
                <a:ln w="12700">
                  <a:noFill/>
                  <a:prstDash val="solid"/>
                </a:ln>
                <a:solidFill>
                  <a:schemeClr val="tx2">
                    <a:lumMod val="50000"/>
                  </a:schemeClr>
                </a:solidFill>
                <a:latin typeface="Bell MT" panose="02020503060305020303" pitchFamily="18" charset="0"/>
              </a:rPr>
              <a:t>Nose Picking Not Publically </a:t>
            </a:r>
          </a:p>
          <a:p>
            <a:pPr marL="571500" indent="-571500">
              <a:lnSpc>
                <a:spcPct val="250000"/>
              </a:lnSpc>
              <a:buFont typeface="Wingdings" panose="05000000000000000000" pitchFamily="2" charset="2"/>
              <a:buChar char="§"/>
            </a:pPr>
            <a:r>
              <a:rPr lang="en-US" sz="2800" dirty="0">
                <a:ln w="12700">
                  <a:noFill/>
                  <a:prstDash val="solid"/>
                </a:ln>
                <a:solidFill>
                  <a:schemeClr val="tx2">
                    <a:lumMod val="50000"/>
                  </a:schemeClr>
                </a:solidFill>
                <a:latin typeface="Bell MT" panose="02020503060305020303" pitchFamily="18" charset="0"/>
              </a:rPr>
              <a:t>Get Ready Properly </a:t>
            </a:r>
          </a:p>
          <a:p>
            <a:pPr marL="571500" indent="-571500">
              <a:lnSpc>
                <a:spcPct val="250000"/>
              </a:lnSpc>
              <a:buFont typeface="Wingdings" panose="05000000000000000000" pitchFamily="2" charset="2"/>
              <a:buChar char="§"/>
            </a:pPr>
            <a:r>
              <a:rPr lang="en-US" sz="2800" dirty="0">
                <a:ln w="12700">
                  <a:noFill/>
                  <a:prstDash val="solid"/>
                </a:ln>
                <a:solidFill>
                  <a:schemeClr val="tx2">
                    <a:lumMod val="50000"/>
                  </a:schemeClr>
                </a:solidFill>
                <a:latin typeface="Bell MT" panose="02020503060305020303" pitchFamily="18" charset="0"/>
              </a:rPr>
              <a:t>Time </a:t>
            </a:r>
            <a:r>
              <a:rPr lang="en-US" sz="2800" dirty="0" smtClean="0">
                <a:ln w="12700">
                  <a:noFill/>
                  <a:prstDash val="solid"/>
                </a:ln>
                <a:solidFill>
                  <a:schemeClr val="tx2">
                    <a:lumMod val="50000"/>
                  </a:schemeClr>
                </a:solidFill>
                <a:latin typeface="Bell MT" panose="02020503060305020303" pitchFamily="18" charset="0"/>
              </a:rPr>
              <a:t>Management</a:t>
            </a:r>
            <a:endParaRPr lang="en-US" sz="2800" dirty="0">
              <a:ln w="12700">
                <a:noFill/>
                <a:prstDash val="solid"/>
              </a:ln>
              <a:solidFill>
                <a:schemeClr val="tx2">
                  <a:lumMod val="50000"/>
                </a:schemeClr>
              </a:solidFill>
              <a:latin typeface="Bell MT" panose="02020503060305020303" pitchFamily="18" charset="0"/>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6248" y="990600"/>
            <a:ext cx="1255752" cy="881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42278" y="1942703"/>
            <a:ext cx="796210" cy="1074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descr="E:\New folder (2)\b45ca8251096bfa63784c254bbfb159c.jpg"/>
          <p:cNvPicPr>
            <a:picLocks noChangeAspect="1" noChangeArrowheads="1"/>
          </p:cNvPicPr>
          <p:nvPr/>
        </p:nvPicPr>
        <p:blipFill>
          <a:blip r:embed="rId5" cstate="print">
            <a:clrChange>
              <a:clrFrom>
                <a:srgbClr val="FEFEFC"/>
              </a:clrFrom>
              <a:clrTo>
                <a:srgbClr val="FEFEFC">
                  <a:alpha val="0"/>
                </a:srgbClr>
              </a:clrTo>
            </a:clrChange>
            <a:extLst>
              <a:ext uri="{28A0092B-C50C-407E-A947-70E740481C1C}">
                <a14:useLocalDpi xmlns:a14="http://schemas.microsoft.com/office/drawing/2010/main" val="0"/>
              </a:ext>
            </a:extLst>
          </a:blip>
          <a:srcRect/>
          <a:stretch>
            <a:fillRect/>
          </a:stretch>
        </p:blipFill>
        <p:spPr bwMode="auto">
          <a:xfrm>
            <a:off x="4149772" y="3121573"/>
            <a:ext cx="844455" cy="8382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91938" y="4327128"/>
            <a:ext cx="702289" cy="700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24" name="Rounded Rectangle 23"/>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26" name="TextBox 25"/>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27"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29" name="Picture 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30" name="Picture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26325375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3748"/>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4400" y="1524000"/>
            <a:ext cx="5829300" cy="2308324"/>
          </a:xfrm>
          <a:prstGeom prst="rect">
            <a:avLst/>
          </a:prstGeom>
          <a:noFill/>
        </p:spPr>
        <p:txBody>
          <a:bodyPr wrap="square" rtlCol="0">
            <a:spAutoFit/>
          </a:bodyPr>
          <a:lstStyle/>
          <a:p>
            <a:pPr algn="ctr" rtl="1"/>
            <a:r>
              <a:rPr lang="ur-PK" sz="3600" dirty="0" smtClean="0">
                <a:ln w="18415" cmpd="sng">
                  <a:noFill/>
                  <a:prstDash val="solid"/>
                </a:ln>
                <a:solidFill>
                  <a:schemeClr val="accent6">
                    <a:lumMod val="50000"/>
                  </a:schemeClr>
                </a:solidFill>
                <a:latin typeface="Jameel Noori Nastaleeq" pitchFamily="2" charset="-78"/>
                <a:cs typeface="Jameel Noori Nastaleeq" pitchFamily="2" charset="-78"/>
              </a:rPr>
              <a:t>حضرت ابوموسیٰ اشعری رضی اللہ عنہ کہتے ہیں رسول اللہ ﷺ نے فرمایا’’جو عورت عطر لگائے اور اس لئے لوگوں کے پاس سے گزرے تاکہ وہ اس کی خوشبو سونگھیں وہ زانیہ ہے۔ ‘ (نسائی)</a:t>
            </a:r>
            <a:endParaRPr lang="en-US" sz="3600" dirty="0">
              <a:ln w="18415" cmpd="sng">
                <a:noFill/>
                <a:prstDash val="solid"/>
              </a:ln>
              <a:solidFill>
                <a:schemeClr val="accent6">
                  <a:lumMod val="50000"/>
                </a:schemeClr>
              </a:solidFill>
              <a:latin typeface="Jameel Noori Nastaleeq" pitchFamily="2" charset="-78"/>
              <a:cs typeface="Jameel Noori Nastaleeq" pitchFamily="2" charset="-78"/>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8" name="Rounded Rectangle 7"/>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939418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0" y="0"/>
            <a:ext cx="9144000" cy="686174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09600" y="1371600"/>
            <a:ext cx="6553200" cy="30861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lnSpc>
                <a:spcPct val="150000"/>
              </a:lnSpc>
            </a:pPr>
            <a:r>
              <a:rPr lang="ur-PK" sz="3600" dirty="0" smtClean="0">
                <a:ln w="18000">
                  <a:noFill/>
                  <a:prstDash val="solid"/>
                  <a:miter lim="800000"/>
                </a:ln>
                <a:solidFill>
                  <a:schemeClr val="accent6">
                    <a:lumMod val="50000"/>
                  </a:schemeClr>
                </a:solidFill>
                <a:latin typeface="Jameel Noori Nastaleeq" pitchFamily="2" charset="-78"/>
                <a:cs typeface="Jameel Noori Nastaleeq" pitchFamily="2" charset="-78"/>
              </a:rPr>
              <a:t>ارشاد نبوی ﷺ ہے: ” جو عورت نماز کے لئے مسجد جانا چاہے وہ خوشبو (کا اثرختم کرنے کے لئے اسی طرح) غسل کرے جس طرح جنابت سے غسل کرتی ہے“ (نسائی)</a:t>
            </a:r>
            <a:endParaRPr lang="en-US" sz="3600" dirty="0">
              <a:ln w="18000">
                <a:noFill/>
                <a:prstDash val="solid"/>
                <a:miter lim="800000"/>
              </a:ln>
              <a:solidFill>
                <a:schemeClr val="accent6">
                  <a:lumMod val="50000"/>
                </a:schemeClr>
              </a:solidFill>
              <a:latin typeface="Jameel Noori Nastaleeq" pitchFamily="2" charset="-78"/>
              <a:cs typeface="Jameel Noori Nastaleeq" pitchFamily="2" charset="-78"/>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8" name="Rounded Rectangle 7"/>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0" name="TextBox 9"/>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1708527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ntage leaves design background vector | premium image by rawpixel.com /  marinemynt #vec… | Leaf background, Powerpoint background design,  Background design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b="4771"/>
          <a:stretch/>
        </p:blipFill>
        <p:spPr bwMode="auto">
          <a:xfrm>
            <a:off x="-13742" y="-24984"/>
            <a:ext cx="9157741" cy="68617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72059" y="1295400"/>
            <a:ext cx="6719341" cy="2667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ur-PK" sz="2800" dirty="0">
                <a:ln w="18415" cmpd="sng">
                  <a:noFill/>
                  <a:prstDash val="solid"/>
                </a:ln>
                <a:solidFill>
                  <a:srgbClr val="C00000"/>
                </a:solidFill>
                <a:latin typeface="Jameel Noori Nastaleeq" pitchFamily="2" charset="-78"/>
                <a:cs typeface="Jameel Noori Nastaleeq" pitchFamily="2" charset="-78"/>
              </a:rPr>
              <a:t>حضرت ابو ہریرہ رضی اللہ عنہ کہتے ہیں عرض کیا </a:t>
            </a:r>
            <a:r>
              <a:rPr lang="ur-PK" sz="2800" dirty="0" smtClean="0">
                <a:ln w="18415" cmpd="sng">
                  <a:noFill/>
                  <a:prstDash val="solid"/>
                </a:ln>
                <a:solidFill>
                  <a:srgbClr val="C00000"/>
                </a:solidFill>
                <a:latin typeface="Jameel Noori Nastaleeq" pitchFamily="2" charset="-78"/>
                <a:cs typeface="Jameel Noori Nastaleeq" pitchFamily="2" charset="-78"/>
              </a:rPr>
              <a:t>گیا”یا رسول اللہﷺ! بہترین عورت کون سی ہے؟“ آپﷺ نے فرمایا  ”وہ عورت کہ جب اس کا شوہر اس کی طرف دیکھے تو اسے خوش کردے جب کسی بات کا حکم دے تو اس کی اطاعت کرے نیز عورت کی جان اور مال کےمعاملے میں شوہر جس چیز کو ناپسند کرتا ہو اس میں اس کی مخالفت نہ کرے“۔(نسائی)</a:t>
            </a:r>
            <a:endParaRPr lang="en-US" sz="2800" dirty="0">
              <a:ln w="18415" cmpd="sng">
                <a:noFill/>
                <a:prstDash val="solid"/>
              </a:ln>
              <a:solidFill>
                <a:srgbClr val="C00000"/>
              </a:solidFill>
              <a:latin typeface="Jameel Noori Nastaleeq" pitchFamily="2" charset="-78"/>
              <a:cs typeface="Jameel Noori Nastaleeq" pitchFamily="2" charset="-78"/>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713" y="-76200"/>
            <a:ext cx="1143000" cy="1143000"/>
          </a:xfrm>
          <a:prstGeom prst="rect">
            <a:avLst/>
          </a:prstGeom>
        </p:spPr>
      </p:pic>
      <p:sp>
        <p:nvSpPr>
          <p:cNvPr id="10" name="Rounded Rectangle 9"/>
          <p:cNvSpPr/>
          <p:nvPr/>
        </p:nvSpPr>
        <p:spPr>
          <a:xfrm>
            <a:off x="159556" y="6400233"/>
            <a:ext cx="4872996" cy="278007"/>
          </a:xfrm>
          <a:prstGeom prst="roundRect">
            <a:avLst>
              <a:gd name="adj" fmla="val 50000"/>
            </a:avLst>
          </a:prstGeom>
          <a:noFill/>
          <a:ln>
            <a:solidFill>
              <a:srgbClr val="F7B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5283" y="6400800"/>
            <a:ext cx="2379344" cy="276999"/>
          </a:xfrm>
          <a:prstGeom prst="rect">
            <a:avLst/>
          </a:prstGeom>
          <a:noFill/>
        </p:spPr>
        <p:txBody>
          <a:bodyPr wrap="square" rtlCol="0">
            <a:spAutoFit/>
          </a:bodyPr>
          <a:lstStyle/>
          <a:p>
            <a:pPr algn="ctr"/>
            <a:r>
              <a:rPr lang="en-US" sz="1200" dirty="0" smtClean="0"/>
              <a:t>www.quraninstitutespakistan.com</a:t>
            </a:r>
            <a:endParaRPr lang="en-US" sz="1200" dirty="0"/>
          </a:p>
        </p:txBody>
      </p:sp>
      <p:sp>
        <p:nvSpPr>
          <p:cNvPr id="12" name="TextBox 11"/>
          <p:cNvSpPr txBox="1"/>
          <p:nvPr/>
        </p:nvSpPr>
        <p:spPr>
          <a:xfrm>
            <a:off x="3352800" y="6400800"/>
            <a:ext cx="1676934" cy="276999"/>
          </a:xfrm>
          <a:prstGeom prst="rect">
            <a:avLst/>
          </a:prstGeom>
          <a:noFill/>
        </p:spPr>
        <p:txBody>
          <a:bodyPr wrap="none" rtlCol="0">
            <a:spAutoFit/>
          </a:bodyPr>
          <a:lstStyle/>
          <a:p>
            <a:r>
              <a:rPr lang="en-US" sz="1200" spc="200" dirty="0" smtClean="0"/>
              <a:t>@quraninstitutes</a:t>
            </a:r>
            <a:endParaRPr lang="en-US" sz="1200" spc="200"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4374" y="6447604"/>
            <a:ext cx="192891" cy="19289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7944" y="6453413"/>
            <a:ext cx="181271" cy="18127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0058" y="6402116"/>
            <a:ext cx="277886" cy="277886"/>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291" y="6447604"/>
            <a:ext cx="190553" cy="190553"/>
          </a:xfrm>
          <a:prstGeom prst="rect">
            <a:avLst/>
          </a:prstGeom>
        </p:spPr>
      </p:pic>
    </p:spTree>
    <p:extLst>
      <p:ext uri="{BB962C8B-B14F-4D97-AF65-F5344CB8AC3E}">
        <p14:creationId xmlns:p14="http://schemas.microsoft.com/office/powerpoint/2010/main" val="1362930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758</Words>
  <Application>Microsoft Office PowerPoint</Application>
  <PresentationFormat>On-screen Show (4:3)</PresentationFormat>
  <Paragraphs>91</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_PDMS_Saleem_QuranFont</vt:lpstr>
      <vt:lpstr>Al_Mushaf</vt:lpstr>
      <vt:lpstr>Arial</vt:lpstr>
      <vt:lpstr>Bell MT</vt:lpstr>
      <vt:lpstr>Calibri</vt:lpstr>
      <vt:lpstr>Jameel Noori Kasheeda</vt:lpstr>
      <vt:lpstr>Jameel Noori Nastaleeq</vt:lpstr>
      <vt:lpstr>Lucida Calligraphy</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DELL</cp:lastModifiedBy>
  <cp:revision>70</cp:revision>
  <dcterms:created xsi:type="dcterms:W3CDTF">2022-02-15T04:43:05Z</dcterms:created>
  <dcterms:modified xsi:type="dcterms:W3CDTF">2022-02-22T05:22:58Z</dcterms:modified>
</cp:coreProperties>
</file>