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sldIdLst>
    <p:sldId id="256" r:id="rId2"/>
    <p:sldId id="257" r:id="rId3"/>
    <p:sldId id="258" r:id="rId4"/>
    <p:sldId id="266"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90" r:id="rId21"/>
    <p:sldId id="276" r:id="rId22"/>
    <p:sldId id="277" r:id="rId23"/>
    <p:sldId id="278" r:id="rId24"/>
    <p:sldId id="279" r:id="rId25"/>
    <p:sldId id="282" r:id="rId26"/>
    <p:sldId id="280" r:id="rId27"/>
    <p:sldId id="281"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5369"/>
    <a:srgbClr val="05446B"/>
    <a:srgbClr val="563C3B"/>
    <a:srgbClr val="C7DFE6"/>
    <a:srgbClr val="F75B42"/>
    <a:srgbClr val="EBEE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13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FB6A22-F905-4A6F-AD0E-212010A2839A}"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2895383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FB6A22-F905-4A6F-AD0E-212010A2839A}"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1457194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7FB6A22-F905-4A6F-AD0E-212010A2839A}"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469399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FB6A22-F905-4A6F-AD0E-212010A2839A}"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2163378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FB6A22-F905-4A6F-AD0E-212010A2839A}" type="datetimeFigureOut">
              <a:rPr lang="en-US" smtClean="0"/>
              <a:t>10/13/2021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20978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FB6A22-F905-4A6F-AD0E-212010A2839A}" type="datetimeFigureOut">
              <a:rPr lang="en-US" smtClean="0"/>
              <a:t>10/13/2021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1163269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FB6A22-F905-4A6F-AD0E-212010A2839A}" type="datetimeFigureOut">
              <a:rPr lang="en-US" smtClean="0"/>
              <a:t>10/13/2021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111086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7FB6A22-F905-4A6F-AD0E-212010A2839A}"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3563400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7FB6A22-F905-4A6F-AD0E-212010A2839A}"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2177081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FB6A22-F905-4A6F-AD0E-212010A2839A}"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975290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FB6A22-F905-4A6F-AD0E-212010A2839A}"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9D39B-29A3-417D-89C7-16141519CC39}" type="slidenum">
              <a:rPr lang="en-US" smtClean="0"/>
              <a:t>‹#›</a:t>
            </a:fld>
            <a:endParaRPr lang="en-US"/>
          </a:p>
        </p:txBody>
      </p:sp>
    </p:spTree>
    <p:extLst>
      <p:ext uri="{BB962C8B-B14F-4D97-AF65-F5344CB8AC3E}">
        <p14:creationId xmlns:p14="http://schemas.microsoft.com/office/powerpoint/2010/main" val="3622178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7FB6A22-F905-4A6F-AD0E-212010A2839A}" type="datetimeFigureOut">
              <a:rPr lang="en-US" smtClean="0"/>
              <a:t>10/13/2021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B9D39B-29A3-417D-89C7-16141519CC39}" type="slidenum">
              <a:rPr lang="en-US" smtClean="0"/>
              <a:t>‹#›</a:t>
            </a:fld>
            <a:endParaRPr lang="en-US"/>
          </a:p>
        </p:txBody>
      </p:sp>
    </p:spTree>
    <p:extLst>
      <p:ext uri="{BB962C8B-B14F-4D97-AF65-F5344CB8AC3E}">
        <p14:creationId xmlns:p14="http://schemas.microsoft.com/office/powerpoint/2010/main" val="797267550"/>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22" name="TextBox 21"/>
          <p:cNvSpPr txBox="1"/>
          <p:nvPr/>
        </p:nvSpPr>
        <p:spPr>
          <a:xfrm>
            <a:off x="3039716" y="3385412"/>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pic>
        <p:nvPicPr>
          <p:cNvPr id="23" name="Picture 22"/>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38138" y="1257914"/>
            <a:ext cx="4509423" cy="1729518"/>
          </a:xfrm>
          <a:prstGeom prst="rect">
            <a:avLst/>
          </a:prstGeom>
        </p:spPr>
      </p:pic>
      <p:sp>
        <p:nvSpPr>
          <p:cNvPr id="24" name="TextBox 23"/>
          <p:cNvSpPr txBox="1"/>
          <p:nvPr/>
        </p:nvSpPr>
        <p:spPr>
          <a:xfrm>
            <a:off x="3004448" y="4269919"/>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25" name="Straight Connector 24"/>
          <p:cNvCxnSpPr/>
          <p:nvPr/>
        </p:nvCxnSpPr>
        <p:spPr>
          <a:xfrm flipH="1">
            <a:off x="3226990" y="4157375"/>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8721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732317" y="1931031"/>
            <a:ext cx="7679365" cy="3139321"/>
          </a:xfrm>
          <a:prstGeom prst="rect">
            <a:avLst/>
          </a:prstGeom>
          <a:noFill/>
        </p:spPr>
        <p:txBody>
          <a:bodyPr wrap="square" rtlCol="0">
            <a:spAutoFit/>
          </a:bodyPr>
          <a:lstStyle/>
          <a:p>
            <a:pPr marL="514350" indent="-514350" algn="r" rtl="1">
              <a:lnSpc>
                <a:spcPct val="150000"/>
              </a:lnSpc>
              <a:buFont typeface="Arial" panose="020B0604020202020204" pitchFamily="34" charset="0"/>
              <a:buChar char="•"/>
            </a:pPr>
            <a:r>
              <a:rPr lang="ur-PK" sz="4400" dirty="0">
                <a:solidFill>
                  <a:srgbClr val="2E5369"/>
                </a:solidFill>
                <a:latin typeface="Jameel Noori Nastaleeq" panose="02000503000000020004" pitchFamily="2" charset="-78"/>
                <a:cs typeface="Jameel Noori Nastaleeq" panose="02000503000000020004" pitchFamily="2" charset="-78"/>
              </a:rPr>
              <a:t>مکی زندگی کا وہ دور جب اہلِ مکہ نے مسلمانوں پر مصائب کی انتہا کر دی تھی۔</a:t>
            </a:r>
          </a:p>
          <a:p>
            <a:pPr marL="514350" indent="-514350" algn="r" rtl="1">
              <a:lnSpc>
                <a:spcPct val="150000"/>
              </a:lnSpc>
              <a:buFont typeface="Arial" panose="020B0604020202020204" pitchFamily="34" charset="0"/>
              <a:buChar char="•"/>
            </a:pPr>
            <a:r>
              <a:rPr lang="ur-PK" sz="4400" dirty="0">
                <a:solidFill>
                  <a:srgbClr val="2E5369"/>
                </a:solidFill>
                <a:latin typeface="Jameel Noori Nastaleeq" panose="02000503000000020004" pitchFamily="2" charset="-78"/>
                <a:cs typeface="Jameel Noori Nastaleeq" panose="02000503000000020004" pitchFamily="2" charset="-78"/>
              </a:rPr>
              <a:t>اکثر مسلمانوں پر مکہ کی سرزمین پر رہنا مشکل ہو گیا تھا۔</a:t>
            </a:r>
            <a:endParaRPr lang="en-US" sz="4400" dirty="0">
              <a:solidFill>
                <a:srgbClr val="2E5369"/>
              </a:solidFill>
              <a:latin typeface="Jameel Noori Nastaleeq" panose="02000503000000020004" pitchFamily="2" charset="-78"/>
              <a:cs typeface="Jameel Noori Nastaleeq" panose="02000503000000020004" pitchFamily="2" charset="-78"/>
            </a:endParaRPr>
          </a:p>
        </p:txBody>
      </p:sp>
      <p:sp>
        <p:nvSpPr>
          <p:cNvPr id="13" name="Rounded Rectangle 12"/>
          <p:cNvSpPr/>
          <p:nvPr/>
        </p:nvSpPr>
        <p:spPr>
          <a:xfrm>
            <a:off x="6711697" y="452343"/>
            <a:ext cx="2962656" cy="854614"/>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4" name="TextBox 13"/>
          <p:cNvSpPr txBox="1"/>
          <p:nvPr/>
        </p:nvSpPr>
        <p:spPr>
          <a:xfrm>
            <a:off x="6994270" y="474250"/>
            <a:ext cx="1983236" cy="830997"/>
          </a:xfrm>
          <a:prstGeom prst="rect">
            <a:avLst/>
          </a:prstGeom>
          <a:noFill/>
        </p:spPr>
        <p:txBody>
          <a:bodyPr wrap="none" rtlCol="0">
            <a:spAutoFit/>
          </a:bodyPr>
          <a:lstStyle/>
          <a:p>
            <a:pPr algn="r" rtl="1"/>
            <a:r>
              <a:rPr lang="ur-PK" sz="4800" i="1" dirty="0">
                <a:solidFill>
                  <a:schemeClr val="bg1"/>
                </a:solidFill>
                <a:latin typeface="Jameel Noori Nastaleeq" panose="02000503000000020004" pitchFamily="2" charset="-78"/>
                <a:cs typeface="Jameel Noori Nastaleeq" panose="02000503000000020004" pitchFamily="2" charset="-78"/>
              </a:rPr>
              <a:t>زمانہء نزول</a:t>
            </a:r>
            <a:endParaRPr lang="en-US" sz="4800" i="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362974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712714"/>
            <a:ext cx="9207719" cy="1248156"/>
          </a:xfrm>
          <a:prstGeom prst="rect">
            <a:avLst/>
          </a:prstGeom>
        </p:spPr>
      </p:pic>
      <p:sp>
        <p:nvSpPr>
          <p:cNvPr id="13" name="TextBox 12"/>
          <p:cNvSpPr txBox="1"/>
          <p:nvPr/>
        </p:nvSpPr>
        <p:spPr>
          <a:xfrm>
            <a:off x="434341" y="2209479"/>
            <a:ext cx="7927848" cy="2677656"/>
          </a:xfrm>
          <a:prstGeom prst="rect">
            <a:avLst/>
          </a:prstGeom>
          <a:noFill/>
        </p:spPr>
        <p:txBody>
          <a:bodyPr wrap="square" rtlCol="0">
            <a:spAutoFit/>
          </a:bodyPr>
          <a:lstStyle/>
          <a:p>
            <a:pPr marL="514350" indent="-514350" algn="r" rtl="1">
              <a:lnSpc>
                <a:spcPct val="150000"/>
              </a:lnSpc>
              <a:buFont typeface="Arial" panose="020B0604020202020204" pitchFamily="34" charset="0"/>
              <a:buChar char="•"/>
            </a:pPr>
            <a:r>
              <a:rPr lang="ur-PK" sz="4000" b="1" dirty="0">
                <a:solidFill>
                  <a:srgbClr val="2E5369"/>
                </a:solidFill>
                <a:latin typeface="Jameel Noori Nastaleeq" panose="02000503000000020004" pitchFamily="2" charset="-78"/>
                <a:cs typeface="Jameel Noori Nastaleeq" panose="02000503000000020004" pitchFamily="2" charset="-78"/>
              </a:rPr>
              <a:t>قریشِ مکہ کی چال</a:t>
            </a:r>
          </a:p>
          <a:p>
            <a:pPr algn="ctr" rtl="1">
              <a:lnSpc>
                <a:spcPct val="150000"/>
              </a:lnSpc>
            </a:pPr>
            <a:r>
              <a:rPr lang="ur-PK" sz="3200" u="sng" dirty="0">
                <a:solidFill>
                  <a:srgbClr val="2E5369"/>
                </a:solidFill>
                <a:latin typeface="Jameel Noori Nastaleeq" panose="02000503000000020004" pitchFamily="2" charset="-78"/>
                <a:cs typeface="Jameel Noori Nastaleeq" panose="02000503000000020004" pitchFamily="2" charset="-78"/>
              </a:rPr>
              <a:t>نبی کریمﷺ سے ایسے سوالات پوچھے جائیں جن کا جواب آپ کے لیے ممکن نہ ہو۔</a:t>
            </a:r>
          </a:p>
          <a:p>
            <a:pPr marL="514350" indent="-514350" algn="r" rtl="1">
              <a:lnSpc>
                <a:spcPct val="150000"/>
              </a:lnSpc>
              <a:buFont typeface="Arial" panose="020B0604020202020204" pitchFamily="34" charset="0"/>
              <a:buChar char="•"/>
            </a:pPr>
            <a:r>
              <a:rPr lang="ur-PK" sz="4000" dirty="0">
                <a:solidFill>
                  <a:srgbClr val="2E5369"/>
                </a:solidFill>
                <a:latin typeface="Jameel Noori Nastaleeq" panose="02000503000000020004" pitchFamily="2" charset="-78"/>
                <a:cs typeface="Jameel Noori Nastaleeq" panose="02000503000000020004" pitchFamily="2" charset="-78"/>
              </a:rPr>
              <a:t>سوالات کے لیے علمائے یہود سے مدد طلب کی</a:t>
            </a:r>
            <a:endParaRPr lang="en-US" sz="4000" dirty="0">
              <a:solidFill>
                <a:srgbClr val="2E5369"/>
              </a:solidFill>
              <a:latin typeface="Jameel Noori Nastaleeq" panose="02000503000000020004" pitchFamily="2" charset="-78"/>
              <a:cs typeface="Jameel Noori Nastaleeq" panose="02000503000000020004" pitchFamily="2" charset="-78"/>
            </a:endParaRPr>
          </a:p>
        </p:txBody>
      </p:sp>
      <p:sp>
        <p:nvSpPr>
          <p:cNvPr id="14" name="Rounded Rectangle 13"/>
          <p:cNvSpPr/>
          <p:nvPr/>
        </p:nvSpPr>
        <p:spPr>
          <a:xfrm>
            <a:off x="6711697" y="598647"/>
            <a:ext cx="2962656" cy="854614"/>
          </a:xfrm>
          <a:prstGeom prst="roundRect">
            <a:avLst>
              <a:gd name="adj" fmla="val 25444"/>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5" name="TextBox 14"/>
          <p:cNvSpPr txBox="1"/>
          <p:nvPr/>
        </p:nvSpPr>
        <p:spPr>
          <a:xfrm>
            <a:off x="7052357" y="598647"/>
            <a:ext cx="1790875" cy="854080"/>
          </a:xfrm>
          <a:prstGeom prst="rect">
            <a:avLst/>
          </a:prstGeom>
          <a:noFill/>
        </p:spPr>
        <p:txBody>
          <a:bodyPr wrap="none" rtlCol="0">
            <a:spAutoFit/>
          </a:bodyPr>
          <a:lstStyle/>
          <a:p>
            <a:pPr algn="r" rtl="1"/>
            <a:r>
              <a:rPr lang="ur-PK" sz="4800" i="1" dirty="0">
                <a:solidFill>
                  <a:schemeClr val="bg1"/>
                </a:solidFill>
                <a:latin typeface="Jameel Noori Nastaleeq" panose="02000503000000020004" pitchFamily="2" charset="-78"/>
                <a:cs typeface="Jameel Noori Nastaleeq" panose="02000503000000020004" pitchFamily="2" charset="-78"/>
              </a:rPr>
              <a:t>شانِ  نزول</a:t>
            </a:r>
            <a:endParaRPr lang="en-US" sz="4800" i="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336971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8" name="TextBox 7"/>
          <p:cNvSpPr txBox="1"/>
          <p:nvPr/>
        </p:nvSpPr>
        <p:spPr>
          <a:xfrm>
            <a:off x="402336" y="1626750"/>
            <a:ext cx="7962030" cy="3785652"/>
          </a:xfrm>
          <a:prstGeom prst="rect">
            <a:avLst/>
          </a:prstGeom>
          <a:noFill/>
        </p:spPr>
        <p:txBody>
          <a:bodyPr wrap="square" rtlCol="0">
            <a:spAutoFit/>
          </a:bodyPr>
          <a:lstStyle/>
          <a:p>
            <a:pPr marL="742950" indent="-742950" algn="r" rtl="1">
              <a:lnSpc>
                <a:spcPct val="150000"/>
              </a:lnSpc>
              <a:buFont typeface="+mj-lt"/>
              <a:buAutoNum type="arabicPeriod"/>
            </a:pPr>
            <a:r>
              <a:rPr lang="ur-PK" sz="4000" dirty="0">
                <a:solidFill>
                  <a:srgbClr val="2E5369"/>
                </a:solidFill>
                <a:latin typeface="Jameel Noori Nastaleeq" panose="02000503000000020004" pitchFamily="2" charset="-78"/>
                <a:cs typeface="Jameel Noori Nastaleeq" panose="02000503000000020004" pitchFamily="2" charset="-78"/>
              </a:rPr>
              <a:t>ان نوجوانوں کا حال بتائیں جو قدیم زمانے میں اپنے شہر سے نکل گئے تھے؟</a:t>
            </a:r>
          </a:p>
          <a:p>
            <a:pPr marL="742950" indent="-742950" algn="r" rtl="1">
              <a:lnSpc>
                <a:spcPct val="150000"/>
              </a:lnSpc>
              <a:buFont typeface="+mj-lt"/>
              <a:buAutoNum type="arabicPeriod"/>
            </a:pPr>
            <a:r>
              <a:rPr lang="ur-PK" sz="4000" dirty="0">
                <a:solidFill>
                  <a:srgbClr val="2E5369"/>
                </a:solidFill>
                <a:latin typeface="Jameel Noori Nastaleeq" panose="02000503000000020004" pitchFamily="2" charset="-78"/>
                <a:cs typeface="Jameel Noori Nastaleeq" panose="02000503000000020004" pitchFamily="2" charset="-78"/>
              </a:rPr>
              <a:t>اس شخص کا حال بتائیں جس نے تمام زمین کا سفر کیا؟</a:t>
            </a:r>
          </a:p>
          <a:p>
            <a:pPr marL="742950" indent="-742950" algn="r" rtl="1">
              <a:lnSpc>
                <a:spcPct val="150000"/>
              </a:lnSpc>
              <a:buFont typeface="+mj-lt"/>
              <a:buAutoNum type="arabicPeriod"/>
            </a:pPr>
            <a:r>
              <a:rPr lang="ur-PK" sz="4000" dirty="0">
                <a:solidFill>
                  <a:srgbClr val="2E5369"/>
                </a:solidFill>
                <a:latin typeface="Jameel Noori Nastaleeq" panose="02000503000000020004" pitchFamily="2" charset="-78"/>
                <a:cs typeface="Jameel Noori Nastaleeq" panose="02000503000000020004" pitchFamily="2" charset="-78"/>
              </a:rPr>
              <a:t>روح کیا چیز ہے؟</a:t>
            </a:r>
            <a:endParaRPr lang="en-US" sz="4000" dirty="0">
              <a:solidFill>
                <a:srgbClr val="2E5369"/>
              </a:solidFill>
              <a:latin typeface="Jameel Noori Nastaleeq" panose="02000503000000020004" pitchFamily="2" charset="-78"/>
              <a:cs typeface="Jameel Noori Nastaleeq" panose="02000503000000020004" pitchFamily="2" charset="-78"/>
            </a:endParaRPr>
          </a:p>
        </p:txBody>
      </p:sp>
      <p:sp>
        <p:nvSpPr>
          <p:cNvPr id="11" name="Rounded Rectangle 10"/>
          <p:cNvSpPr/>
          <p:nvPr/>
        </p:nvSpPr>
        <p:spPr>
          <a:xfrm>
            <a:off x="6711697" y="598647"/>
            <a:ext cx="2962656" cy="854614"/>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 name="TextBox 11"/>
          <p:cNvSpPr txBox="1"/>
          <p:nvPr/>
        </p:nvSpPr>
        <p:spPr>
          <a:xfrm>
            <a:off x="6968122" y="626640"/>
            <a:ext cx="1627370" cy="830997"/>
          </a:xfrm>
          <a:prstGeom prst="rect">
            <a:avLst/>
          </a:prstGeom>
          <a:noFill/>
        </p:spPr>
        <p:txBody>
          <a:bodyPr wrap="none" rtlCol="0">
            <a:spAutoFit/>
          </a:bodyPr>
          <a:lstStyle/>
          <a:p>
            <a:pPr algn="r" rtl="1"/>
            <a:r>
              <a:rPr lang="ur-PK" sz="4800" b="1" i="1" dirty="0">
                <a:solidFill>
                  <a:schemeClr val="bg1"/>
                </a:solidFill>
                <a:latin typeface="Jameel Noori Nastaleeq" panose="02000503000000020004" pitchFamily="2" charset="-78"/>
                <a:cs typeface="Jameel Noori Nastaleeq" panose="02000503000000020004" pitchFamily="2" charset="-78"/>
              </a:rPr>
              <a:t>تین سوال</a:t>
            </a:r>
            <a:endParaRPr lang="en-US" sz="4800" b="1" i="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4449115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8" name="TextBox 7"/>
          <p:cNvSpPr txBox="1"/>
          <p:nvPr/>
        </p:nvSpPr>
        <p:spPr>
          <a:xfrm>
            <a:off x="599585" y="1261040"/>
            <a:ext cx="8156719" cy="4708981"/>
          </a:xfrm>
          <a:prstGeom prst="rect">
            <a:avLst/>
          </a:prstGeom>
          <a:noFill/>
        </p:spPr>
        <p:txBody>
          <a:bodyPr wrap="square" rtlCol="0">
            <a:spAutoFit/>
          </a:bodyPr>
          <a:lstStyle/>
          <a:p>
            <a:pPr algn="ctr" rtl="1">
              <a:lnSpc>
                <a:spcPct val="150000"/>
              </a:lnSpc>
            </a:pPr>
            <a:r>
              <a:rPr lang="ur-PK" sz="4000" b="1" u="sng" dirty="0">
                <a:solidFill>
                  <a:srgbClr val="2E5369"/>
                </a:solidFill>
                <a:latin typeface="Jameel Noori Nastaleeq" panose="02000503000000020004" pitchFamily="2" charset="-78"/>
                <a:cs typeface="Jameel Noori Nastaleeq" panose="02000503000000020004" pitchFamily="2" charset="-78"/>
              </a:rPr>
              <a:t>نبی کریم ﷺ نے فرمایا</a:t>
            </a:r>
          </a:p>
          <a:p>
            <a:pPr marL="342900" lvl="1" algn="r" rtl="1">
              <a:lnSpc>
                <a:spcPct val="150000"/>
              </a:lnSpc>
            </a:pPr>
            <a:r>
              <a:rPr lang="ur-PK" sz="4000" dirty="0">
                <a:solidFill>
                  <a:srgbClr val="2E5369"/>
                </a:solidFill>
                <a:latin typeface="Jameel Noori Nastaleeq" panose="02000503000000020004" pitchFamily="2" charset="-78"/>
                <a:cs typeface="Jameel Noori Nastaleeq" panose="02000503000000020004" pitchFamily="2" charset="-78"/>
              </a:rPr>
              <a:t>"</a:t>
            </a:r>
            <a:r>
              <a:rPr lang="ur-PK" sz="4000" dirty="0" smtClean="0">
                <a:solidFill>
                  <a:srgbClr val="2E5369"/>
                </a:solidFill>
                <a:latin typeface="Jameel Noori Nastaleeq" panose="02000503000000020004" pitchFamily="2" charset="-78"/>
                <a:cs typeface="Jameel Noori Nastaleeq" panose="02000503000000020004" pitchFamily="2" charset="-78"/>
              </a:rPr>
              <a:t>سورۃ </a:t>
            </a:r>
            <a:r>
              <a:rPr lang="ur-PK" sz="4000" dirty="0">
                <a:solidFill>
                  <a:srgbClr val="2E5369"/>
                </a:solidFill>
                <a:latin typeface="Jameel Noori Nastaleeq" panose="02000503000000020004" pitchFamily="2" charset="-78"/>
                <a:cs typeface="Jameel Noori Nastaleeq" panose="02000503000000020004" pitchFamily="2" charset="-78"/>
              </a:rPr>
              <a:t>کہف پوری کی پوری ایک وقت میں نازل ہوئی  اور 70 ہزار فرشتے اس کے ساتھ </a:t>
            </a:r>
            <a:r>
              <a:rPr lang="ur-PK" sz="4000" dirty="0" smtClean="0">
                <a:solidFill>
                  <a:srgbClr val="2E5369"/>
                </a:solidFill>
                <a:latin typeface="Jameel Noori Nastaleeq" panose="02000503000000020004" pitchFamily="2" charset="-78"/>
                <a:cs typeface="Jameel Noori Nastaleeq" panose="02000503000000020004" pitchFamily="2" charset="-78"/>
              </a:rPr>
              <a:t>آئے"</a:t>
            </a:r>
            <a:endParaRPr lang="ur-PK" sz="4000" dirty="0">
              <a:solidFill>
                <a:srgbClr val="2E5369"/>
              </a:solidFill>
              <a:latin typeface="Jameel Noori Nastaleeq" panose="02000503000000020004" pitchFamily="2" charset="-78"/>
              <a:cs typeface="Jameel Noori Nastaleeq" panose="02000503000000020004" pitchFamily="2" charset="-78"/>
            </a:endParaRPr>
          </a:p>
          <a:p>
            <a:pPr marL="342900" lvl="1" algn="r" rtl="1">
              <a:lnSpc>
                <a:spcPct val="150000"/>
              </a:lnSpc>
            </a:pPr>
            <a:r>
              <a:rPr lang="ur-PK" sz="4000" dirty="0" smtClean="0">
                <a:solidFill>
                  <a:srgbClr val="2E5369"/>
                </a:solidFill>
                <a:latin typeface="Jameel Noori Nastaleeq" panose="02000503000000020004" pitchFamily="2" charset="-78"/>
                <a:cs typeface="Jameel Noori Nastaleeq" panose="02000503000000020004" pitchFamily="2" charset="-78"/>
              </a:rPr>
              <a:t>"قیامت </a:t>
            </a:r>
            <a:r>
              <a:rPr lang="ur-PK" sz="4000" dirty="0">
                <a:solidFill>
                  <a:srgbClr val="2E5369"/>
                </a:solidFill>
                <a:latin typeface="Jameel Noori Nastaleeq" panose="02000503000000020004" pitchFamily="2" charset="-78"/>
                <a:cs typeface="Jameel Noori Nastaleeq" panose="02000503000000020004" pitchFamily="2" charset="-78"/>
              </a:rPr>
              <a:t>کے دن سورۃ کہف اپنے پڑھنے والوں کے لیے نور بن کر آئے </a:t>
            </a:r>
            <a:r>
              <a:rPr lang="ur-PK" sz="4000" dirty="0" smtClean="0">
                <a:solidFill>
                  <a:srgbClr val="2E5369"/>
                </a:solidFill>
                <a:latin typeface="Jameel Noori Nastaleeq" panose="02000503000000020004" pitchFamily="2" charset="-78"/>
                <a:cs typeface="Jameel Noori Nastaleeq" panose="02000503000000020004" pitchFamily="2" charset="-78"/>
              </a:rPr>
              <a:t>گی"</a:t>
            </a:r>
            <a:endParaRPr lang="en-US" sz="4000" dirty="0">
              <a:solidFill>
                <a:srgbClr val="2E5369"/>
              </a:solidFill>
              <a:latin typeface="Jameel Noori Nastaleeq" panose="02000503000000020004" pitchFamily="2" charset="-78"/>
              <a:cs typeface="Jameel Noori Nastaleeq" panose="02000503000000020004" pitchFamily="2" charset="-78"/>
            </a:endParaRPr>
          </a:p>
        </p:txBody>
      </p:sp>
      <p:sp>
        <p:nvSpPr>
          <p:cNvPr id="11" name="Rounded Rectangle 10"/>
          <p:cNvSpPr/>
          <p:nvPr/>
        </p:nvSpPr>
        <p:spPr>
          <a:xfrm>
            <a:off x="6480847" y="306767"/>
            <a:ext cx="3328417" cy="854614"/>
          </a:xfrm>
          <a:prstGeom prst="roundRect">
            <a:avLst>
              <a:gd name="adj" fmla="val 28952"/>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 name="TextBox 11"/>
          <p:cNvSpPr txBox="1"/>
          <p:nvPr/>
        </p:nvSpPr>
        <p:spPr>
          <a:xfrm>
            <a:off x="6638545" y="354718"/>
            <a:ext cx="2321469" cy="830997"/>
          </a:xfrm>
          <a:prstGeom prst="rect">
            <a:avLst/>
          </a:prstGeom>
          <a:noFill/>
        </p:spPr>
        <p:txBody>
          <a:bodyPr wrap="none" rtlCol="0">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سورۃ کی عظمت</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305210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TextBox 10"/>
          <p:cNvSpPr txBox="1"/>
          <p:nvPr/>
        </p:nvSpPr>
        <p:spPr>
          <a:xfrm>
            <a:off x="1024447" y="1600234"/>
            <a:ext cx="7095105" cy="4247317"/>
          </a:xfrm>
          <a:prstGeom prst="rect">
            <a:avLst/>
          </a:prstGeom>
          <a:noFill/>
        </p:spPr>
        <p:txBody>
          <a:bodyPr wrap="square" rtlCol="0">
            <a:spAutoFit/>
          </a:bodyPr>
          <a:lstStyle/>
          <a:p>
            <a:pPr marL="514350" indent="-514350" algn="r" rtl="1">
              <a:lnSpc>
                <a:spcPct val="150000"/>
              </a:lnSpc>
              <a:buFont typeface="Arial" panose="020B0604020202020204" pitchFamily="34" charset="0"/>
              <a:buChar char="•"/>
            </a:pPr>
            <a:r>
              <a:rPr lang="ur-PK" sz="3600" dirty="0">
                <a:solidFill>
                  <a:srgbClr val="2E5369"/>
                </a:solidFill>
                <a:latin typeface="Jameel Noori Nastaleeq" panose="02000503000000020004" pitchFamily="2" charset="-78"/>
                <a:cs typeface="Jameel Noori Nastaleeq" panose="02000503000000020004" pitchFamily="2" charset="-78"/>
              </a:rPr>
              <a:t>پہلی  10 اور آخری 10 آیات حفظ کرنے والا </a:t>
            </a:r>
            <a:r>
              <a:rPr lang="ur-PK" sz="3600" dirty="0" smtClean="0">
                <a:solidFill>
                  <a:srgbClr val="2E5369"/>
                </a:solidFill>
                <a:latin typeface="Jameel Noori Nastaleeq" panose="02000503000000020004" pitchFamily="2" charset="-78"/>
                <a:cs typeface="Jameel Noori Nastaleeq" panose="02000503000000020004" pitchFamily="2" charset="-78"/>
              </a:rPr>
              <a:t>دجال </a:t>
            </a:r>
            <a:r>
              <a:rPr lang="ur-PK" sz="3600" dirty="0">
                <a:solidFill>
                  <a:srgbClr val="2E5369"/>
                </a:solidFill>
                <a:latin typeface="Jameel Noori Nastaleeq" panose="02000503000000020004" pitchFamily="2" charset="-78"/>
                <a:cs typeface="Jameel Noori Nastaleeq" panose="02000503000000020004" pitchFamily="2" charset="-78"/>
              </a:rPr>
              <a:t>کے فتنے سے محفوظ رہے گا۔</a:t>
            </a:r>
          </a:p>
          <a:p>
            <a:pPr marL="514350" indent="-514350" algn="r" rtl="1">
              <a:lnSpc>
                <a:spcPct val="150000"/>
              </a:lnSpc>
              <a:buFont typeface="Arial" panose="020B0604020202020204" pitchFamily="34" charset="0"/>
              <a:buChar char="•"/>
            </a:pPr>
            <a:r>
              <a:rPr lang="ur-PK" sz="3600" dirty="0">
                <a:solidFill>
                  <a:srgbClr val="2E5369"/>
                </a:solidFill>
                <a:latin typeface="Jameel Noori Nastaleeq" panose="02000503000000020004" pitchFamily="2" charset="-78"/>
                <a:cs typeface="Jameel Noori Nastaleeq" panose="02000503000000020004" pitchFamily="2" charset="-78"/>
              </a:rPr>
              <a:t>جمعہ کے دن سورۃ کہف پڑھنے والا اگلے جمعہ تک ہر فتنہ سے محفوظ رہے گا اور اگر دجال نکل </a:t>
            </a:r>
            <a:r>
              <a:rPr lang="ur-PK" sz="3600" dirty="0" smtClean="0">
                <a:solidFill>
                  <a:srgbClr val="2E5369"/>
                </a:solidFill>
                <a:latin typeface="Jameel Noori Nastaleeq" panose="02000503000000020004" pitchFamily="2" charset="-78"/>
                <a:cs typeface="Jameel Noori Nastaleeq" panose="02000503000000020004" pitchFamily="2" charset="-78"/>
              </a:rPr>
              <a:t>آئے </a:t>
            </a:r>
            <a:r>
              <a:rPr lang="ur-PK" sz="3600" dirty="0">
                <a:solidFill>
                  <a:srgbClr val="2E5369"/>
                </a:solidFill>
                <a:latin typeface="Jameel Noori Nastaleeq" panose="02000503000000020004" pitchFamily="2" charset="-78"/>
                <a:cs typeface="Jameel Noori Nastaleeq" panose="02000503000000020004" pitchFamily="2" charset="-78"/>
              </a:rPr>
              <a:t>تو اس کے فتنہ سے بھی محفوظ رہے گا۔</a:t>
            </a:r>
            <a:endParaRPr lang="en-US" sz="3600" dirty="0">
              <a:solidFill>
                <a:srgbClr val="2E5369"/>
              </a:solidFill>
              <a:latin typeface="Jameel Noori Nastaleeq" panose="02000503000000020004" pitchFamily="2" charset="-78"/>
              <a:cs typeface="Jameel Noori Nastaleeq" panose="02000503000000020004" pitchFamily="2" charset="-78"/>
            </a:endParaRPr>
          </a:p>
        </p:txBody>
      </p:sp>
      <p:sp>
        <p:nvSpPr>
          <p:cNvPr id="12" name="Rounded Rectangle 11"/>
          <p:cNvSpPr/>
          <p:nvPr/>
        </p:nvSpPr>
        <p:spPr>
          <a:xfrm>
            <a:off x="5516680" y="328131"/>
            <a:ext cx="4092015" cy="854614"/>
          </a:xfrm>
          <a:prstGeom prst="roundRect">
            <a:avLst>
              <a:gd name="adj" fmla="val 30706"/>
            </a:avLst>
          </a:prstGeom>
          <a:solidFill>
            <a:srgbClr val="05446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 name="TextBox 12"/>
          <p:cNvSpPr txBox="1"/>
          <p:nvPr/>
        </p:nvSpPr>
        <p:spPr>
          <a:xfrm>
            <a:off x="5678941" y="351748"/>
            <a:ext cx="3187091" cy="830997"/>
          </a:xfrm>
          <a:prstGeom prst="rect">
            <a:avLst/>
          </a:prstGeom>
          <a:noFill/>
        </p:spPr>
        <p:txBody>
          <a:bodyPr wrap="none" rtlCol="0">
            <a:spAutoFit/>
          </a:bodyPr>
          <a:lstStyle/>
          <a:p>
            <a:pPr algn="r" rtl="1"/>
            <a:r>
              <a:rPr lang="ur-PK" sz="4800" dirty="0">
                <a:solidFill>
                  <a:schemeClr val="bg1"/>
                </a:solidFill>
                <a:latin typeface="Jameel Noori Nastaleeq" panose="02000503000000020004" pitchFamily="2" charset="-78"/>
                <a:cs typeface="Jameel Noori Nastaleeq" panose="02000503000000020004" pitchFamily="2" charset="-78"/>
              </a:rPr>
              <a:t>سورۃ کہف کی فضیلت</a:t>
            </a:r>
            <a:endParaRPr lang="en-US" sz="4800"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262821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8" name="TextBox 7"/>
          <p:cNvSpPr txBox="1"/>
          <p:nvPr/>
        </p:nvSpPr>
        <p:spPr>
          <a:xfrm>
            <a:off x="1205512" y="1590449"/>
            <a:ext cx="7187861" cy="3323987"/>
          </a:xfrm>
          <a:prstGeom prst="rect">
            <a:avLst/>
          </a:prstGeom>
          <a:noFill/>
        </p:spPr>
        <p:txBody>
          <a:bodyPr wrap="square" rtlCol="0">
            <a:spAutoFit/>
          </a:bodyPr>
          <a:lstStyle/>
          <a:p>
            <a:pPr algn="ctr" rtl="1">
              <a:lnSpc>
                <a:spcPct val="150000"/>
              </a:lnSpc>
            </a:pPr>
            <a:r>
              <a:rPr lang="ur-PK" sz="4800" b="1" dirty="0">
                <a:solidFill>
                  <a:srgbClr val="2E5369"/>
                </a:solidFill>
                <a:latin typeface="Jameel Noori Nastaleeq" panose="02000503000000020004" pitchFamily="2" charset="-78"/>
                <a:cs typeface="Jameel Noori Nastaleeq" panose="02000503000000020004" pitchFamily="2" charset="-78"/>
              </a:rPr>
              <a:t>دجا ل کا ذکر پوری سورۃ میں نہیں </a:t>
            </a:r>
            <a:endParaRPr lang="ur-PK" sz="4800" b="1" dirty="0" smtClean="0">
              <a:solidFill>
                <a:srgbClr val="2E5369"/>
              </a:solidFill>
              <a:latin typeface="Jameel Noori Nastaleeq" panose="02000503000000020004" pitchFamily="2" charset="-78"/>
              <a:cs typeface="Jameel Noori Nastaleeq" panose="02000503000000020004" pitchFamily="2" charset="-78"/>
            </a:endParaRPr>
          </a:p>
          <a:p>
            <a:pPr algn="ctr" rtl="1">
              <a:lnSpc>
                <a:spcPct val="150000"/>
              </a:lnSpc>
            </a:pPr>
            <a:endParaRPr lang="ur-PK" sz="2000" b="1" dirty="0">
              <a:solidFill>
                <a:srgbClr val="2E5369"/>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Wingdings" panose="05000000000000000000" pitchFamily="2" charset="2"/>
              <a:buChar char="§"/>
            </a:pPr>
            <a:r>
              <a:rPr lang="ur-PK" sz="3600" dirty="0">
                <a:solidFill>
                  <a:srgbClr val="2E5369"/>
                </a:solidFill>
                <a:latin typeface="Jameel Noori Nastaleeq" panose="02000503000000020004" pitchFamily="2" charset="-78"/>
                <a:cs typeface="Jameel Noori Nastaleeq" panose="02000503000000020004" pitchFamily="2" charset="-78"/>
              </a:rPr>
              <a:t>سورۃ کہف اور دجا </a:t>
            </a:r>
            <a:r>
              <a:rPr lang="ur-PK" sz="3600" dirty="0" smtClean="0">
                <a:solidFill>
                  <a:srgbClr val="2E5369"/>
                </a:solidFill>
                <a:latin typeface="Jameel Noori Nastaleeq" panose="02000503000000020004" pitchFamily="2" charset="-78"/>
                <a:cs typeface="Jameel Noori Nastaleeq" panose="02000503000000020004" pitchFamily="2" charset="-78"/>
              </a:rPr>
              <a:t>ل کا </a:t>
            </a:r>
            <a:r>
              <a:rPr lang="ur-PK" sz="3600" dirty="0">
                <a:solidFill>
                  <a:srgbClr val="2E5369"/>
                </a:solidFill>
                <a:latin typeface="Jameel Noori Nastaleeq" panose="02000503000000020004" pitchFamily="2" charset="-78"/>
                <a:cs typeface="Jameel Noori Nastaleeq" panose="02000503000000020004" pitchFamily="2" charset="-78"/>
              </a:rPr>
              <a:t>کیا تعلق ہے؟؟؟</a:t>
            </a:r>
          </a:p>
          <a:p>
            <a:pPr marL="457200" indent="-457200" algn="r" rtl="1">
              <a:lnSpc>
                <a:spcPct val="150000"/>
              </a:lnSpc>
              <a:buFont typeface="Wingdings" panose="05000000000000000000" pitchFamily="2" charset="2"/>
              <a:buChar char="§"/>
            </a:pPr>
            <a:r>
              <a:rPr lang="ur-PK" sz="3600" dirty="0">
                <a:solidFill>
                  <a:srgbClr val="2E5369"/>
                </a:solidFill>
                <a:latin typeface="Jameel Noori Nastaleeq" panose="02000503000000020004" pitchFamily="2" charset="-78"/>
                <a:cs typeface="Jameel Noori Nastaleeq" panose="02000503000000020004" pitchFamily="2" charset="-78"/>
              </a:rPr>
              <a:t>سورۃ کہف کو سمجھنے کے لیے دجا ل کو سمجھنا کیوں ضروری ہے؟</a:t>
            </a:r>
            <a:endParaRPr lang="en-US" sz="3600" dirty="0">
              <a:solidFill>
                <a:srgbClr val="2E5369"/>
              </a:solidFill>
              <a:latin typeface="Jameel Noori Nastaleeq" panose="02000503000000020004" pitchFamily="2" charset="-78"/>
              <a:cs typeface="Jameel Noori Nastaleeq" panose="02000503000000020004" pitchFamily="2" charset="-78"/>
            </a:endParaRPr>
          </a:p>
        </p:txBody>
      </p:sp>
      <p:sp>
        <p:nvSpPr>
          <p:cNvPr id="2" name="Rounded Rectangle 1"/>
          <p:cNvSpPr/>
          <p:nvPr/>
        </p:nvSpPr>
        <p:spPr>
          <a:xfrm>
            <a:off x="6583680" y="574786"/>
            <a:ext cx="2798064" cy="841248"/>
          </a:xfrm>
          <a:prstGeom prst="roundRect">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60865" y="574786"/>
            <a:ext cx="1250663" cy="1015663"/>
          </a:xfrm>
          <a:prstGeom prst="rect">
            <a:avLst/>
          </a:prstGeom>
          <a:noFill/>
        </p:spPr>
        <p:txBody>
          <a:bodyPr wrap="none" rtlCol="0">
            <a:spAutoFit/>
          </a:bodyPr>
          <a:lstStyle/>
          <a:p>
            <a:pPr algn="r" rtl="1"/>
            <a:r>
              <a:rPr lang="ur-PK" sz="6000" b="1" dirty="0">
                <a:solidFill>
                  <a:schemeClr val="bg1"/>
                </a:solidFill>
                <a:latin typeface="Jameel Noori Nastaleeq" panose="02000503000000020004" pitchFamily="2" charset="-78"/>
                <a:cs typeface="Jameel Noori Nastaleeq" panose="02000503000000020004" pitchFamily="2" charset="-78"/>
              </a:rPr>
              <a:t>سوال</a:t>
            </a:r>
            <a:endParaRPr lang="en-US" sz="60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0432441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468684" y="2603497"/>
            <a:ext cx="6845439" cy="2308324"/>
          </a:xfrm>
          <a:prstGeom prst="rect">
            <a:avLst/>
          </a:prstGeom>
          <a:noFill/>
        </p:spPr>
        <p:txBody>
          <a:bodyPr wrap="square" rtlCol="0">
            <a:spAutoFit/>
          </a:bodyPr>
          <a:lstStyle/>
          <a:p>
            <a:pPr algn="r" rtl="1">
              <a:lnSpc>
                <a:spcPct val="150000"/>
              </a:lnSpc>
            </a:pPr>
            <a:r>
              <a:rPr lang="ur-PK" sz="3200" dirty="0" smtClean="0">
                <a:solidFill>
                  <a:srgbClr val="05446B"/>
                </a:solidFill>
                <a:latin typeface="Jameel Noori Nastaleeq" panose="02000503000000020004" pitchFamily="2" charset="-78"/>
                <a:cs typeface="Jameel Noori Nastaleeq" panose="02000503000000020004" pitchFamily="2" charset="-78"/>
              </a:rPr>
              <a:t>دجل</a:t>
            </a:r>
            <a:r>
              <a:rPr lang="ur-PK" sz="3200" dirty="0">
                <a:solidFill>
                  <a:srgbClr val="05446B"/>
                </a:solidFill>
                <a:latin typeface="Jameel Noori Nastaleeq" panose="02000503000000020004" pitchFamily="2" charset="-78"/>
                <a:cs typeface="Jameel Noori Nastaleeq" panose="02000503000000020004" pitchFamily="2" charset="-78"/>
              </a:rPr>
              <a:t>	</a:t>
            </a:r>
            <a:r>
              <a:rPr lang="ur-PK" sz="3200" dirty="0" smtClean="0">
                <a:solidFill>
                  <a:srgbClr val="05446B"/>
                </a:solidFill>
                <a:latin typeface="Jameel Noori Nastaleeq" panose="02000503000000020004" pitchFamily="2" charset="-78"/>
                <a:cs typeface="Jameel Noori Nastaleeq" panose="02000503000000020004" pitchFamily="2" charset="-78"/>
              </a:rPr>
              <a:t>	ڈھانپ </a:t>
            </a:r>
            <a:r>
              <a:rPr lang="ur-PK" sz="3200" dirty="0">
                <a:solidFill>
                  <a:srgbClr val="05446B"/>
                </a:solidFill>
                <a:latin typeface="Jameel Noori Nastaleeq" panose="02000503000000020004" pitchFamily="2" charset="-78"/>
                <a:cs typeface="Jameel Noori Nastaleeq" panose="02000503000000020004" pitchFamily="2" charset="-78"/>
              </a:rPr>
              <a:t>لینا ، لپیٹ لینا ،حق کو باطل </a:t>
            </a:r>
            <a:r>
              <a:rPr lang="ur-PK" sz="3200" dirty="0" smtClean="0">
                <a:solidFill>
                  <a:srgbClr val="05446B"/>
                </a:solidFill>
                <a:latin typeface="Jameel Noori Nastaleeq" panose="02000503000000020004" pitchFamily="2" charset="-78"/>
                <a:cs typeface="Jameel Noori Nastaleeq" panose="02000503000000020004" pitchFamily="2" charset="-78"/>
              </a:rPr>
              <a:t>سےڈھانپ </a:t>
            </a:r>
            <a:r>
              <a:rPr lang="ur-PK" sz="3200" dirty="0">
                <a:solidFill>
                  <a:srgbClr val="05446B"/>
                </a:solidFill>
                <a:latin typeface="Jameel Noori Nastaleeq" panose="02000503000000020004" pitchFamily="2" charset="-78"/>
                <a:cs typeface="Jameel Noori Nastaleeq" panose="02000503000000020004" pitchFamily="2" charset="-78"/>
              </a:rPr>
              <a:t>لینا</a:t>
            </a:r>
          </a:p>
          <a:p>
            <a:pPr algn="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دجل و فریب	</a:t>
            </a:r>
            <a:r>
              <a:rPr lang="ur-PK" sz="3200" dirty="0" smtClean="0">
                <a:solidFill>
                  <a:srgbClr val="05446B"/>
                </a:solidFill>
                <a:latin typeface="Jameel Noori Nastaleeq" panose="02000503000000020004" pitchFamily="2" charset="-78"/>
                <a:cs typeface="Jameel Noori Nastaleeq" panose="02000503000000020004" pitchFamily="2" charset="-78"/>
              </a:rPr>
              <a:t>چیزوں </a:t>
            </a:r>
            <a:r>
              <a:rPr lang="ur-PK" sz="3200" dirty="0">
                <a:solidFill>
                  <a:srgbClr val="05446B"/>
                </a:solidFill>
                <a:latin typeface="Jameel Noori Nastaleeq" panose="02000503000000020004" pitchFamily="2" charset="-78"/>
                <a:cs typeface="Jameel Noori Nastaleeq" panose="02000503000000020004" pitchFamily="2" charset="-78"/>
              </a:rPr>
              <a:t>کو ان کی اصل حقیقت سے ہٹا کر دکھانا</a:t>
            </a:r>
          </a:p>
          <a:p>
            <a:pPr algn="r" rtl="1">
              <a:lnSpc>
                <a:spcPct val="150000"/>
              </a:lnSpc>
            </a:pPr>
            <a:r>
              <a:rPr lang="ur-PK" sz="3200" dirty="0">
                <a:solidFill>
                  <a:srgbClr val="05446B"/>
                </a:solidFill>
                <a:latin typeface="Jameel Noori Nastaleeq" panose="02000503000000020004" pitchFamily="2" charset="-78"/>
                <a:cs typeface="Jameel Noori Nastaleeq" panose="02000503000000020004" pitchFamily="2" charset="-78"/>
              </a:rPr>
              <a:t>سورۃ کہف	</a:t>
            </a:r>
            <a:r>
              <a:rPr lang="ur-PK" sz="3200" dirty="0" smtClean="0">
                <a:solidFill>
                  <a:srgbClr val="05446B"/>
                </a:solidFill>
                <a:latin typeface="Jameel Noori Nastaleeq" panose="02000503000000020004" pitchFamily="2" charset="-78"/>
                <a:cs typeface="Jameel Noori Nastaleeq" panose="02000503000000020004" pitchFamily="2" charset="-78"/>
              </a:rPr>
              <a:t>چیزوں </a:t>
            </a:r>
            <a:r>
              <a:rPr lang="ur-PK" sz="3200" dirty="0">
                <a:solidFill>
                  <a:srgbClr val="05446B"/>
                </a:solidFill>
                <a:latin typeface="Jameel Noori Nastaleeq" panose="02000503000000020004" pitchFamily="2" charset="-78"/>
                <a:cs typeface="Jameel Noori Nastaleeq" panose="02000503000000020004" pitchFamily="2" charset="-78"/>
              </a:rPr>
              <a:t>کی حقیقت سے آگاہ کرتی ہے</a:t>
            </a:r>
            <a:endParaRPr lang="en-US" sz="3200" dirty="0">
              <a:solidFill>
                <a:srgbClr val="05446B"/>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ounded Rectangle 6"/>
          <p:cNvSpPr/>
          <p:nvPr/>
        </p:nvSpPr>
        <p:spPr>
          <a:xfrm>
            <a:off x="6597329" y="615512"/>
            <a:ext cx="2798064"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124366" y="528305"/>
            <a:ext cx="857927" cy="1015663"/>
          </a:xfrm>
          <a:prstGeom prst="rect">
            <a:avLst/>
          </a:prstGeom>
          <a:noFill/>
        </p:spPr>
        <p:txBody>
          <a:bodyPr wrap="none" rtlCol="0">
            <a:spAutoFit/>
          </a:bodyPr>
          <a:lstStyle/>
          <a:p>
            <a:pPr algn="r" rtl="1"/>
            <a:r>
              <a:rPr lang="ur-PK" sz="6000" b="1" dirty="0" smtClean="0">
                <a:solidFill>
                  <a:schemeClr val="bg1"/>
                </a:solidFill>
                <a:latin typeface="Jameel Noori Nastaleeq" panose="02000503000000020004" pitchFamily="2" charset="-78"/>
                <a:cs typeface="Jameel Noori Nastaleeq" panose="02000503000000020004" pitchFamily="2" charset="-78"/>
              </a:rPr>
              <a:t>فتنہ</a:t>
            </a:r>
            <a:endParaRPr lang="en-US" sz="6000" b="1" dirty="0">
              <a:solidFill>
                <a:schemeClr val="bg1"/>
              </a:solidFill>
              <a:latin typeface="Jameel Noori Nastaleeq" panose="02000503000000020004" pitchFamily="2" charset="-78"/>
              <a:cs typeface="Jameel Noori Nastaleeq" panose="02000503000000020004" pitchFamily="2" charset="-78"/>
            </a:endParaRPr>
          </a:p>
        </p:txBody>
      </p:sp>
      <p:sp>
        <p:nvSpPr>
          <p:cNvPr id="12" name="Rectangle 11"/>
          <p:cNvSpPr/>
          <p:nvPr/>
        </p:nvSpPr>
        <p:spPr>
          <a:xfrm>
            <a:off x="7196693" y="1772500"/>
            <a:ext cx="1026243" cy="830997"/>
          </a:xfrm>
          <a:prstGeom prst="rect">
            <a:avLst/>
          </a:prstGeom>
        </p:spPr>
        <p:txBody>
          <a:bodyPr wrap="none">
            <a:spAutoFit/>
          </a:bodyPr>
          <a:lstStyle/>
          <a:p>
            <a:r>
              <a:rPr lang="ur-PK" sz="4800" dirty="0">
                <a:solidFill>
                  <a:srgbClr val="05446B"/>
                </a:solidFill>
                <a:latin typeface="Jameel Noori Nastaleeq" panose="02000503000000020004" pitchFamily="2" charset="-78"/>
                <a:cs typeface="Jameel Noori Nastaleeq" panose="02000503000000020004" pitchFamily="2" charset="-78"/>
              </a:rPr>
              <a:t>دجال</a:t>
            </a:r>
            <a:endParaRPr lang="en-US" sz="4800" dirty="0">
              <a:solidFill>
                <a:srgbClr val="05446B"/>
              </a:solidFill>
            </a:endParaRPr>
          </a:p>
        </p:txBody>
      </p:sp>
      <p:cxnSp>
        <p:nvCxnSpPr>
          <p:cNvPr id="17" name="Straight Connector 16"/>
          <p:cNvCxnSpPr>
            <a:stCxn id="12" idx="2"/>
          </p:cNvCxnSpPr>
          <p:nvPr/>
        </p:nvCxnSpPr>
        <p:spPr>
          <a:xfrm flipH="1">
            <a:off x="7709814" y="2603497"/>
            <a:ext cx="1" cy="487621"/>
          </a:xfrm>
          <a:prstGeom prst="line">
            <a:avLst/>
          </a:prstGeom>
          <a:ln>
            <a:solidFill>
              <a:srgbClr val="563C3B"/>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7314123" y="3091118"/>
            <a:ext cx="395691"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7764803" y="2603496"/>
            <a:ext cx="1" cy="1188720"/>
          </a:xfrm>
          <a:prstGeom prst="line">
            <a:avLst/>
          </a:prstGeom>
          <a:ln>
            <a:solidFill>
              <a:srgbClr val="563C3B"/>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7819791" y="2603496"/>
            <a:ext cx="1" cy="1920240"/>
          </a:xfrm>
          <a:prstGeom prst="line">
            <a:avLst/>
          </a:prstGeom>
          <a:ln>
            <a:solidFill>
              <a:srgbClr val="563C3B"/>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7307603" y="3792216"/>
            <a:ext cx="45720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7276334" y="4523736"/>
            <a:ext cx="54864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5560192" y="3091118"/>
            <a:ext cx="100584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532896" y="3833160"/>
            <a:ext cx="36576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5532896" y="4564680"/>
            <a:ext cx="54864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4842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66283" y="1729072"/>
            <a:ext cx="7872499" cy="1754326"/>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فتنہ		ابتلاء ، امتحان ، آزمائش</a:t>
            </a:r>
          </a:p>
          <a:p>
            <a:pPr marL="571500" indent="-5715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ف ت ن 	</a:t>
            </a:r>
            <a:r>
              <a:rPr lang="en-US" sz="3600" dirty="0" smtClean="0">
                <a:solidFill>
                  <a:srgbClr val="05446B"/>
                </a:solidFill>
                <a:latin typeface="Jameel Noori Nastaleeq" panose="02000503000000020004" pitchFamily="2" charset="-78"/>
                <a:cs typeface="Jameel Noori Nastaleeq" panose="02000503000000020004" pitchFamily="2" charset="-78"/>
              </a:rPr>
              <a:t>	</a:t>
            </a:r>
            <a:r>
              <a:rPr lang="ur-PK" sz="3600" dirty="0" smtClean="0">
                <a:solidFill>
                  <a:srgbClr val="05446B"/>
                </a:solidFill>
                <a:latin typeface="Jameel Noori Nastaleeq" panose="02000503000000020004" pitchFamily="2" charset="-78"/>
                <a:cs typeface="Jameel Noori Nastaleeq" panose="02000503000000020004" pitchFamily="2" charset="-78"/>
              </a:rPr>
              <a:t>سونے </a:t>
            </a:r>
            <a:r>
              <a:rPr lang="ur-PK" sz="3600" dirty="0">
                <a:solidFill>
                  <a:srgbClr val="05446B"/>
                </a:solidFill>
                <a:latin typeface="Jameel Noori Nastaleeq" panose="02000503000000020004" pitchFamily="2" charset="-78"/>
                <a:cs typeface="Jameel Noori Nastaleeq" panose="02000503000000020004" pitchFamily="2" charset="-78"/>
              </a:rPr>
              <a:t>کو آگ میں تپا کر کھرا کھوٹا معلوم </a:t>
            </a:r>
            <a:r>
              <a:rPr lang="ur-PK" sz="3600" dirty="0" smtClean="0">
                <a:solidFill>
                  <a:srgbClr val="05446B"/>
                </a:solidFill>
                <a:latin typeface="Jameel Noori Nastaleeq" panose="02000503000000020004" pitchFamily="2" charset="-78"/>
                <a:cs typeface="Jameel Noori Nastaleeq" panose="02000503000000020004" pitchFamily="2" charset="-78"/>
              </a:rPr>
              <a:t>کرنا</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cxnSp>
        <p:nvCxnSpPr>
          <p:cNvPr id="7" name="Straight Arrow Connector 6"/>
          <p:cNvCxnSpPr/>
          <p:nvPr/>
        </p:nvCxnSpPr>
        <p:spPr>
          <a:xfrm flipH="1">
            <a:off x="5778549" y="2299548"/>
            <a:ext cx="137160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705099" y="3107041"/>
            <a:ext cx="82296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789473" y="3768119"/>
            <a:ext cx="5651451" cy="1754326"/>
          </a:xfrm>
          <a:prstGeom prst="rect">
            <a:avLst/>
          </a:prstGeom>
        </p:spPr>
        <p:txBody>
          <a:bodyPr wrap="square">
            <a:spAutoFit/>
          </a:bodyPr>
          <a:lstStyle/>
          <a:p>
            <a:pPr algn="ctr" rtl="1">
              <a:lnSpc>
                <a:spcPct val="150000"/>
              </a:lnSpc>
            </a:pPr>
            <a:r>
              <a:rPr lang="ur-PK" sz="3600" dirty="0">
                <a:solidFill>
                  <a:srgbClr val="C00000"/>
                </a:solidFill>
                <a:latin typeface="Jameel Noori Nastaleeq" panose="02000503000000020004" pitchFamily="2" charset="-78"/>
                <a:cs typeface="Jameel Noori Nastaleeq" panose="02000503000000020004" pitchFamily="2" charset="-78"/>
              </a:rPr>
              <a:t>یعنی آزمائش کے لمحات سے گزار کرکوئی کھرا ثابت ہو جائے  کوئی میل کچیل کی طرح الگ ہو جائے۔</a:t>
            </a:r>
          </a:p>
        </p:txBody>
      </p:sp>
      <p:cxnSp>
        <p:nvCxnSpPr>
          <p:cNvPr id="11" name="Straight Connector 10"/>
          <p:cNvCxnSpPr/>
          <p:nvPr/>
        </p:nvCxnSpPr>
        <p:spPr>
          <a:xfrm flipH="1">
            <a:off x="1856094" y="3671249"/>
            <a:ext cx="5475646" cy="0"/>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6597329" y="615512"/>
            <a:ext cx="2798064"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766521" y="609464"/>
            <a:ext cx="1130438" cy="830997"/>
          </a:xfrm>
          <a:prstGeom prst="rect">
            <a:avLst/>
          </a:prstGeom>
          <a:noFill/>
        </p:spPr>
        <p:txBody>
          <a:bodyPr wrap="none" rtlCol="0">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جواب</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751102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575617" y="1697136"/>
            <a:ext cx="6031083" cy="3323987"/>
          </a:xfrm>
          <a:prstGeom prst="rect">
            <a:avLst/>
          </a:prstGeom>
          <a:noFill/>
        </p:spPr>
        <p:txBody>
          <a:bodyPr wrap="square" rtlCol="0">
            <a:spAutoFit/>
          </a:bodyPr>
          <a:lstStyle/>
          <a:p>
            <a:pPr algn="ctr" rtl="1">
              <a:lnSpc>
                <a:spcPct val="150000"/>
              </a:lnSpc>
            </a:pPr>
            <a:r>
              <a:rPr lang="ur-PK" sz="4800" dirty="0">
                <a:solidFill>
                  <a:srgbClr val="05446B"/>
                </a:solidFill>
                <a:latin typeface="Jameel Noori Nastaleeq" panose="02000503000000020004" pitchFamily="2" charset="-78"/>
                <a:cs typeface="Jameel Noori Nastaleeq" panose="02000503000000020004" pitchFamily="2" charset="-78"/>
              </a:rPr>
              <a:t>ایسا امتحان / ایسی آزمائش جس میں حقیقت چھپ گئی ، دھوکے اور فریب نے اسے ڈھانپ لیا</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597329" y="615512"/>
            <a:ext cx="2798064"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8513" y="625763"/>
            <a:ext cx="1736374" cy="830997"/>
          </a:xfrm>
          <a:prstGeom prst="rect">
            <a:avLst/>
          </a:prstGeom>
          <a:noFill/>
        </p:spPr>
        <p:txBody>
          <a:bodyPr wrap="none" rtlCol="0">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فتنہء دجال</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445493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9248" y="1469390"/>
            <a:ext cx="7361168" cy="4247317"/>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سب سے بڑا دھوکے باز</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چالباز</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شیطانی چالوں سے دوسروں کو دھوکے میں ڈالنے والا</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ملمع ساز ، خلط ملط کرنے والا </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جھوٹا</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8" name="Rounded Rectangle 7"/>
          <p:cNvSpPr/>
          <p:nvPr/>
        </p:nvSpPr>
        <p:spPr>
          <a:xfrm>
            <a:off x="6360866" y="615512"/>
            <a:ext cx="3034527"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360866" y="602882"/>
            <a:ext cx="2783134" cy="830997"/>
          </a:xfrm>
          <a:prstGeom prst="rect">
            <a:avLst/>
          </a:prstGeom>
          <a:noFill/>
        </p:spPr>
        <p:txBody>
          <a:bodyPr wrap="none" rtlCol="0">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دجا ل کے اوصاف</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256030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26466" y="359305"/>
            <a:ext cx="7620476" cy="5632311"/>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4000" dirty="0">
                <a:solidFill>
                  <a:srgbClr val="2E5369"/>
                </a:solidFill>
                <a:latin typeface="Jameel Noori Nastaleeq" panose="02000503000000020004" pitchFamily="2" charset="-78"/>
                <a:cs typeface="Jameel Noori Nastaleeq" panose="02000503000000020004" pitchFamily="2" charset="-78"/>
              </a:rPr>
              <a:t>قیامت کی </a:t>
            </a:r>
            <a:r>
              <a:rPr lang="ur-PK" sz="4000" dirty="0" smtClean="0">
                <a:solidFill>
                  <a:srgbClr val="2E5369"/>
                </a:solidFill>
                <a:latin typeface="Jameel Noori Nastaleeq" panose="02000503000000020004" pitchFamily="2" charset="-78"/>
                <a:cs typeface="Jameel Noori Nastaleeq" panose="02000503000000020004" pitchFamily="2" charset="-78"/>
              </a:rPr>
              <a:t>نشانی</a:t>
            </a:r>
            <a:endParaRPr lang="ur-PK" sz="4000" dirty="0" smtClean="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آخری </a:t>
            </a:r>
            <a:r>
              <a:rPr lang="ur-PK" sz="4000" dirty="0">
                <a:solidFill>
                  <a:srgbClr val="05446B"/>
                </a:solidFill>
                <a:latin typeface="Jameel Noori Nastaleeq" panose="02000503000000020004" pitchFamily="2" charset="-78"/>
                <a:cs typeface="Jameel Noori Nastaleeq" panose="02000503000000020004" pitchFamily="2" charset="-78"/>
              </a:rPr>
              <a:t>زمانے میں ظاہر ہو </a:t>
            </a:r>
            <a:r>
              <a:rPr lang="ur-PK" sz="4000" dirty="0" smtClean="0">
                <a:solidFill>
                  <a:srgbClr val="05446B"/>
                </a:solidFill>
                <a:latin typeface="Jameel Noori Nastaleeq" panose="02000503000000020004" pitchFamily="2" charset="-78"/>
                <a:cs typeface="Jameel Noori Nastaleeq" panose="02000503000000020004" pitchFamily="2" charset="-78"/>
              </a:rPr>
              <a:t>گا۔</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نبوت اور خدائی کا دعوی کرے </a:t>
            </a:r>
            <a:r>
              <a:rPr lang="ur-PK" sz="4000" dirty="0" smtClean="0">
                <a:solidFill>
                  <a:srgbClr val="05446B"/>
                </a:solidFill>
                <a:latin typeface="Jameel Noori Nastaleeq" panose="02000503000000020004" pitchFamily="2" charset="-78"/>
                <a:cs typeface="Jameel Noori Nastaleeq" panose="02000503000000020004" pitchFamily="2" charset="-78"/>
              </a:rPr>
              <a:t>گا۔</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پیدا ہو </a:t>
            </a:r>
            <a:r>
              <a:rPr lang="ur-PK" sz="4000" dirty="0" smtClean="0">
                <a:solidFill>
                  <a:srgbClr val="05446B"/>
                </a:solidFill>
                <a:latin typeface="Jameel Noori Nastaleeq" panose="02000503000000020004" pitchFamily="2" charset="-78"/>
                <a:cs typeface="Jameel Noori Nastaleeq" panose="02000503000000020004" pitchFamily="2" charset="-78"/>
              </a:rPr>
              <a:t>چکا</a:t>
            </a:r>
            <a:r>
              <a:rPr lang="en-US" sz="4000" dirty="0" smtClean="0">
                <a:solidFill>
                  <a:srgbClr val="05446B"/>
                </a:solidFill>
                <a:latin typeface="Jameel Noori Nastaleeq" panose="02000503000000020004" pitchFamily="2" charset="-78"/>
                <a:cs typeface="Jameel Noori Nastaleeq" panose="02000503000000020004" pitchFamily="2" charset="-78"/>
              </a:rPr>
              <a:t> </a:t>
            </a:r>
            <a:r>
              <a:rPr lang="ur-PK" sz="4000" dirty="0" smtClean="0">
                <a:solidFill>
                  <a:srgbClr val="05446B"/>
                </a:solidFill>
                <a:latin typeface="Jameel Noori Nastaleeq" panose="02000503000000020004" pitchFamily="2" charset="-78"/>
                <a:cs typeface="Jameel Noori Nastaleeq" panose="02000503000000020004" pitchFamily="2" charset="-78"/>
              </a:rPr>
              <a:t>مگر ایک </a:t>
            </a:r>
            <a:r>
              <a:rPr lang="ur-PK" sz="4000" dirty="0">
                <a:solidFill>
                  <a:srgbClr val="05446B"/>
                </a:solidFill>
                <a:latin typeface="Jameel Noori Nastaleeq" panose="02000503000000020004" pitchFamily="2" charset="-78"/>
                <a:cs typeface="Jameel Noori Nastaleeq" panose="02000503000000020004" pitchFamily="2" charset="-78"/>
              </a:rPr>
              <a:t>جزیرے میں قید کر کے رکھا گیا </a:t>
            </a:r>
            <a:r>
              <a:rPr lang="ur-PK" sz="4000" dirty="0" smtClean="0">
                <a:solidFill>
                  <a:srgbClr val="05446B"/>
                </a:solidFill>
                <a:latin typeface="Jameel Noori Nastaleeq" panose="02000503000000020004" pitchFamily="2" charset="-78"/>
                <a:cs typeface="Jameel Noori Nastaleeq" panose="02000503000000020004" pitchFamily="2" charset="-78"/>
              </a:rPr>
              <a:t>ہے۔</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جب اللہ کو منظور ہو گا اس وقت ظاہر ہو </a:t>
            </a:r>
            <a:r>
              <a:rPr lang="ur-PK" sz="4000" dirty="0" smtClean="0">
                <a:solidFill>
                  <a:srgbClr val="05446B"/>
                </a:solidFill>
                <a:latin typeface="Jameel Noori Nastaleeq" panose="02000503000000020004" pitchFamily="2" charset="-78"/>
                <a:cs typeface="Jameel Noori Nastaleeq" panose="02000503000000020004" pitchFamily="2" charset="-78"/>
              </a:rPr>
              <a:t>گا۔</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اپنے 70 ہزار یہودیوں کے لشکر کے ساتھ نکلے </a:t>
            </a:r>
            <a:r>
              <a:rPr lang="ur-PK" sz="4000" dirty="0" smtClean="0">
                <a:solidFill>
                  <a:srgbClr val="05446B"/>
                </a:solidFill>
                <a:latin typeface="Jameel Noori Nastaleeq" panose="02000503000000020004" pitchFamily="2" charset="-78"/>
                <a:cs typeface="Jameel Noori Nastaleeq" panose="02000503000000020004" pitchFamily="2" charset="-78"/>
              </a:rPr>
              <a:t>گا۔</a:t>
            </a:r>
            <a:endParaRPr lang="ur-PK" sz="4000" dirty="0">
              <a:solidFill>
                <a:srgbClr val="05446B"/>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458928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28613" y="1074724"/>
            <a:ext cx="7823054" cy="3785652"/>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4000" dirty="0" smtClean="0">
                <a:solidFill>
                  <a:srgbClr val="05446B"/>
                </a:solidFill>
                <a:latin typeface="Jameel Noori Nastaleeq" panose="02000503000000020004" pitchFamily="2" charset="-78"/>
                <a:cs typeface="Jameel Noori Nastaleeq" panose="02000503000000020004" pitchFamily="2" charset="-78"/>
              </a:rPr>
              <a:t>علماء کا اجماع ہے کہ دجال ابن </a:t>
            </a:r>
            <a:r>
              <a:rPr lang="ur-PK" sz="4000" dirty="0">
                <a:solidFill>
                  <a:srgbClr val="05446B"/>
                </a:solidFill>
                <a:latin typeface="Jameel Noori Nastaleeq" panose="02000503000000020004" pitchFamily="2" charset="-78"/>
                <a:cs typeface="Jameel Noori Nastaleeq" panose="02000503000000020004" pitchFamily="2" charset="-78"/>
              </a:rPr>
              <a:t>آدم </a:t>
            </a:r>
            <a:r>
              <a:rPr lang="ur-PK" sz="4000" dirty="0" smtClean="0">
                <a:solidFill>
                  <a:srgbClr val="05446B"/>
                </a:solidFill>
                <a:latin typeface="Jameel Noori Nastaleeq" panose="02000503000000020004" pitchFamily="2" charset="-78"/>
                <a:cs typeface="Jameel Noori Nastaleeq" panose="02000503000000020004" pitchFamily="2" charset="-78"/>
              </a:rPr>
              <a:t>ہے۔</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ایک آنکھ سے کانا </a:t>
            </a:r>
            <a:r>
              <a:rPr lang="ur-PK" sz="4000" u="sng" dirty="0">
                <a:solidFill>
                  <a:srgbClr val="05446B"/>
                </a:solidFill>
                <a:latin typeface="Jameel Noori Nastaleeq" panose="02000503000000020004" pitchFamily="2" charset="-78"/>
                <a:cs typeface="Jameel Noori Nastaleeq" panose="02000503000000020004" pitchFamily="2" charset="-78"/>
              </a:rPr>
              <a:t>	</a:t>
            </a:r>
            <a:r>
              <a:rPr lang="ur-PK" sz="4000" u="sng" dirty="0" smtClean="0">
                <a:solidFill>
                  <a:srgbClr val="05446B"/>
                </a:solidFill>
                <a:latin typeface="Jameel Noori Nastaleeq" panose="02000503000000020004" pitchFamily="2" charset="-78"/>
                <a:cs typeface="Jameel Noori Nastaleeq" panose="02000503000000020004" pitchFamily="2" charset="-78"/>
              </a:rPr>
              <a:t>	</a:t>
            </a:r>
            <a:r>
              <a:rPr lang="ur-PK" sz="4000" dirty="0" smtClean="0">
                <a:solidFill>
                  <a:srgbClr val="05446B"/>
                </a:solidFill>
                <a:latin typeface="Jameel Noori Nastaleeq" panose="02000503000000020004" pitchFamily="2" charset="-78"/>
                <a:cs typeface="Jameel Noori Nastaleeq" panose="02000503000000020004" pitchFamily="2" charset="-78"/>
              </a:rPr>
              <a:t>دوسری </a:t>
            </a:r>
            <a:r>
              <a:rPr lang="ur-PK" sz="4000" dirty="0">
                <a:solidFill>
                  <a:srgbClr val="05446B"/>
                </a:solidFill>
                <a:latin typeface="Jameel Noori Nastaleeq" panose="02000503000000020004" pitchFamily="2" charset="-78"/>
                <a:cs typeface="Jameel Noori Nastaleeq" panose="02000503000000020004" pitchFamily="2" charset="-78"/>
              </a:rPr>
              <a:t>آنکھ سے بالکل اسپاٹ</a:t>
            </a: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درمیان </a:t>
            </a:r>
            <a:r>
              <a:rPr lang="ur-PK" sz="4000" dirty="0" smtClean="0">
                <a:solidFill>
                  <a:srgbClr val="05446B"/>
                </a:solidFill>
                <a:latin typeface="Jameel Noori Nastaleeq" panose="02000503000000020004" pitchFamily="2" charset="-78"/>
                <a:cs typeface="Jameel Noori Nastaleeq" panose="02000503000000020004" pitchFamily="2" charset="-78"/>
              </a:rPr>
              <a:t>میں</a:t>
            </a:r>
            <a:r>
              <a:rPr lang="ur-PK" sz="4000" dirty="0" smtClean="0">
                <a:solidFill>
                  <a:srgbClr val="C00000"/>
                </a:solidFill>
                <a:latin typeface="Jameel Noori Nastaleeq" panose="02000503000000020004" pitchFamily="2" charset="-78"/>
                <a:cs typeface="Jameel Noori Nastaleeq" panose="02000503000000020004" pitchFamily="2" charset="-78"/>
              </a:rPr>
              <a:t>" </a:t>
            </a:r>
            <a:r>
              <a:rPr lang="ur-PK" sz="4000" dirty="0">
                <a:solidFill>
                  <a:srgbClr val="C00000"/>
                </a:solidFill>
                <a:latin typeface="Jameel Noori Nastaleeq" panose="02000503000000020004" pitchFamily="2" charset="-78"/>
                <a:cs typeface="Jameel Noori Nastaleeq" panose="02000503000000020004" pitchFamily="2" charset="-78"/>
              </a:rPr>
              <a:t>ک ف ر </a:t>
            </a:r>
            <a:r>
              <a:rPr lang="ur-PK" sz="4000" dirty="0" smtClean="0">
                <a:solidFill>
                  <a:srgbClr val="C00000"/>
                </a:solidFill>
                <a:latin typeface="Jameel Noori Nastaleeq" panose="02000503000000020004" pitchFamily="2" charset="-78"/>
                <a:cs typeface="Jameel Noori Nastaleeq" panose="02000503000000020004" pitchFamily="2" charset="-78"/>
              </a:rPr>
              <a:t>"</a:t>
            </a:r>
            <a:r>
              <a:rPr lang="ur-PK" sz="4000" dirty="0" smtClean="0">
                <a:solidFill>
                  <a:srgbClr val="05446B"/>
                </a:solidFill>
                <a:latin typeface="Jameel Noori Nastaleeq" panose="02000503000000020004" pitchFamily="2" charset="-78"/>
                <a:cs typeface="Jameel Noori Nastaleeq" panose="02000503000000020004" pitchFamily="2" charset="-78"/>
              </a:rPr>
              <a:t>لکھا  </a:t>
            </a:r>
            <a:r>
              <a:rPr lang="ur-PK" sz="4000" dirty="0">
                <a:solidFill>
                  <a:srgbClr val="05446B"/>
                </a:solidFill>
                <a:latin typeface="Jameel Noori Nastaleeq" panose="02000503000000020004" pitchFamily="2" charset="-78"/>
                <a:cs typeface="Jameel Noori Nastaleeq" panose="02000503000000020004" pitchFamily="2" charset="-78"/>
              </a:rPr>
              <a:t>ہوا ہو گا</a:t>
            </a: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اس کے ساتھ جنت اور جہنم سے مشابہ جنت اور جہنم ہو </a:t>
            </a:r>
            <a:r>
              <a:rPr lang="ur-PK" sz="4000" dirty="0" smtClean="0">
                <a:solidFill>
                  <a:srgbClr val="05446B"/>
                </a:solidFill>
                <a:latin typeface="Jameel Noori Nastaleeq" panose="02000503000000020004" pitchFamily="2" charset="-78"/>
                <a:cs typeface="Jameel Noori Nastaleeq" panose="02000503000000020004" pitchFamily="2" charset="-78"/>
              </a:rPr>
              <a:t>گی۔</a:t>
            </a:r>
            <a:endParaRPr lang="ur-PK" sz="4000" dirty="0">
              <a:solidFill>
                <a:srgbClr val="05446B"/>
              </a:solidFill>
              <a:latin typeface="Jameel Noori Nastaleeq" panose="02000503000000020004" pitchFamily="2" charset="-78"/>
              <a:cs typeface="Jameel Noori Nastaleeq" panose="02000503000000020004"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3922192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72955" y="3438161"/>
            <a:ext cx="2307460" cy="1323439"/>
          </a:xfrm>
          <a:prstGeom prst="rect">
            <a:avLst/>
          </a:prstGeom>
          <a:noFill/>
          <a:ln>
            <a:noFill/>
          </a:ln>
        </p:spPr>
        <p:txBody>
          <a:bodyPr wrap="square" rtlCol="0">
            <a:spAutoFit/>
          </a:bodyPr>
          <a:lstStyle/>
          <a:p>
            <a:pPr algn="ctr" rtl="1"/>
            <a:r>
              <a:rPr lang="ur-PK" sz="4000" dirty="0" smtClean="0">
                <a:solidFill>
                  <a:srgbClr val="05446B"/>
                </a:solidFill>
                <a:latin typeface="Jameel Noori Nastaleeq" panose="02000503000000020004" pitchFamily="2" charset="-78"/>
                <a:cs typeface="Jameel Noori Nastaleeq" panose="02000503000000020004" pitchFamily="2" charset="-78"/>
              </a:rPr>
              <a:t>ایک </a:t>
            </a:r>
            <a:r>
              <a:rPr lang="ur-PK" sz="4000" dirty="0">
                <a:solidFill>
                  <a:srgbClr val="05446B"/>
                </a:solidFill>
                <a:latin typeface="Jameel Noori Nastaleeq" panose="02000503000000020004" pitchFamily="2" charset="-78"/>
                <a:cs typeface="Jameel Noori Nastaleeq" panose="02000503000000020004" pitchFamily="2" charset="-78"/>
              </a:rPr>
              <a:t>مومن کو مار کر زندہ کر دینا</a:t>
            </a:r>
          </a:p>
        </p:txBody>
      </p:sp>
      <p:sp>
        <p:nvSpPr>
          <p:cNvPr id="4" name="TextBox 3"/>
          <p:cNvSpPr txBox="1"/>
          <p:nvPr/>
        </p:nvSpPr>
        <p:spPr>
          <a:xfrm>
            <a:off x="1809245" y="383138"/>
            <a:ext cx="5716577" cy="1200329"/>
          </a:xfrm>
          <a:prstGeom prst="rect">
            <a:avLst/>
          </a:prstGeom>
          <a:noFill/>
        </p:spPr>
        <p:txBody>
          <a:bodyPr wrap="square" rtlCol="0">
            <a:spAutoFit/>
          </a:bodyPr>
          <a:lstStyle/>
          <a:p>
            <a:pPr algn="ctr" rtl="1"/>
            <a:r>
              <a:rPr lang="ur-PK" sz="3600" b="1" dirty="0">
                <a:solidFill>
                  <a:srgbClr val="C00000"/>
                </a:solidFill>
                <a:latin typeface="Jameel Noori Nastaleeq" panose="02000503000000020004" pitchFamily="2" charset="-78"/>
                <a:cs typeface="Jameel Noori Nastaleeq" panose="02000503000000020004" pitchFamily="2" charset="-78"/>
              </a:rPr>
              <a:t>اللہ کی طرف سے دجال کو ملنے والی طاقتیں جن کے سبب سے بہت لوگ اس کے فتنے کا شکار ہوں گے</a:t>
            </a:r>
            <a:endParaRPr lang="en-US" sz="3600" b="1" dirty="0">
              <a:solidFill>
                <a:srgbClr val="C00000"/>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cxnSp>
        <p:nvCxnSpPr>
          <p:cNvPr id="7" name="Straight Connector 6"/>
          <p:cNvCxnSpPr/>
          <p:nvPr/>
        </p:nvCxnSpPr>
        <p:spPr>
          <a:xfrm flipH="1">
            <a:off x="2183642" y="1555843"/>
            <a:ext cx="4937760" cy="0"/>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667533" y="1569819"/>
            <a:ext cx="1" cy="900426"/>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419370" y="2470245"/>
            <a:ext cx="6302536" cy="0"/>
          </a:xfrm>
          <a:prstGeom prst="line">
            <a:avLst/>
          </a:prstGeom>
          <a:ln>
            <a:solidFill>
              <a:srgbClr val="05446B"/>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724633" y="2470245"/>
            <a:ext cx="0" cy="818865"/>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419370" y="2470244"/>
            <a:ext cx="0" cy="818865"/>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277971" y="2470242"/>
            <a:ext cx="0" cy="210312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667533" y="2470242"/>
            <a:ext cx="0" cy="818865"/>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073020" y="2470241"/>
            <a:ext cx="0" cy="2103120"/>
          </a:xfrm>
          <a:prstGeom prst="straightConnector1">
            <a:avLst/>
          </a:prstGeom>
          <a:ln>
            <a:solidFill>
              <a:srgbClr val="05446B"/>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954709" y="3397964"/>
            <a:ext cx="1534394" cy="707886"/>
          </a:xfrm>
          <a:prstGeom prst="rect">
            <a:avLst/>
          </a:prstGeom>
          <a:ln>
            <a:noFill/>
          </a:ln>
        </p:spPr>
        <p:txBody>
          <a:bodyPr wrap="none">
            <a:spAutoFit/>
          </a:bodyPr>
          <a:lstStyle/>
          <a:p>
            <a:pPr algn="r" rtl="1"/>
            <a:r>
              <a:rPr lang="ur-PK" sz="4000" dirty="0">
                <a:solidFill>
                  <a:srgbClr val="05446B"/>
                </a:solidFill>
                <a:latin typeface="Jameel Noori Nastaleeq" panose="02000503000000020004" pitchFamily="2" charset="-78"/>
                <a:cs typeface="Jameel Noori Nastaleeq" panose="02000503000000020004" pitchFamily="2" charset="-78"/>
              </a:rPr>
              <a:t>ہوائیں چلانا</a:t>
            </a:r>
          </a:p>
        </p:txBody>
      </p:sp>
      <p:sp>
        <p:nvSpPr>
          <p:cNvPr id="20" name="Rectangle 19"/>
          <p:cNvSpPr/>
          <p:nvPr/>
        </p:nvSpPr>
        <p:spPr>
          <a:xfrm>
            <a:off x="5517185" y="4559153"/>
            <a:ext cx="1521571" cy="707886"/>
          </a:xfrm>
          <a:prstGeom prst="rect">
            <a:avLst/>
          </a:prstGeom>
        </p:spPr>
        <p:txBody>
          <a:bodyPr wrap="none">
            <a:spAutoFit/>
          </a:bodyPr>
          <a:lstStyle/>
          <a:p>
            <a:pPr algn="r" rtl="1"/>
            <a:r>
              <a:rPr lang="ur-PK" sz="4000" dirty="0">
                <a:solidFill>
                  <a:srgbClr val="05446B"/>
                </a:solidFill>
                <a:latin typeface="Jameel Noori Nastaleeq" panose="02000503000000020004" pitchFamily="2" charset="-78"/>
                <a:cs typeface="Jameel Noori Nastaleeq" panose="02000503000000020004" pitchFamily="2" charset="-78"/>
              </a:rPr>
              <a:t>بارش برسانا</a:t>
            </a:r>
          </a:p>
        </p:txBody>
      </p:sp>
      <p:sp>
        <p:nvSpPr>
          <p:cNvPr id="21" name="Rectangle 20"/>
          <p:cNvSpPr/>
          <p:nvPr/>
        </p:nvSpPr>
        <p:spPr>
          <a:xfrm>
            <a:off x="4058231" y="3395466"/>
            <a:ext cx="1218603" cy="707886"/>
          </a:xfrm>
          <a:prstGeom prst="rect">
            <a:avLst/>
          </a:prstGeom>
          <a:ln>
            <a:noFill/>
          </a:ln>
        </p:spPr>
        <p:txBody>
          <a:bodyPr wrap="none">
            <a:spAutoFit/>
          </a:bodyPr>
          <a:lstStyle/>
          <a:p>
            <a:pPr algn="r" rtl="1"/>
            <a:r>
              <a:rPr lang="ur-PK" sz="4000" dirty="0">
                <a:solidFill>
                  <a:srgbClr val="05446B"/>
                </a:solidFill>
                <a:latin typeface="Jameel Noori Nastaleeq" panose="02000503000000020004" pitchFamily="2" charset="-78"/>
                <a:cs typeface="Jameel Noori Nastaleeq" panose="02000503000000020004" pitchFamily="2" charset="-78"/>
              </a:rPr>
              <a:t>اناج اگانا</a:t>
            </a:r>
          </a:p>
        </p:txBody>
      </p:sp>
      <p:sp>
        <p:nvSpPr>
          <p:cNvPr id="22" name="Rectangle 21"/>
          <p:cNvSpPr/>
          <p:nvPr/>
        </p:nvSpPr>
        <p:spPr>
          <a:xfrm>
            <a:off x="2172139" y="4627390"/>
            <a:ext cx="1922321" cy="707886"/>
          </a:xfrm>
          <a:prstGeom prst="rect">
            <a:avLst/>
          </a:prstGeom>
        </p:spPr>
        <p:txBody>
          <a:bodyPr wrap="none">
            <a:spAutoFit/>
          </a:bodyPr>
          <a:lstStyle/>
          <a:p>
            <a:pPr algn="r" rtl="1"/>
            <a:r>
              <a:rPr lang="ur-PK" sz="4000" dirty="0">
                <a:solidFill>
                  <a:srgbClr val="05446B"/>
                </a:solidFill>
                <a:latin typeface="Jameel Noori Nastaleeq" panose="02000503000000020004" pitchFamily="2" charset="-78"/>
                <a:cs typeface="Jameel Noori Nastaleeq" panose="02000503000000020004" pitchFamily="2" charset="-78"/>
              </a:rPr>
              <a:t>قحط مسلط کر دینا</a:t>
            </a:r>
          </a:p>
        </p:txBody>
      </p:sp>
    </p:spTree>
    <p:extLst>
      <p:ext uri="{BB962C8B-B14F-4D97-AF65-F5344CB8AC3E}">
        <p14:creationId xmlns:p14="http://schemas.microsoft.com/office/powerpoint/2010/main" val="35962536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50778" y="1503630"/>
            <a:ext cx="7178723" cy="258532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تمام انبیاءؑ نے اپنی اپنی امتوں کو دجال کے فتنے سے خبردار کیا ۔</a:t>
            </a:r>
          </a:p>
          <a:p>
            <a:pPr marL="571500" indent="-5715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نبی کریمﷺ نے بھی اپنی امت کو اس فتنے سے خبردار کیا ۔</a:t>
            </a:r>
          </a:p>
          <a:p>
            <a:pPr marL="571500" indent="-5715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احادیث کی تمام مستند کتب میں دجا ل کا ذکر تواتر سے آیا ہے۔</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2045378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41197" y="863086"/>
            <a:ext cx="7955050" cy="4154984"/>
          </a:xfrm>
          <a:prstGeom prst="rect">
            <a:avLst/>
          </a:prstGeom>
          <a:noFill/>
        </p:spPr>
        <p:txBody>
          <a:bodyPr wrap="square" rtlCol="0">
            <a:spAutoFit/>
          </a:bodyPr>
          <a:lstStyle/>
          <a:p>
            <a:pPr algn="r" rtl="1">
              <a:lnSpc>
                <a:spcPct val="150000"/>
              </a:lnSpc>
            </a:pPr>
            <a:r>
              <a:rPr lang="ur-PK" sz="4400" dirty="0">
                <a:solidFill>
                  <a:srgbClr val="05446B"/>
                </a:solidFill>
                <a:latin typeface="Jameel Noori Nastaleeq" panose="02000503000000020004" pitchFamily="2" charset="-78"/>
                <a:cs typeface="Jameel Noori Nastaleeq" panose="02000503000000020004" pitchFamily="2" charset="-78"/>
              </a:rPr>
              <a:t>دجال کے قریب ایک بہت بڑا مومن </a:t>
            </a:r>
            <a:r>
              <a:rPr lang="ur-PK" sz="4400" dirty="0" smtClean="0">
                <a:solidFill>
                  <a:srgbClr val="05446B"/>
                </a:solidFill>
                <a:latin typeface="Jameel Noori Nastaleeq" panose="02000503000000020004" pitchFamily="2" charset="-78"/>
                <a:cs typeface="Jameel Noori Nastaleeq" panose="02000503000000020004" pitchFamily="2" charset="-78"/>
              </a:rPr>
              <a:t>آئے </a:t>
            </a:r>
            <a:r>
              <a:rPr lang="ur-PK" sz="4400" dirty="0">
                <a:solidFill>
                  <a:srgbClr val="05446B"/>
                </a:solidFill>
                <a:latin typeface="Jameel Noori Nastaleeq" panose="02000503000000020004" pitchFamily="2" charset="-78"/>
                <a:cs typeface="Jameel Noori Nastaleeq" panose="02000503000000020004" pitchFamily="2" charset="-78"/>
              </a:rPr>
              <a:t>گا </a:t>
            </a:r>
            <a:r>
              <a:rPr lang="ur-PK" sz="4400" dirty="0" smtClean="0">
                <a:solidFill>
                  <a:srgbClr val="05446B"/>
                </a:solidFill>
                <a:latin typeface="Jameel Noori Nastaleeq" panose="02000503000000020004" pitchFamily="2" charset="-78"/>
                <a:cs typeface="Jameel Noori Nastaleeq" panose="02000503000000020004" pitchFamily="2" charset="-78"/>
              </a:rPr>
              <a:t> </a:t>
            </a:r>
          </a:p>
          <a:p>
            <a:pPr algn="r" rtl="1">
              <a:lnSpc>
                <a:spcPct val="150000"/>
              </a:lnSpc>
            </a:pPr>
            <a:r>
              <a:rPr lang="ur-PK" sz="4400" dirty="0" smtClean="0">
                <a:solidFill>
                  <a:srgbClr val="05446B"/>
                </a:solidFill>
                <a:latin typeface="Jameel Noori Nastaleeq" panose="02000503000000020004" pitchFamily="2" charset="-78"/>
                <a:cs typeface="Jameel Noori Nastaleeq" panose="02000503000000020004" pitchFamily="2" charset="-78"/>
              </a:rPr>
              <a:t>لیکن </a:t>
            </a:r>
            <a:r>
              <a:rPr lang="ur-PK" sz="4400" dirty="0">
                <a:solidFill>
                  <a:srgbClr val="05446B"/>
                </a:solidFill>
                <a:latin typeface="Jameel Noori Nastaleeq" panose="02000503000000020004" pitchFamily="2" charset="-78"/>
                <a:cs typeface="Jameel Noori Nastaleeq" panose="02000503000000020004" pitchFamily="2" charset="-78"/>
              </a:rPr>
              <a:t>دجا </a:t>
            </a:r>
            <a:r>
              <a:rPr lang="ur-PK" sz="4400" dirty="0" smtClean="0">
                <a:solidFill>
                  <a:srgbClr val="05446B"/>
                </a:solidFill>
                <a:latin typeface="Jameel Noori Nastaleeq" panose="02000503000000020004" pitchFamily="2" charset="-78"/>
                <a:cs typeface="Jameel Noori Nastaleeq" panose="02000503000000020004" pitchFamily="2" charset="-78"/>
              </a:rPr>
              <a:t>ل کے </a:t>
            </a:r>
            <a:r>
              <a:rPr lang="ur-PK" sz="4400" dirty="0">
                <a:solidFill>
                  <a:srgbClr val="05446B"/>
                </a:solidFill>
                <a:latin typeface="Jameel Noori Nastaleeq" panose="02000503000000020004" pitchFamily="2" charset="-78"/>
                <a:cs typeface="Jameel Noori Nastaleeq" panose="02000503000000020004" pitchFamily="2" charset="-78"/>
              </a:rPr>
              <a:t>سامنے بڑے سے بڑا مومن پھسل جائے گا</a:t>
            </a:r>
          </a:p>
          <a:p>
            <a:pPr algn="r" rtl="1">
              <a:lnSpc>
                <a:spcPct val="150000"/>
              </a:lnSpc>
            </a:pPr>
            <a:r>
              <a:rPr lang="ur-PK" sz="4400" dirty="0">
                <a:solidFill>
                  <a:srgbClr val="05446B"/>
                </a:solidFill>
                <a:latin typeface="Jameel Noori Nastaleeq" panose="02000503000000020004" pitchFamily="2" charset="-78"/>
                <a:cs typeface="Jameel Noori Nastaleeq" panose="02000503000000020004" pitchFamily="2" charset="-78"/>
              </a:rPr>
              <a:t>اس لیے مومنین کو نصیحت </a:t>
            </a:r>
          </a:p>
          <a:p>
            <a:pPr algn="r" rtl="1">
              <a:lnSpc>
                <a:spcPct val="150000"/>
              </a:lnSpc>
            </a:pPr>
            <a:r>
              <a:rPr lang="ur-PK" sz="4400" dirty="0">
                <a:solidFill>
                  <a:srgbClr val="05446B"/>
                </a:solidFill>
                <a:latin typeface="Jameel Noori Nastaleeq" panose="02000503000000020004" pitchFamily="2" charset="-78"/>
                <a:cs typeface="Jameel Noori Nastaleeq" panose="02000503000000020004" pitchFamily="2" charset="-78"/>
              </a:rPr>
              <a:t>		</a:t>
            </a:r>
            <a:r>
              <a:rPr lang="ur-PK" sz="4400" u="sng" dirty="0" smtClean="0">
                <a:solidFill>
                  <a:srgbClr val="C00000"/>
                </a:solidFill>
                <a:latin typeface="Jameel Noori Nastaleeq" panose="02000503000000020004" pitchFamily="2" charset="-78"/>
                <a:cs typeface="Jameel Noori Nastaleeq" panose="02000503000000020004" pitchFamily="2" charset="-78"/>
              </a:rPr>
              <a:t>"جب </a:t>
            </a:r>
            <a:r>
              <a:rPr lang="ur-PK" sz="4400" u="sng" dirty="0">
                <a:solidFill>
                  <a:srgbClr val="C00000"/>
                </a:solidFill>
                <a:latin typeface="Jameel Noori Nastaleeq" panose="02000503000000020004" pitchFamily="2" charset="-78"/>
                <a:cs typeface="Jameel Noori Nastaleeq" panose="02000503000000020004" pitchFamily="2" charset="-78"/>
              </a:rPr>
              <a:t>دجال کا سامنا ہو تو دوڑ لگا </a:t>
            </a:r>
            <a:r>
              <a:rPr lang="ur-PK" sz="4400" u="sng" dirty="0" smtClean="0">
                <a:solidFill>
                  <a:srgbClr val="C00000"/>
                </a:solidFill>
                <a:latin typeface="Jameel Noori Nastaleeq" panose="02000503000000020004" pitchFamily="2" charset="-78"/>
                <a:cs typeface="Jameel Noori Nastaleeq" panose="02000503000000020004" pitchFamily="2" charset="-78"/>
              </a:rPr>
              <a:t>لینا"</a:t>
            </a:r>
            <a:endParaRPr lang="ur-PK" sz="4400" u="sng" dirty="0">
              <a:solidFill>
                <a:srgbClr val="C00000"/>
              </a:solidFill>
              <a:latin typeface="Jameel Noori Nastaleeq" panose="02000503000000020004" pitchFamily="2" charset="-78"/>
              <a:cs typeface="Jameel Noori Nastaleeq" panose="02000503000000020004"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3476519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694830" y="1967073"/>
            <a:ext cx="3659764" cy="3416320"/>
          </a:xfrm>
          <a:prstGeom prst="rect">
            <a:avLst/>
          </a:prstGeom>
          <a:noFill/>
        </p:spPr>
        <p:txBody>
          <a:bodyPr wrap="square" rtlCol="0">
            <a:spAutoFit/>
          </a:bodyPr>
          <a:lstStyle/>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خواہشات کو پورا کرنے کی جلدی </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تعیشات</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آسائشیں</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کم وقت میں زیادہ کمانا اور عیاشی</a:t>
            </a:r>
          </a:p>
        </p:txBody>
      </p:sp>
      <p:sp>
        <p:nvSpPr>
          <p:cNvPr id="4" name="TextBox 3"/>
          <p:cNvSpPr txBox="1"/>
          <p:nvPr/>
        </p:nvSpPr>
        <p:spPr>
          <a:xfrm>
            <a:off x="3822832" y="805066"/>
            <a:ext cx="1434615" cy="646331"/>
          </a:xfrm>
          <a:prstGeom prst="rect">
            <a:avLst/>
          </a:prstGeom>
          <a:noFill/>
        </p:spPr>
        <p:txBody>
          <a:bodyPr wrap="square" rtlCol="0">
            <a:spAutoFit/>
          </a:bodyPr>
          <a:lstStyle/>
          <a:p>
            <a:pPr algn="ctr" rtl="1"/>
            <a:r>
              <a:rPr lang="ur-PK" sz="3600" dirty="0" smtClean="0">
                <a:solidFill>
                  <a:srgbClr val="563C3B"/>
                </a:solidFill>
                <a:latin typeface="AA Sameer Armaa unicode" panose="02000000000000000000" pitchFamily="2" charset="-78"/>
                <a:cs typeface="DecoType Thuluth" panose="02010000000000000000" pitchFamily="2" charset="-78"/>
              </a:rPr>
              <a:t>بمقابلہ</a:t>
            </a:r>
            <a:endParaRPr lang="en-US" sz="3600" dirty="0">
              <a:solidFill>
                <a:srgbClr val="563C3B"/>
              </a:solidFill>
              <a:latin typeface="AA Sameer Armaa unicode" panose="02000000000000000000" pitchFamily="2" charset="-78"/>
              <a:cs typeface="DecoType Thuluth" panose="02010000000000000000" pitchFamily="2" charset="-78"/>
            </a:endParaRPr>
          </a:p>
        </p:txBody>
      </p:sp>
      <p:sp>
        <p:nvSpPr>
          <p:cNvPr id="5" name="TextBox 4"/>
          <p:cNvSpPr txBox="1"/>
          <p:nvPr/>
        </p:nvSpPr>
        <p:spPr>
          <a:xfrm>
            <a:off x="75419" y="2001698"/>
            <a:ext cx="3854108" cy="3347070"/>
          </a:xfrm>
          <a:prstGeom prst="rect">
            <a:avLst/>
          </a:prstGeom>
          <a:noFill/>
        </p:spPr>
        <p:txBody>
          <a:bodyPr wrap="square" rtlCol="0">
            <a:spAutoFit/>
          </a:bodyPr>
          <a:lstStyle/>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خواہشات  کو شریعت کا پابند کرتا ہے</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انسان پر ذمہ داریاں ڈالتا ہے</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قربانی چاہتا ہے</a:t>
            </a:r>
          </a:p>
          <a:p>
            <a:pPr algn="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محنت اور ایمانداری کا تقاضا</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5127238" y="620400"/>
            <a:ext cx="2924935" cy="947237"/>
          </a:xfrm>
          <a:prstGeom prst="rect">
            <a:avLst/>
          </a:prstGeom>
          <a:solidFill>
            <a:srgbClr val="563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06954" y="600512"/>
            <a:ext cx="2765501" cy="923330"/>
          </a:xfrm>
          <a:prstGeom prst="rect">
            <a:avLst/>
          </a:prstGeom>
        </p:spPr>
        <p:txBody>
          <a:bodyPr wrap="none">
            <a:spAutoFit/>
          </a:bodyPr>
          <a:lstStyle/>
          <a:p>
            <a:pPr algn="r" rtl="1"/>
            <a:r>
              <a:rPr lang="ur-PK" sz="5400" b="1" dirty="0">
                <a:solidFill>
                  <a:schemeClr val="bg1"/>
                </a:solidFill>
                <a:latin typeface="Jameel Noori Nastaleeq" panose="02000503000000020004" pitchFamily="2" charset="-78"/>
                <a:cs typeface="Jameel Noori Nastaleeq" panose="02000503000000020004" pitchFamily="2" charset="-78"/>
              </a:rPr>
              <a:t>دنیا پرست ذہن</a:t>
            </a:r>
            <a:endParaRPr lang="en-US" sz="5400" b="1" dirty="0">
              <a:solidFill>
                <a:schemeClr val="bg1"/>
              </a:solidFill>
            </a:endParaRPr>
          </a:p>
        </p:txBody>
      </p:sp>
      <p:sp>
        <p:nvSpPr>
          <p:cNvPr id="11" name="Rectangle 10"/>
          <p:cNvSpPr/>
          <p:nvPr/>
        </p:nvSpPr>
        <p:spPr>
          <a:xfrm>
            <a:off x="1004592" y="620400"/>
            <a:ext cx="2924935" cy="947237"/>
          </a:xfrm>
          <a:prstGeom prst="rect">
            <a:avLst/>
          </a:prstGeom>
          <a:solidFill>
            <a:srgbClr val="563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04592" y="620400"/>
            <a:ext cx="2842445" cy="830997"/>
          </a:xfrm>
          <a:prstGeom prst="rect">
            <a:avLst/>
          </a:prstGeom>
        </p:spPr>
        <p:txBody>
          <a:bodyPr wrap="none">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اسلام کا نظام حیات</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
        <p:nvSpPr>
          <p:cNvPr id="13" name="Oval 12"/>
          <p:cNvSpPr/>
          <p:nvPr/>
        </p:nvSpPr>
        <p:spPr>
          <a:xfrm>
            <a:off x="8400760" y="2464843"/>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400760" y="3257322"/>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400760" y="4069961"/>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400760" y="4894036"/>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3985235" y="2464843"/>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985235" y="3257322"/>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985235" y="4069961"/>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985235" y="4894036"/>
            <a:ext cx="91440" cy="91440"/>
          </a:xfrm>
          <a:prstGeom prst="ellipse">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0680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09862" y="1556879"/>
            <a:ext cx="7864439" cy="378565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سائنس کی ترقی دنیا پرستوں کو مزید تعیشات ، آسائشیں اور عیاشی عطا کرتی ہے۔</a:t>
            </a:r>
          </a:p>
          <a:p>
            <a:pPr marL="571500" indent="-5715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احادیث میں مذکور دجا ل کی طاقتیں درحقیقت سائنس کی ترقی اور نت نئی ایجادات کا نتیجہ ہوں گی۔</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ounded Rectangle 6"/>
          <p:cNvSpPr/>
          <p:nvPr/>
        </p:nvSpPr>
        <p:spPr>
          <a:xfrm>
            <a:off x="3462728" y="615512"/>
            <a:ext cx="5932665"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462728" y="655588"/>
            <a:ext cx="5681272" cy="769441"/>
          </a:xfrm>
          <a:prstGeom prst="rect">
            <a:avLst/>
          </a:prstGeom>
          <a:noFill/>
        </p:spPr>
        <p:txBody>
          <a:bodyPr wrap="square" rtlCol="0">
            <a:spAutoFit/>
          </a:bodyPr>
          <a:lstStyle/>
          <a:p>
            <a:pPr algn="ctr" rtl="1"/>
            <a:r>
              <a:rPr lang="ur-PK" sz="4400" b="1" dirty="0">
                <a:solidFill>
                  <a:schemeClr val="bg1"/>
                </a:solidFill>
                <a:latin typeface="Jameel Noori Nastaleeq" panose="02000503000000020004" pitchFamily="2" charset="-78"/>
                <a:cs typeface="Jameel Noori Nastaleeq" panose="02000503000000020004" pitchFamily="2" charset="-78"/>
              </a:rPr>
              <a:t>دجال کی طاقتیں سائنس کی ترقی کی مظہر</a:t>
            </a:r>
            <a:endParaRPr lang="en-US" sz="44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019371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42632" y="4934575"/>
            <a:ext cx="5875013" cy="646331"/>
          </a:xfrm>
          <a:prstGeom prst="rect">
            <a:avLst/>
          </a:prstGeom>
          <a:noFill/>
        </p:spPr>
        <p:txBody>
          <a:bodyPr wrap="square" rtlCol="0">
            <a:spAutoFit/>
          </a:bodyPr>
          <a:lstStyle/>
          <a:p>
            <a:pPr algn="r" rtl="1"/>
            <a:r>
              <a:rPr lang="ur-PK" sz="3600" dirty="0" smtClean="0">
                <a:solidFill>
                  <a:srgbClr val="05446B"/>
                </a:solidFill>
                <a:latin typeface="Jameel Noori Nastaleeq" panose="02000503000000020004" pitchFamily="2" charset="-78"/>
                <a:cs typeface="Jameel Noori Nastaleeq" panose="02000503000000020004" pitchFamily="2" charset="-78"/>
              </a:rPr>
              <a:t>ہوا </a:t>
            </a:r>
            <a:r>
              <a:rPr lang="ur-PK" sz="3600" dirty="0">
                <a:solidFill>
                  <a:srgbClr val="05446B"/>
                </a:solidFill>
                <a:latin typeface="Jameel Noori Nastaleeq" panose="02000503000000020004" pitchFamily="2" charset="-78"/>
                <a:cs typeface="Jameel Noori Nastaleeq" panose="02000503000000020004" pitchFamily="2" charset="-78"/>
              </a:rPr>
              <a:t>میں جیٹ کے ذریعہ کیمیکل بھیج کر بادل بنا سکتے </a:t>
            </a:r>
            <a:r>
              <a:rPr lang="ur-PK" sz="3600" dirty="0" smtClean="0">
                <a:solidFill>
                  <a:srgbClr val="05446B"/>
                </a:solidFill>
                <a:latin typeface="Jameel Noori Nastaleeq" panose="02000503000000020004" pitchFamily="2" charset="-78"/>
                <a:cs typeface="Jameel Noori Nastaleeq" panose="02000503000000020004" pitchFamily="2" charset="-78"/>
              </a:rPr>
              <a:t>ہیں۔</a:t>
            </a:r>
            <a:endParaRPr lang="ur-PK" sz="3600" dirty="0">
              <a:solidFill>
                <a:srgbClr val="05446B"/>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ounded Rectangle 6"/>
          <p:cNvSpPr/>
          <p:nvPr/>
        </p:nvSpPr>
        <p:spPr>
          <a:xfrm>
            <a:off x="5741234" y="615512"/>
            <a:ext cx="3654160"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636302" y="734041"/>
            <a:ext cx="3343666" cy="830997"/>
          </a:xfrm>
          <a:prstGeom prst="rect">
            <a:avLst/>
          </a:prstGeom>
          <a:noFill/>
        </p:spPr>
        <p:txBody>
          <a:bodyPr wrap="square" rtlCol="0">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سائنسی ترقی کی مثالیں</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4775396" y="1683567"/>
            <a:ext cx="3084499" cy="707886"/>
          </a:xfrm>
          <a:prstGeom prst="rect">
            <a:avLst/>
          </a:prstGeom>
        </p:spPr>
        <p:txBody>
          <a:bodyPr wrap="none">
            <a:spAutoFit/>
          </a:bodyPr>
          <a:lstStyle/>
          <a:p>
            <a:pPr algn="r" rtl="1"/>
            <a:r>
              <a:rPr lang="ur-PK" sz="4000" b="1" u="sng" dirty="0">
                <a:solidFill>
                  <a:srgbClr val="05446B"/>
                </a:solidFill>
                <a:latin typeface="Jameel Noori Nastaleeq" panose="02000503000000020004" pitchFamily="2" charset="-78"/>
                <a:cs typeface="Jameel Noori Nastaleeq" panose="02000503000000020004" pitchFamily="2" charset="-78"/>
              </a:rPr>
              <a:t>ہر طرح کی زبان بولے گا </a:t>
            </a:r>
            <a:endParaRPr lang="en-US" sz="4000" b="1" u="sng" dirty="0">
              <a:solidFill>
                <a:srgbClr val="05446B"/>
              </a:solidFill>
            </a:endParaRPr>
          </a:p>
        </p:txBody>
      </p:sp>
      <p:sp>
        <p:nvSpPr>
          <p:cNvPr id="9" name="Rectangle 8"/>
          <p:cNvSpPr/>
          <p:nvPr/>
        </p:nvSpPr>
        <p:spPr>
          <a:xfrm>
            <a:off x="4090915" y="4131458"/>
            <a:ext cx="3768980" cy="707886"/>
          </a:xfrm>
          <a:prstGeom prst="rect">
            <a:avLst/>
          </a:prstGeom>
        </p:spPr>
        <p:txBody>
          <a:bodyPr wrap="none">
            <a:spAutoFit/>
          </a:bodyPr>
          <a:lstStyle/>
          <a:p>
            <a:pPr algn="ctr" rtl="1"/>
            <a:r>
              <a:rPr lang="ur-PK" sz="4000" b="1" u="sng" dirty="0">
                <a:solidFill>
                  <a:srgbClr val="05446B"/>
                </a:solidFill>
                <a:latin typeface="Jameel Noori Nastaleeq" panose="02000503000000020004" pitchFamily="2" charset="-78"/>
                <a:cs typeface="Jameel Noori Nastaleeq" panose="02000503000000020004" pitchFamily="2" charset="-78"/>
              </a:rPr>
              <a:t>میں خدا ہوں بارش کر سکتا ہوں</a:t>
            </a:r>
            <a:endParaRPr lang="en-US" sz="4000" b="1" u="sng" dirty="0">
              <a:solidFill>
                <a:srgbClr val="05446B"/>
              </a:solidFill>
            </a:endParaRPr>
          </a:p>
        </p:txBody>
      </p:sp>
      <p:sp>
        <p:nvSpPr>
          <p:cNvPr id="11" name="Rectangle 10"/>
          <p:cNvSpPr/>
          <p:nvPr/>
        </p:nvSpPr>
        <p:spPr>
          <a:xfrm>
            <a:off x="620960" y="2512732"/>
            <a:ext cx="6018551" cy="1200329"/>
          </a:xfrm>
          <a:prstGeom prst="rect">
            <a:avLst/>
          </a:prstGeom>
        </p:spPr>
        <p:txBody>
          <a:bodyPr wrap="square">
            <a:spAutoFit/>
          </a:bodyPr>
          <a:lstStyle/>
          <a:p>
            <a:pPr algn="ctr" rtl="1"/>
            <a:r>
              <a:rPr lang="ur-PK" sz="3600" dirty="0">
                <a:solidFill>
                  <a:srgbClr val="05446B"/>
                </a:solidFill>
                <a:latin typeface="Jameel Noori Nastaleeq" panose="02000503000000020004" pitchFamily="2" charset="-78"/>
                <a:cs typeface="Jameel Noori Nastaleeq" panose="02000503000000020004" pitchFamily="2" charset="-78"/>
              </a:rPr>
              <a:t>جاپان میں ایک دیوائس ایجاد ہوئی ہے۔ کندھے پر لگا دیں تو جس زبان میں چاہیں ترجمہ کر سکتے </a:t>
            </a:r>
            <a:r>
              <a:rPr lang="ur-PK" sz="3600" dirty="0" smtClean="0">
                <a:solidFill>
                  <a:srgbClr val="05446B"/>
                </a:solidFill>
                <a:latin typeface="Jameel Noori Nastaleeq" panose="02000503000000020004" pitchFamily="2" charset="-78"/>
                <a:cs typeface="Jameel Noori Nastaleeq" panose="02000503000000020004" pitchFamily="2" charset="-78"/>
              </a:rPr>
              <a:t>ہیں۔</a:t>
            </a:r>
            <a:endParaRPr lang="ur-PK" sz="3600" dirty="0">
              <a:solidFill>
                <a:srgbClr val="05446B"/>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06720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ounded Rectangle 6"/>
          <p:cNvSpPr/>
          <p:nvPr/>
        </p:nvSpPr>
        <p:spPr>
          <a:xfrm>
            <a:off x="5741234" y="615512"/>
            <a:ext cx="3654160"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636302" y="734041"/>
            <a:ext cx="3343666" cy="830997"/>
          </a:xfrm>
          <a:prstGeom prst="rect">
            <a:avLst/>
          </a:prstGeom>
          <a:noFill/>
        </p:spPr>
        <p:txBody>
          <a:bodyPr wrap="square" rtlCol="0">
            <a:spAutoFit/>
          </a:bodyPr>
          <a:lstStyle/>
          <a:p>
            <a:pPr algn="r" rtl="1"/>
            <a:r>
              <a:rPr lang="ur-PK" sz="4800" b="1" dirty="0">
                <a:solidFill>
                  <a:schemeClr val="bg1"/>
                </a:solidFill>
                <a:latin typeface="Jameel Noori Nastaleeq" panose="02000503000000020004" pitchFamily="2" charset="-78"/>
                <a:cs typeface="Jameel Noori Nastaleeq" panose="02000503000000020004" pitchFamily="2" charset="-78"/>
              </a:rPr>
              <a:t>سائنسی ترقی کی مثالیں</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
        <p:nvSpPr>
          <p:cNvPr id="12" name="TextBox 11"/>
          <p:cNvSpPr txBox="1"/>
          <p:nvPr/>
        </p:nvSpPr>
        <p:spPr>
          <a:xfrm>
            <a:off x="1927883" y="3099614"/>
            <a:ext cx="4761475" cy="1200329"/>
          </a:xfrm>
          <a:prstGeom prst="rect">
            <a:avLst/>
          </a:prstGeom>
          <a:noFill/>
        </p:spPr>
        <p:txBody>
          <a:bodyPr wrap="square" rtlCol="0">
            <a:spAutoFit/>
          </a:bodyPr>
          <a:lstStyle/>
          <a:p>
            <a:pPr algn="ctr" rtl="1"/>
            <a:r>
              <a:rPr lang="ur-PK" sz="3600" dirty="0" smtClean="0">
                <a:solidFill>
                  <a:srgbClr val="05446B"/>
                </a:solidFill>
                <a:latin typeface="Jameel Noori Nastaleeq" panose="02000503000000020004" pitchFamily="2" charset="-78"/>
                <a:cs typeface="Jameel Noori Nastaleeq" panose="02000503000000020004" pitchFamily="2" charset="-78"/>
              </a:rPr>
              <a:t>لیزر </a:t>
            </a:r>
            <a:r>
              <a:rPr lang="ur-PK" sz="3600" dirty="0">
                <a:solidFill>
                  <a:srgbClr val="05446B"/>
                </a:solidFill>
                <a:latin typeface="Jameel Noori Nastaleeq" panose="02000503000000020004" pitchFamily="2" charset="-78"/>
                <a:cs typeface="Jameel Noori Nastaleeq" panose="02000503000000020004" pitchFamily="2" charset="-78"/>
              </a:rPr>
              <a:t>ٹیکنالوجی  ایجاد کی ہے جو اعضاء کو کاٹ دیتی ہے خون بالکل نہیں </a:t>
            </a:r>
            <a:r>
              <a:rPr lang="ur-PK" sz="3600" dirty="0" smtClean="0">
                <a:solidFill>
                  <a:srgbClr val="05446B"/>
                </a:solidFill>
                <a:latin typeface="Jameel Noori Nastaleeq" panose="02000503000000020004" pitchFamily="2" charset="-78"/>
                <a:cs typeface="Jameel Noori Nastaleeq" panose="02000503000000020004" pitchFamily="2" charset="-78"/>
              </a:rPr>
              <a:t>بہتا۔</a:t>
            </a:r>
            <a:endParaRPr lang="ur-PK" sz="3600" dirty="0">
              <a:solidFill>
                <a:srgbClr val="05446B"/>
              </a:solidFill>
              <a:latin typeface="Jameel Noori Nastaleeq" panose="02000503000000020004" pitchFamily="2" charset="-78"/>
              <a:cs typeface="Jameel Noori Nastaleeq" panose="02000503000000020004" pitchFamily="2" charset="-78"/>
            </a:endParaRPr>
          </a:p>
        </p:txBody>
      </p:sp>
      <p:sp>
        <p:nvSpPr>
          <p:cNvPr id="3" name="Rectangle 2"/>
          <p:cNvSpPr/>
          <p:nvPr/>
        </p:nvSpPr>
        <p:spPr>
          <a:xfrm>
            <a:off x="1927883" y="1978383"/>
            <a:ext cx="6333786" cy="707886"/>
          </a:xfrm>
          <a:prstGeom prst="rect">
            <a:avLst/>
          </a:prstGeom>
        </p:spPr>
        <p:txBody>
          <a:bodyPr wrap="none">
            <a:spAutoFit/>
          </a:bodyPr>
          <a:lstStyle/>
          <a:p>
            <a:pPr algn="ctr" rtl="1"/>
            <a:r>
              <a:rPr lang="ur-PK" sz="4000" b="1" u="sng" dirty="0">
                <a:solidFill>
                  <a:srgbClr val="05446B"/>
                </a:solidFill>
                <a:latin typeface="Jameel Noori Nastaleeq" panose="02000503000000020004" pitchFamily="2" charset="-78"/>
                <a:cs typeface="Jameel Noori Nastaleeq" panose="02000503000000020004" pitchFamily="2" charset="-78"/>
              </a:rPr>
              <a:t>ایک آدمی کو دو ٹکڑے کر سکے گا اور دوبارہ جوڑ دے گا	</a:t>
            </a:r>
            <a:endParaRPr lang="en-US" sz="4000" b="1" u="sng" dirty="0"/>
          </a:p>
        </p:txBody>
      </p:sp>
    </p:spTree>
    <p:extLst>
      <p:ext uri="{BB962C8B-B14F-4D97-AF65-F5344CB8AC3E}">
        <p14:creationId xmlns:p14="http://schemas.microsoft.com/office/powerpoint/2010/main" val="3491002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03184" y="1528333"/>
            <a:ext cx="7473911" cy="4308872"/>
          </a:xfrm>
          <a:prstGeom prst="rect">
            <a:avLst/>
          </a:prstGeom>
          <a:noFill/>
        </p:spPr>
        <p:txBody>
          <a:bodyPr wrap="square" rtlCol="0">
            <a:spAutoFit/>
          </a:bodyPr>
          <a:lstStyle/>
          <a:p>
            <a:pPr algn="ctr" rtl="1"/>
            <a:r>
              <a:rPr lang="ur-PK" sz="5400" b="1" u="sng" dirty="0">
                <a:solidFill>
                  <a:srgbClr val="05446B"/>
                </a:solidFill>
                <a:latin typeface="Jameel Noori Nastaleeq" panose="02000503000000020004" pitchFamily="2" charset="-78"/>
                <a:cs typeface="Jameel Noori Nastaleeq" panose="02000503000000020004" pitchFamily="2" charset="-78"/>
              </a:rPr>
              <a:t>نتیجہ </a:t>
            </a:r>
            <a:endParaRPr lang="ur-PK" sz="5400" b="1" u="sng" dirty="0" smtClean="0">
              <a:solidFill>
                <a:srgbClr val="05446B"/>
              </a:solidFill>
              <a:latin typeface="Jameel Noori Nastaleeq" panose="02000503000000020004" pitchFamily="2" charset="-78"/>
              <a:cs typeface="Jameel Noori Nastaleeq" panose="02000503000000020004" pitchFamily="2" charset="-78"/>
            </a:endParaRPr>
          </a:p>
          <a:p>
            <a:pPr algn="ctr" rtl="1"/>
            <a:endParaRPr lang="ur-PK" b="1" u="sng" dirty="0" smtClean="0">
              <a:solidFill>
                <a:srgbClr val="05446B"/>
              </a:solidFill>
              <a:latin typeface="Jameel Noori Nastaleeq" panose="02000503000000020004" pitchFamily="2" charset="-78"/>
              <a:cs typeface="Jameel Noori Nastaleeq" panose="02000503000000020004" pitchFamily="2" charset="-78"/>
            </a:endParaRPr>
          </a:p>
          <a:p>
            <a:pPr algn="r" rtl="1"/>
            <a:r>
              <a:rPr lang="ur-PK" sz="4000" dirty="0">
                <a:solidFill>
                  <a:srgbClr val="05446B"/>
                </a:solidFill>
                <a:latin typeface="Jameel Noori Nastaleeq" panose="02000503000000020004" pitchFamily="2" charset="-78"/>
                <a:cs typeface="Jameel Noori Nastaleeq" panose="02000503000000020004" pitchFamily="2" charset="-78"/>
              </a:rPr>
              <a:t>	</a:t>
            </a:r>
            <a:r>
              <a:rPr lang="ur-PK" sz="4000" dirty="0" smtClean="0">
                <a:solidFill>
                  <a:srgbClr val="05446B"/>
                </a:solidFill>
                <a:latin typeface="Jameel Noori Nastaleeq" panose="02000503000000020004" pitchFamily="2" charset="-78"/>
                <a:cs typeface="Jameel Noori Nastaleeq" panose="02000503000000020004" pitchFamily="2" charset="-78"/>
              </a:rPr>
              <a:t>مسلمان </a:t>
            </a:r>
            <a:r>
              <a:rPr lang="ur-PK" sz="4000" dirty="0">
                <a:solidFill>
                  <a:srgbClr val="05446B"/>
                </a:solidFill>
                <a:latin typeface="Jameel Noori Nastaleeq" panose="02000503000000020004" pitchFamily="2" charset="-78"/>
                <a:cs typeface="Jameel Noori Nastaleeq" panose="02000503000000020004" pitchFamily="2" charset="-78"/>
              </a:rPr>
              <a:t>سائنس اور ٹیکنالوجی  میں آگے نہ بڑھیں </a:t>
            </a:r>
            <a:r>
              <a:rPr lang="ur-PK" sz="4000" dirty="0" smtClean="0">
                <a:solidFill>
                  <a:srgbClr val="05446B"/>
                </a:solidFill>
                <a:latin typeface="Jameel Noori Nastaleeq" panose="02000503000000020004" pitchFamily="2" charset="-78"/>
                <a:cs typeface="Jameel Noori Nastaleeq" panose="02000503000000020004" pitchFamily="2" charset="-78"/>
              </a:rPr>
              <a:t>؟؟؟</a:t>
            </a:r>
          </a:p>
          <a:p>
            <a:pPr algn="r" rtl="1"/>
            <a:endParaRPr lang="ur-PK" sz="2400" dirty="0" smtClean="0">
              <a:solidFill>
                <a:srgbClr val="05446B"/>
              </a:solidFill>
              <a:latin typeface="Jameel Noori Nastaleeq" panose="02000503000000020004" pitchFamily="2" charset="-78"/>
              <a:cs typeface="Jameel Noori Nastaleeq" panose="02000503000000020004" pitchFamily="2" charset="-78"/>
            </a:endParaRPr>
          </a:p>
          <a:p>
            <a:pPr algn="ctr" rtl="1"/>
            <a:r>
              <a:rPr lang="ur-PK" sz="6000" b="1" u="sng" dirty="0" smtClean="0">
                <a:solidFill>
                  <a:srgbClr val="05446B"/>
                </a:solidFill>
                <a:latin typeface="Jameel Noori Nastaleeq" panose="02000503000000020004" pitchFamily="2" charset="-78"/>
                <a:cs typeface="Jameel Noori Nastaleeq" panose="02000503000000020004" pitchFamily="2" charset="-78"/>
              </a:rPr>
              <a:t>نہیں</a:t>
            </a:r>
          </a:p>
          <a:p>
            <a:pPr algn="ctr" rtl="1"/>
            <a:endParaRPr lang="ur-PK" sz="2800" b="1" u="sng" dirty="0">
              <a:solidFill>
                <a:srgbClr val="05446B"/>
              </a:solidFill>
              <a:latin typeface="Jameel Noori Nastaleeq" panose="02000503000000020004" pitchFamily="2" charset="-78"/>
              <a:cs typeface="Jameel Noori Nastaleeq" panose="02000503000000020004" pitchFamily="2" charset="-78"/>
            </a:endParaRPr>
          </a:p>
          <a:p>
            <a:pPr algn="r" rtl="1"/>
            <a:r>
              <a:rPr lang="ur-PK" sz="4000" dirty="0" smtClean="0">
                <a:solidFill>
                  <a:srgbClr val="05446B"/>
                </a:solidFill>
                <a:latin typeface="Jameel Noori Nastaleeq" panose="02000503000000020004" pitchFamily="2" charset="-78"/>
                <a:cs typeface="Jameel Noori Nastaleeq" panose="02000503000000020004" pitchFamily="2" charset="-78"/>
              </a:rPr>
              <a:t>بلکہ ایمان </a:t>
            </a:r>
            <a:r>
              <a:rPr lang="ur-PK" sz="4000" dirty="0">
                <a:solidFill>
                  <a:srgbClr val="05446B"/>
                </a:solidFill>
                <a:latin typeface="Jameel Noori Nastaleeq" panose="02000503000000020004" pitchFamily="2" charset="-78"/>
                <a:cs typeface="Jameel Noori Nastaleeq" panose="02000503000000020004" pitchFamily="2" charset="-78"/>
              </a:rPr>
              <a:t>کی طاقت </a:t>
            </a:r>
            <a:r>
              <a:rPr lang="ur-PK" sz="4000" dirty="0" smtClean="0">
                <a:solidFill>
                  <a:srgbClr val="05446B"/>
                </a:solidFill>
                <a:latin typeface="Jameel Noori Nastaleeq" panose="02000503000000020004" pitchFamily="2" charset="-78"/>
                <a:cs typeface="Jameel Noori Nastaleeq" panose="02000503000000020004" pitchFamily="2" charset="-78"/>
              </a:rPr>
              <a:t> ، قرآن </a:t>
            </a:r>
            <a:r>
              <a:rPr lang="ur-PK" sz="4000" dirty="0">
                <a:solidFill>
                  <a:srgbClr val="05446B"/>
                </a:solidFill>
                <a:latin typeface="Jameel Noori Nastaleeq" panose="02000503000000020004" pitchFamily="2" charset="-78"/>
                <a:cs typeface="Jameel Noori Nastaleeq" panose="02000503000000020004" pitchFamily="2" charset="-78"/>
              </a:rPr>
              <a:t>سے </a:t>
            </a:r>
            <a:r>
              <a:rPr lang="ur-PK" sz="4000" dirty="0" smtClean="0">
                <a:solidFill>
                  <a:srgbClr val="05446B"/>
                </a:solidFill>
                <a:latin typeface="Jameel Noori Nastaleeq" panose="02000503000000020004" pitchFamily="2" charset="-78"/>
                <a:cs typeface="Jameel Noori Nastaleeq" panose="02000503000000020004" pitchFamily="2" charset="-78"/>
              </a:rPr>
              <a:t>تعلق ،دین </a:t>
            </a:r>
            <a:r>
              <a:rPr lang="ur-PK" sz="4000" dirty="0">
                <a:solidFill>
                  <a:srgbClr val="05446B"/>
                </a:solidFill>
                <a:latin typeface="Jameel Noori Nastaleeq" panose="02000503000000020004" pitchFamily="2" charset="-78"/>
                <a:cs typeface="Jameel Noori Nastaleeq" panose="02000503000000020004" pitchFamily="2" charset="-78"/>
              </a:rPr>
              <a:t>کا علم اور اس پر عمل</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ounded Rectangle 6"/>
          <p:cNvSpPr/>
          <p:nvPr/>
        </p:nvSpPr>
        <p:spPr>
          <a:xfrm>
            <a:off x="3207899" y="405652"/>
            <a:ext cx="6187495" cy="841248"/>
          </a:xfrm>
          <a:prstGeom prst="roundRect">
            <a:avLst/>
          </a:prstGeom>
          <a:solidFill>
            <a:srgbClr val="05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207899" y="480649"/>
            <a:ext cx="5947656" cy="830997"/>
          </a:xfrm>
          <a:prstGeom prst="rect">
            <a:avLst/>
          </a:prstGeom>
          <a:noFill/>
        </p:spPr>
        <p:txBody>
          <a:bodyPr wrap="square" rtlCol="0">
            <a:spAutoFit/>
          </a:bodyPr>
          <a:lstStyle/>
          <a:p>
            <a:pPr algn="ctr" rtl="1"/>
            <a:r>
              <a:rPr lang="ur-PK" sz="4800" b="1" dirty="0">
                <a:solidFill>
                  <a:schemeClr val="bg1"/>
                </a:solidFill>
                <a:latin typeface="Jameel Noori Nastaleeq" panose="02000503000000020004" pitchFamily="2" charset="-78"/>
                <a:cs typeface="Jameel Noori Nastaleeq" panose="02000503000000020004" pitchFamily="2" charset="-78"/>
              </a:rPr>
              <a:t>سائنس کی ترقی دجال کی طرف پیش قدمی</a:t>
            </a:r>
            <a:endParaRPr lang="en-US" sz="4800" b="1" dirty="0">
              <a:solidFill>
                <a:schemeClr val="bg1"/>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764232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306" y="430734"/>
            <a:ext cx="7709667" cy="5216813"/>
          </a:xfrm>
          <a:prstGeom prst="rect">
            <a:avLst/>
          </a:prstGeom>
          <a:noFill/>
        </p:spPr>
        <p:txBody>
          <a:bodyPr wrap="square" rtlCol="0">
            <a:spAutoFit/>
          </a:bodyPr>
          <a:lstStyle/>
          <a:p>
            <a:pPr algn="ctr" rtl="1">
              <a:lnSpc>
                <a:spcPct val="150000"/>
              </a:lnSpc>
            </a:pPr>
            <a:r>
              <a:rPr lang="ur-PK" sz="5400" dirty="0">
                <a:solidFill>
                  <a:srgbClr val="05446B"/>
                </a:solidFill>
                <a:latin typeface="Jameel Noori Nastaleeq" panose="02000503000000020004" pitchFamily="2" charset="-78"/>
                <a:cs typeface="Jameel Noori Nastaleeq" panose="02000503000000020004" pitchFamily="2" charset="-78"/>
              </a:rPr>
              <a:t>تمام دنیاوی </a:t>
            </a:r>
            <a:r>
              <a:rPr lang="ur-PK" sz="5400" dirty="0" smtClean="0">
                <a:solidFill>
                  <a:srgbClr val="05446B"/>
                </a:solidFill>
                <a:latin typeface="Jameel Noori Nastaleeq" panose="02000503000000020004" pitchFamily="2" charset="-78"/>
                <a:cs typeface="Jameel Noori Nastaleeq" panose="02000503000000020004" pitchFamily="2" charset="-78"/>
              </a:rPr>
              <a:t>علوم"0" </a:t>
            </a:r>
            <a:r>
              <a:rPr lang="ur-PK" sz="5400" dirty="0">
                <a:solidFill>
                  <a:srgbClr val="05446B"/>
                </a:solidFill>
                <a:latin typeface="Jameel Noori Nastaleeq" panose="02000503000000020004" pitchFamily="2" charset="-78"/>
                <a:cs typeface="Jameel Noori Nastaleeq" panose="02000503000000020004" pitchFamily="2" charset="-78"/>
              </a:rPr>
              <a:t>ہیں</a:t>
            </a:r>
          </a:p>
          <a:p>
            <a:pPr algn="ctr" rtl="1">
              <a:lnSpc>
                <a:spcPct val="150000"/>
              </a:lnSpc>
            </a:pPr>
            <a:r>
              <a:rPr lang="ur-PK" sz="5400" dirty="0" smtClean="0">
                <a:solidFill>
                  <a:srgbClr val="05446B"/>
                </a:solidFill>
                <a:latin typeface="Jameel Noori Nastaleeq" panose="02000503000000020004" pitchFamily="2" charset="-78"/>
                <a:cs typeface="Jameel Noori Nastaleeq" panose="02000503000000020004" pitchFamily="2" charset="-78"/>
              </a:rPr>
              <a:t>0	0	0	0</a:t>
            </a:r>
            <a:endParaRPr lang="ur-PK" sz="5400" dirty="0">
              <a:solidFill>
                <a:srgbClr val="05446B"/>
              </a:solidFill>
              <a:latin typeface="Jameel Noori Nastaleeq" panose="02000503000000020004" pitchFamily="2" charset="-78"/>
              <a:cs typeface="Jameel Noori Nastaleeq" panose="02000503000000020004" pitchFamily="2" charset="-78"/>
            </a:endParaRPr>
          </a:p>
          <a:p>
            <a:pPr algn="ctr" rtl="1">
              <a:lnSpc>
                <a:spcPct val="150000"/>
              </a:lnSpc>
            </a:pPr>
            <a:r>
              <a:rPr lang="ur-PK" sz="5400" dirty="0">
                <a:solidFill>
                  <a:srgbClr val="05446B"/>
                </a:solidFill>
                <a:latin typeface="Jameel Noori Nastaleeq" panose="02000503000000020004" pitchFamily="2" charset="-78"/>
                <a:cs typeface="Jameel Noori Nastaleeq" panose="02000503000000020004" pitchFamily="2" charset="-78"/>
              </a:rPr>
              <a:t>جب تک دین </a:t>
            </a:r>
            <a:r>
              <a:rPr lang="ur-PK" sz="5400" dirty="0" smtClean="0">
                <a:solidFill>
                  <a:srgbClr val="05446B"/>
                </a:solidFill>
                <a:latin typeface="Jameel Noori Nastaleeq" panose="02000503000000020004" pitchFamily="2" charset="-78"/>
                <a:cs typeface="Jameel Noori Nastaleeq" panose="02000503000000020004" pitchFamily="2" charset="-78"/>
              </a:rPr>
              <a:t>کے علم کا  </a:t>
            </a:r>
            <a:r>
              <a:rPr lang="ur-PK" sz="6000" b="1" u="sng" dirty="0">
                <a:solidFill>
                  <a:srgbClr val="C00000"/>
                </a:solidFill>
                <a:latin typeface="Jameel Noori Nastaleeq" panose="02000503000000020004" pitchFamily="2" charset="-78"/>
                <a:cs typeface="Jameel Noori Nastaleeq" panose="02000503000000020004" pitchFamily="2" charset="-78"/>
              </a:rPr>
              <a:t>1</a:t>
            </a:r>
            <a:r>
              <a:rPr lang="ur-PK" sz="5400" dirty="0">
                <a:solidFill>
                  <a:srgbClr val="05446B"/>
                </a:solidFill>
                <a:latin typeface="Jameel Noori Nastaleeq" panose="02000503000000020004" pitchFamily="2" charset="-78"/>
                <a:cs typeface="Jameel Noori Nastaleeq" panose="02000503000000020004" pitchFamily="2" charset="-78"/>
              </a:rPr>
              <a:t> شروع میں نہ لگا دیں</a:t>
            </a:r>
          </a:p>
          <a:p>
            <a:pPr algn="ctr" rtl="1">
              <a:lnSpc>
                <a:spcPct val="150000"/>
              </a:lnSpc>
            </a:pPr>
            <a:r>
              <a:rPr lang="ur-PK" sz="5400" dirty="0">
                <a:solidFill>
                  <a:srgbClr val="C00000"/>
                </a:solidFill>
                <a:latin typeface="Jameel Noori Nastaleeq" panose="02000503000000020004" pitchFamily="2" charset="-78"/>
                <a:cs typeface="Jameel Noori Nastaleeq" panose="02000503000000020004" pitchFamily="2" charset="-78"/>
              </a:rPr>
              <a:t>100000</a:t>
            </a:r>
            <a:endParaRPr lang="en-US" sz="5400" dirty="0">
              <a:solidFill>
                <a:srgbClr val="C00000"/>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2952430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04539" y="1212106"/>
            <a:ext cx="7324794" cy="3785652"/>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مومن کے پاس یہ قدرت ہو گی کہ وہ دجا ل کی حقیقت کو پہچان </a:t>
            </a:r>
            <a:r>
              <a:rPr lang="ur-PK" sz="4000" dirty="0" smtClean="0">
                <a:solidFill>
                  <a:srgbClr val="05446B"/>
                </a:solidFill>
                <a:latin typeface="Jameel Noori Nastaleeq" panose="02000503000000020004" pitchFamily="2" charset="-78"/>
                <a:cs typeface="Jameel Noori Nastaleeq" panose="02000503000000020004" pitchFamily="2" charset="-78"/>
              </a:rPr>
              <a:t>لے۔</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مومن دجال کے ماتھے </a:t>
            </a:r>
            <a:r>
              <a:rPr lang="ur-PK" sz="4000" dirty="0" smtClean="0">
                <a:solidFill>
                  <a:srgbClr val="05446B"/>
                </a:solidFill>
                <a:latin typeface="Jameel Noori Nastaleeq" panose="02000503000000020004" pitchFamily="2" charset="-78"/>
                <a:cs typeface="Jameel Noori Nastaleeq" panose="02000503000000020004" pitchFamily="2" charset="-78"/>
              </a:rPr>
              <a:t>پر" </a:t>
            </a:r>
            <a:r>
              <a:rPr lang="ur-PK" sz="4000" dirty="0">
                <a:solidFill>
                  <a:srgbClr val="05446B"/>
                </a:solidFill>
                <a:latin typeface="Jameel Noori Nastaleeq" panose="02000503000000020004" pitchFamily="2" charset="-78"/>
                <a:cs typeface="Jameel Noori Nastaleeq" panose="02000503000000020004" pitchFamily="2" charset="-78"/>
              </a:rPr>
              <a:t>ک ف </a:t>
            </a:r>
            <a:r>
              <a:rPr lang="ur-PK" sz="4000" dirty="0" smtClean="0">
                <a:solidFill>
                  <a:srgbClr val="05446B"/>
                </a:solidFill>
                <a:latin typeface="Jameel Noori Nastaleeq" panose="02000503000000020004" pitchFamily="2" charset="-78"/>
                <a:cs typeface="Jameel Noori Nastaleeq" panose="02000503000000020004" pitchFamily="2" charset="-78"/>
              </a:rPr>
              <a:t>ر" </a:t>
            </a:r>
            <a:r>
              <a:rPr lang="ur-PK" sz="4000" dirty="0">
                <a:solidFill>
                  <a:srgbClr val="05446B"/>
                </a:solidFill>
                <a:latin typeface="Jameel Noori Nastaleeq" panose="02000503000000020004" pitchFamily="2" charset="-78"/>
                <a:cs typeface="Jameel Noori Nastaleeq" panose="02000503000000020004" pitchFamily="2" charset="-78"/>
              </a:rPr>
              <a:t>لکھا پڑھ سکے </a:t>
            </a:r>
            <a:r>
              <a:rPr lang="ur-PK" sz="4000" dirty="0" smtClean="0">
                <a:solidFill>
                  <a:srgbClr val="05446B"/>
                </a:solidFill>
                <a:latin typeface="Jameel Noori Nastaleeq" panose="02000503000000020004" pitchFamily="2" charset="-78"/>
                <a:cs typeface="Jameel Noori Nastaleeq" panose="02000503000000020004" pitchFamily="2" charset="-78"/>
              </a:rPr>
              <a:t>گا۔</a:t>
            </a:r>
            <a:endParaRPr lang="ur-PK" sz="40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Arial" panose="020B0604020202020204" pitchFamily="34" charset="0"/>
              <a:buChar char="•"/>
            </a:pPr>
            <a:r>
              <a:rPr lang="ur-PK" sz="4000" dirty="0">
                <a:solidFill>
                  <a:srgbClr val="05446B"/>
                </a:solidFill>
                <a:latin typeface="Jameel Noori Nastaleeq" panose="02000503000000020004" pitchFamily="2" charset="-78"/>
                <a:cs typeface="Jameel Noori Nastaleeq" panose="02000503000000020004" pitchFamily="2" charset="-78"/>
              </a:rPr>
              <a:t>فتنوں کو سمجھنے کے لیے ضروری چیز ایمان ہے۔</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474890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30209" y="2054395"/>
            <a:ext cx="7219862" cy="3139321"/>
          </a:xfrm>
          <a:prstGeom prst="rect">
            <a:avLst/>
          </a:prstGeom>
          <a:noFill/>
        </p:spPr>
        <p:txBody>
          <a:bodyPr wrap="square" rtlCol="0">
            <a:spAutoFit/>
          </a:bodyPr>
          <a:lstStyle/>
          <a:p>
            <a:pPr algn="ctr" rtl="1">
              <a:lnSpc>
                <a:spcPct val="150000"/>
              </a:lnSpc>
            </a:pPr>
            <a:r>
              <a:rPr lang="ur-PK" sz="4400" dirty="0" smtClean="0">
                <a:solidFill>
                  <a:srgbClr val="05446B"/>
                </a:solidFill>
                <a:latin typeface="Jameel Noori Nastaleeq" panose="02000503000000020004" pitchFamily="2" charset="-78"/>
                <a:cs typeface="Jameel Noori Nastaleeq" panose="02000503000000020004" pitchFamily="2" charset="-78"/>
              </a:rPr>
              <a:t>یہ </a:t>
            </a:r>
            <a:r>
              <a:rPr lang="ur-PK" sz="4400" dirty="0">
                <a:solidFill>
                  <a:srgbClr val="05446B"/>
                </a:solidFill>
                <a:latin typeface="Jameel Noori Nastaleeq" panose="02000503000000020004" pitchFamily="2" charset="-78"/>
                <a:cs typeface="Jameel Noori Nastaleeq" panose="02000503000000020004" pitchFamily="2" charset="-78"/>
              </a:rPr>
              <a:t>سورۃ نور دیتی ہے ، بصیرت دیتی </a:t>
            </a:r>
            <a:r>
              <a:rPr lang="ur-PK" sz="4400" dirty="0" smtClean="0">
                <a:solidFill>
                  <a:srgbClr val="05446B"/>
                </a:solidFill>
                <a:latin typeface="Jameel Noori Nastaleeq" panose="02000503000000020004" pitchFamily="2" charset="-78"/>
                <a:cs typeface="Jameel Noori Nastaleeq" panose="02000503000000020004" pitchFamily="2" charset="-78"/>
              </a:rPr>
              <a:t>ہے جس </a:t>
            </a:r>
            <a:r>
              <a:rPr lang="ur-PK" sz="4400" dirty="0">
                <a:solidFill>
                  <a:srgbClr val="05446B"/>
                </a:solidFill>
                <a:latin typeface="Jameel Noori Nastaleeq" panose="02000503000000020004" pitchFamily="2" charset="-78"/>
                <a:cs typeface="Jameel Noori Nastaleeq" panose="02000503000000020004" pitchFamily="2" charset="-78"/>
              </a:rPr>
              <a:t>کی روشنی میں مومن دجال کی جنت کے پیچھے چھپی ہوئی آگ کو پہچان سکے </a:t>
            </a:r>
            <a:r>
              <a:rPr lang="ur-PK" sz="4400" dirty="0" smtClean="0">
                <a:solidFill>
                  <a:srgbClr val="05446B"/>
                </a:solidFill>
                <a:latin typeface="Jameel Noori Nastaleeq" panose="02000503000000020004" pitchFamily="2" charset="-78"/>
                <a:cs typeface="Jameel Noori Nastaleeq" panose="02000503000000020004" pitchFamily="2" charset="-78"/>
              </a:rPr>
              <a:t>گا۔</a:t>
            </a:r>
            <a:endParaRPr lang="ur-PK" sz="4400" dirty="0">
              <a:solidFill>
                <a:srgbClr val="05446B"/>
              </a:solidFill>
              <a:latin typeface="Jameel Noori Nastaleeq" panose="02000503000000020004" pitchFamily="2" charset="-78"/>
              <a:cs typeface="Jameel Noori Nastaleeq" panose="02000503000000020004"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2681298" y="740977"/>
            <a:ext cx="3717684" cy="830997"/>
          </a:xfrm>
          <a:prstGeom prst="rect">
            <a:avLst/>
          </a:prstGeom>
        </p:spPr>
        <p:txBody>
          <a:bodyPr wrap="none">
            <a:spAutoFit/>
          </a:bodyPr>
          <a:lstStyle/>
          <a:p>
            <a:pPr algn="ctr" rtl="1"/>
            <a:r>
              <a:rPr lang="ur-PK" sz="4800" b="1" u="sng" dirty="0">
                <a:solidFill>
                  <a:srgbClr val="C00000"/>
                </a:solidFill>
                <a:latin typeface="Jameel Noori Nastaleeq" panose="02000503000000020004" pitchFamily="2" charset="-78"/>
                <a:cs typeface="Jameel Noori Nastaleeq" panose="02000503000000020004" pitchFamily="2" charset="-78"/>
              </a:rPr>
              <a:t>سورۃ کہف پڑھنے کا مقصد</a:t>
            </a:r>
          </a:p>
        </p:txBody>
      </p:sp>
    </p:spTree>
    <p:extLst>
      <p:ext uri="{BB962C8B-B14F-4D97-AF65-F5344CB8AC3E}">
        <p14:creationId xmlns:p14="http://schemas.microsoft.com/office/powerpoint/2010/main" val="1924925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04453" y="3380744"/>
            <a:ext cx="7471374" cy="1023357"/>
          </a:xfrm>
          <a:prstGeom prst="rect">
            <a:avLst/>
          </a:prstGeom>
          <a:noFill/>
        </p:spPr>
        <p:txBody>
          <a:bodyPr wrap="square" rtlCol="0">
            <a:spAutoFit/>
          </a:bodyPr>
          <a:lstStyle/>
          <a:p>
            <a:pPr algn="ctr" rtl="1">
              <a:lnSpc>
                <a:spcPct val="150000"/>
              </a:lnSpc>
            </a:pPr>
            <a:r>
              <a:rPr lang="ur-PK" sz="4400" b="1" dirty="0" smtClean="0">
                <a:solidFill>
                  <a:srgbClr val="05446B"/>
                </a:solidFill>
                <a:latin typeface="Jameel Noori Nastaleeq" panose="02000503000000020004" pitchFamily="2" charset="-78"/>
                <a:cs typeface="Jameel Noori Nastaleeq" panose="02000503000000020004" pitchFamily="2" charset="-78"/>
              </a:rPr>
              <a:t>4 </a:t>
            </a:r>
            <a:r>
              <a:rPr lang="ur-PK" sz="4400" b="1" dirty="0">
                <a:solidFill>
                  <a:srgbClr val="05446B"/>
                </a:solidFill>
                <a:latin typeface="Jameel Noori Nastaleeq" panose="02000503000000020004" pitchFamily="2" charset="-78"/>
                <a:cs typeface="Jameel Noori Nastaleeq" panose="02000503000000020004" pitchFamily="2" charset="-78"/>
              </a:rPr>
              <a:t>قصے		4 فتن		4 عواصم (بچاؤ کے طریقے)</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1111140" y="583899"/>
            <a:ext cx="6858000" cy="2308324"/>
          </a:xfrm>
          <a:prstGeom prst="rect">
            <a:avLst/>
          </a:prstGeom>
        </p:spPr>
        <p:txBody>
          <a:bodyPr wrap="square">
            <a:spAutoFit/>
          </a:bodyPr>
          <a:lstStyle/>
          <a:p>
            <a:pPr algn="ctr" rtl="1">
              <a:lnSpc>
                <a:spcPct val="150000"/>
              </a:lnSpc>
            </a:pPr>
            <a:r>
              <a:rPr lang="ur-PK" sz="4800" dirty="0">
                <a:solidFill>
                  <a:srgbClr val="05446B"/>
                </a:solidFill>
                <a:latin typeface="Jameel Noori Nastaleeq" panose="02000503000000020004" pitchFamily="2" charset="-78"/>
                <a:cs typeface="Jameel Noori Nastaleeq" panose="02000503000000020004" pitchFamily="2" charset="-78"/>
              </a:rPr>
              <a:t>فتنوں کی جتنی قسمیں ہو سکتی ہیں ان سب کے لیے اصول الفتن سورہ کہف میں جمع ہیں۔</a:t>
            </a:r>
          </a:p>
        </p:txBody>
      </p:sp>
    </p:spTree>
    <p:extLst>
      <p:ext uri="{BB962C8B-B14F-4D97-AF65-F5344CB8AC3E}">
        <p14:creationId xmlns:p14="http://schemas.microsoft.com/office/powerpoint/2010/main" val="3127775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TextBox 6"/>
          <p:cNvSpPr txBox="1"/>
          <p:nvPr/>
        </p:nvSpPr>
        <p:spPr>
          <a:xfrm>
            <a:off x="113249" y="4889917"/>
            <a:ext cx="6291904" cy="950388"/>
          </a:xfrm>
          <a:prstGeom prst="rect">
            <a:avLst/>
          </a:prstGeom>
          <a:noFill/>
        </p:spPr>
        <p:txBody>
          <a:bodyPr wrap="square" rtlCol="0">
            <a:spAutoFit/>
          </a:bodyPr>
          <a:lstStyle/>
          <a:p>
            <a:pPr algn="r" rtl="1">
              <a:lnSpc>
                <a:spcPct val="200000"/>
              </a:lnSpc>
            </a:pPr>
            <a:r>
              <a:rPr lang="ur-PK" sz="3200" dirty="0" smtClean="0">
                <a:solidFill>
                  <a:srgbClr val="05446B"/>
                </a:solidFill>
                <a:latin typeface="Jameel Noori Nastaleeq" panose="02000503000000020004" pitchFamily="2" charset="-78"/>
                <a:cs typeface="Jameel Noori Nastaleeq" panose="02000503000000020004" pitchFamily="2" charset="-78"/>
              </a:rPr>
              <a:t>فتنہء حکمرانی</a:t>
            </a:r>
            <a:r>
              <a:rPr lang="ur-PK" sz="3200" dirty="0" smtClean="0"/>
              <a:t> </a:t>
            </a:r>
            <a:r>
              <a:rPr lang="ur-PK" sz="3200" u="sng" dirty="0" smtClean="0"/>
              <a:t>	</a:t>
            </a:r>
            <a:r>
              <a:rPr lang="ur-PK" sz="3200" dirty="0" smtClean="0">
                <a:solidFill>
                  <a:srgbClr val="05446B"/>
                </a:solidFill>
                <a:latin typeface="Jameel Noori Nastaleeq" panose="02000503000000020004" pitchFamily="2" charset="-78"/>
                <a:cs typeface="Jameel Noori Nastaleeq" panose="02000503000000020004" pitchFamily="2" charset="-78"/>
              </a:rPr>
              <a:t>شکرگزاری ---رب  کی طرف رجوع ، عدل</a:t>
            </a:r>
            <a:endParaRPr lang="ur-PK" sz="3200" dirty="0">
              <a:solidFill>
                <a:srgbClr val="05446B"/>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5649894" y="4538029"/>
            <a:ext cx="2151229" cy="646331"/>
          </a:xfrm>
          <a:prstGeom prst="rect">
            <a:avLst/>
          </a:prstGeom>
        </p:spPr>
        <p:txBody>
          <a:bodyPr wrap="square">
            <a:spAutoFit/>
          </a:bodyPr>
          <a:lstStyle/>
          <a:p>
            <a:pPr algn="r" rtl="1"/>
            <a:r>
              <a:rPr lang="ur-PK" sz="3600" b="1" u="sng" dirty="0" smtClean="0">
                <a:solidFill>
                  <a:srgbClr val="C00000"/>
                </a:solidFill>
                <a:latin typeface="Jameel Noori Nastaleeq" panose="02000503000000020004" pitchFamily="2" charset="-78"/>
                <a:cs typeface="Jameel Noori Nastaleeq" panose="02000503000000020004" pitchFamily="2" charset="-78"/>
              </a:rPr>
              <a:t>ذوالقرنین  کا قصہ</a:t>
            </a:r>
            <a:endParaRPr lang="en-US" sz="3600" b="1" u="sng" dirty="0">
              <a:solidFill>
                <a:srgbClr val="C00000"/>
              </a:solidFill>
            </a:endParaRPr>
          </a:p>
        </p:txBody>
      </p:sp>
      <p:sp>
        <p:nvSpPr>
          <p:cNvPr id="14" name="Rectangle 13"/>
          <p:cNvSpPr/>
          <p:nvPr/>
        </p:nvSpPr>
        <p:spPr>
          <a:xfrm>
            <a:off x="5742588" y="372123"/>
            <a:ext cx="2226892" cy="646331"/>
          </a:xfrm>
          <a:prstGeom prst="rect">
            <a:avLst/>
          </a:prstGeom>
        </p:spPr>
        <p:txBody>
          <a:bodyPr wrap="none">
            <a:spAutoFit/>
          </a:bodyPr>
          <a:lstStyle/>
          <a:p>
            <a:pPr algn="ctr" rtl="1"/>
            <a:r>
              <a:rPr lang="ur-PK" sz="3600" b="1" u="sng" dirty="0">
                <a:solidFill>
                  <a:srgbClr val="C00000"/>
                </a:solidFill>
                <a:latin typeface="Jameel Noori Nastaleeq" panose="02000503000000020004" pitchFamily="2" charset="-78"/>
                <a:cs typeface="Jameel Noori Nastaleeq" panose="02000503000000020004" pitchFamily="2" charset="-78"/>
              </a:rPr>
              <a:t>اصحاب کہف کا قصہ</a:t>
            </a:r>
          </a:p>
        </p:txBody>
      </p:sp>
      <p:sp>
        <p:nvSpPr>
          <p:cNvPr id="15" name="Rectangle 14"/>
          <p:cNvSpPr/>
          <p:nvPr/>
        </p:nvSpPr>
        <p:spPr>
          <a:xfrm>
            <a:off x="5439620" y="1807640"/>
            <a:ext cx="2529860" cy="646331"/>
          </a:xfrm>
          <a:prstGeom prst="rect">
            <a:avLst/>
          </a:prstGeom>
        </p:spPr>
        <p:txBody>
          <a:bodyPr wrap="none">
            <a:spAutoFit/>
          </a:bodyPr>
          <a:lstStyle/>
          <a:p>
            <a:pPr algn="r" rtl="1"/>
            <a:r>
              <a:rPr lang="ur-PK" sz="3600" b="1" u="sng" dirty="0">
                <a:solidFill>
                  <a:srgbClr val="C00000"/>
                </a:solidFill>
                <a:latin typeface="Jameel Noori Nastaleeq" panose="02000503000000020004" pitchFamily="2" charset="-78"/>
                <a:cs typeface="Jameel Noori Nastaleeq" panose="02000503000000020004" pitchFamily="2" charset="-78"/>
              </a:rPr>
              <a:t>صاحب الجنتین کا قصہ</a:t>
            </a:r>
          </a:p>
        </p:txBody>
      </p:sp>
      <p:sp>
        <p:nvSpPr>
          <p:cNvPr id="16" name="Rectangle 15"/>
          <p:cNvSpPr/>
          <p:nvPr/>
        </p:nvSpPr>
        <p:spPr>
          <a:xfrm>
            <a:off x="4868863" y="3205773"/>
            <a:ext cx="3151825" cy="646331"/>
          </a:xfrm>
          <a:prstGeom prst="rect">
            <a:avLst/>
          </a:prstGeom>
        </p:spPr>
        <p:txBody>
          <a:bodyPr wrap="none">
            <a:spAutoFit/>
          </a:bodyPr>
          <a:lstStyle/>
          <a:p>
            <a:pPr algn="r" rtl="1"/>
            <a:r>
              <a:rPr lang="ur-PK" sz="3600" b="1" u="sng" dirty="0">
                <a:solidFill>
                  <a:srgbClr val="C00000"/>
                </a:solidFill>
                <a:latin typeface="Jameel Noori Nastaleeq" panose="02000503000000020004" pitchFamily="2" charset="-78"/>
                <a:cs typeface="Jameel Noori Nastaleeq" panose="02000503000000020004" pitchFamily="2" charset="-78"/>
              </a:rPr>
              <a:t>حضرت موسیٰ ؑ  اور خضر کا قصہ</a:t>
            </a:r>
          </a:p>
        </p:txBody>
      </p:sp>
      <p:sp>
        <p:nvSpPr>
          <p:cNvPr id="17" name="Rectangle 16"/>
          <p:cNvSpPr/>
          <p:nvPr/>
        </p:nvSpPr>
        <p:spPr>
          <a:xfrm>
            <a:off x="3304171" y="712619"/>
            <a:ext cx="3129383" cy="954107"/>
          </a:xfrm>
          <a:prstGeom prst="rect">
            <a:avLst/>
          </a:prstGeom>
        </p:spPr>
        <p:txBody>
          <a:bodyPr wrap="none">
            <a:spAutoFit/>
          </a:bodyPr>
          <a:lstStyle/>
          <a:p>
            <a:pPr algn="r" rtl="1">
              <a:lnSpc>
                <a:spcPct val="200000"/>
              </a:lnSpc>
            </a:pPr>
            <a:r>
              <a:rPr lang="ur-PK" sz="3200" dirty="0">
                <a:solidFill>
                  <a:srgbClr val="05446B"/>
                </a:solidFill>
                <a:latin typeface="Jameel Noori Nastaleeq" panose="02000503000000020004" pitchFamily="2" charset="-78"/>
                <a:cs typeface="Jameel Noori Nastaleeq" panose="02000503000000020004" pitchFamily="2" charset="-78"/>
              </a:rPr>
              <a:t>فتنہء دین </a:t>
            </a:r>
            <a:r>
              <a:rPr lang="ur-PK" sz="3200" u="sng" dirty="0">
                <a:solidFill>
                  <a:srgbClr val="05446B"/>
                </a:solidFill>
                <a:latin typeface="Jameel Noori Nastaleeq" panose="02000503000000020004" pitchFamily="2" charset="-78"/>
                <a:cs typeface="Jameel Noori Nastaleeq" panose="02000503000000020004" pitchFamily="2" charset="-78"/>
              </a:rPr>
              <a:t>		</a:t>
            </a:r>
            <a:r>
              <a:rPr lang="ur-PK" sz="3200" dirty="0">
                <a:solidFill>
                  <a:srgbClr val="05446B"/>
                </a:solidFill>
                <a:latin typeface="Jameel Noori Nastaleeq" panose="02000503000000020004" pitchFamily="2" charset="-78"/>
                <a:cs typeface="Jameel Noori Nastaleeq" panose="02000503000000020004" pitchFamily="2" charset="-78"/>
              </a:rPr>
              <a:t>صحبتِ صالحہ</a:t>
            </a:r>
          </a:p>
        </p:txBody>
      </p:sp>
      <p:sp>
        <p:nvSpPr>
          <p:cNvPr id="18" name="Rectangle 17"/>
          <p:cNvSpPr/>
          <p:nvPr/>
        </p:nvSpPr>
        <p:spPr>
          <a:xfrm>
            <a:off x="591241" y="2153793"/>
            <a:ext cx="5793574" cy="954107"/>
          </a:xfrm>
          <a:prstGeom prst="rect">
            <a:avLst/>
          </a:prstGeom>
        </p:spPr>
        <p:txBody>
          <a:bodyPr wrap="none">
            <a:spAutoFit/>
          </a:bodyPr>
          <a:lstStyle/>
          <a:p>
            <a:pPr algn="r" rtl="1">
              <a:lnSpc>
                <a:spcPct val="200000"/>
              </a:lnSpc>
            </a:pPr>
            <a:r>
              <a:rPr lang="ur-PK" sz="3200" dirty="0">
                <a:solidFill>
                  <a:srgbClr val="05446B"/>
                </a:solidFill>
                <a:latin typeface="Jameel Noori Nastaleeq" panose="02000503000000020004" pitchFamily="2" charset="-78"/>
                <a:cs typeface="Jameel Noori Nastaleeq" panose="02000503000000020004" pitchFamily="2" charset="-78"/>
              </a:rPr>
              <a:t>فتنہ ء مال و اولاد </a:t>
            </a:r>
            <a:r>
              <a:rPr lang="ur-PK" sz="3200" u="sng" dirty="0">
                <a:solidFill>
                  <a:srgbClr val="05446B"/>
                </a:solidFill>
                <a:latin typeface="Jameel Noori Nastaleeq" panose="02000503000000020004" pitchFamily="2" charset="-78"/>
                <a:cs typeface="Jameel Noori Nastaleeq" panose="02000503000000020004" pitchFamily="2" charset="-78"/>
              </a:rPr>
              <a:t>	     </a:t>
            </a:r>
            <a:r>
              <a:rPr lang="ur-PK" sz="3200" dirty="0">
                <a:solidFill>
                  <a:srgbClr val="05446B"/>
                </a:solidFill>
                <a:latin typeface="Jameel Noori Nastaleeq" panose="02000503000000020004" pitchFamily="2" charset="-78"/>
                <a:cs typeface="Jameel Noori Nastaleeq" panose="02000503000000020004" pitchFamily="2" charset="-78"/>
              </a:rPr>
              <a:t>دنیا کی زندگی کی حقیقت کو سمجھا جائے</a:t>
            </a:r>
          </a:p>
        </p:txBody>
      </p:sp>
      <p:sp>
        <p:nvSpPr>
          <p:cNvPr id="19" name="Rectangle 18"/>
          <p:cNvSpPr/>
          <p:nvPr/>
        </p:nvSpPr>
        <p:spPr>
          <a:xfrm>
            <a:off x="2637931" y="3617006"/>
            <a:ext cx="3714478" cy="1077218"/>
          </a:xfrm>
          <a:prstGeom prst="rect">
            <a:avLst/>
          </a:prstGeom>
        </p:spPr>
        <p:txBody>
          <a:bodyPr wrap="none">
            <a:spAutoFit/>
          </a:bodyPr>
          <a:lstStyle/>
          <a:p>
            <a:pPr algn="r" rtl="1">
              <a:lnSpc>
                <a:spcPct val="200000"/>
              </a:lnSpc>
            </a:pPr>
            <a:r>
              <a:rPr lang="ur-PK" sz="3200" dirty="0">
                <a:solidFill>
                  <a:srgbClr val="05446B"/>
                </a:solidFill>
                <a:latin typeface="Jameel Noori Nastaleeq" panose="02000503000000020004" pitchFamily="2" charset="-78"/>
                <a:cs typeface="Jameel Noori Nastaleeq" panose="02000503000000020004" pitchFamily="2" charset="-78"/>
              </a:rPr>
              <a:t>فتنہ  علم </a:t>
            </a:r>
            <a:r>
              <a:rPr lang="ur-PK" sz="3200" u="sng" dirty="0">
                <a:solidFill>
                  <a:srgbClr val="05446B"/>
                </a:solidFill>
                <a:latin typeface="Jameel Noori Nastaleeq" panose="02000503000000020004" pitchFamily="2" charset="-78"/>
                <a:cs typeface="Jameel Noori Nastaleeq" panose="02000503000000020004" pitchFamily="2" charset="-78"/>
              </a:rPr>
              <a:t>	        </a:t>
            </a:r>
            <a:r>
              <a:rPr lang="ur-PK" sz="3200" dirty="0">
                <a:solidFill>
                  <a:srgbClr val="05446B"/>
                </a:solidFill>
                <a:latin typeface="Jameel Noori Nastaleeq" panose="02000503000000020004" pitchFamily="2" charset="-78"/>
                <a:cs typeface="Jameel Noori Nastaleeq" panose="02000503000000020004" pitchFamily="2" charset="-78"/>
              </a:rPr>
              <a:t>عاجزی اختیار کی جائے</a:t>
            </a:r>
          </a:p>
        </p:txBody>
      </p:sp>
    </p:spTree>
    <p:extLst>
      <p:ext uri="{BB962C8B-B14F-4D97-AF65-F5344CB8AC3E}">
        <p14:creationId xmlns:p14="http://schemas.microsoft.com/office/powerpoint/2010/main" val="414486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5485" y="1965353"/>
            <a:ext cx="7649308" cy="3416320"/>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3600" dirty="0" smtClean="0">
                <a:solidFill>
                  <a:srgbClr val="05446B"/>
                </a:solidFill>
                <a:latin typeface="Jameel Noori Nastaleeq" panose="02000503000000020004" pitchFamily="2" charset="-78"/>
                <a:cs typeface="Jameel Noori Nastaleeq" panose="02000503000000020004" pitchFamily="2" charset="-78"/>
              </a:rPr>
              <a:t>لوگوں </a:t>
            </a:r>
            <a:r>
              <a:rPr lang="ur-PK" sz="3600" dirty="0">
                <a:solidFill>
                  <a:srgbClr val="05446B"/>
                </a:solidFill>
                <a:latin typeface="Jameel Noori Nastaleeq" panose="02000503000000020004" pitchFamily="2" charset="-78"/>
                <a:cs typeface="Jameel Noori Nastaleeq" panose="02000503000000020004" pitchFamily="2" charset="-78"/>
              </a:rPr>
              <a:t>سے اپنی عبادت طلب کرے گا		فتنہء دین</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لوگوں کو اپنے مال سے فتنے میں ڈالے گا 		فتنہء مال</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لوگوں کو غیب کی باتوں سے آگاہ کرے </a:t>
            </a:r>
            <a:r>
              <a:rPr lang="ur-PK" sz="3600" dirty="0" smtClean="0">
                <a:solidFill>
                  <a:srgbClr val="05446B"/>
                </a:solidFill>
                <a:latin typeface="Jameel Noori Nastaleeq" panose="02000503000000020004" pitchFamily="2" charset="-78"/>
                <a:cs typeface="Jameel Noori Nastaleeq" panose="02000503000000020004" pitchFamily="2" charset="-78"/>
              </a:rPr>
              <a:t>گا</a:t>
            </a:r>
            <a:r>
              <a:rPr lang="ur-PK" sz="3600" dirty="0">
                <a:solidFill>
                  <a:srgbClr val="05446B"/>
                </a:solidFill>
                <a:latin typeface="Jameel Noori Nastaleeq" panose="02000503000000020004" pitchFamily="2" charset="-78"/>
                <a:cs typeface="Jameel Noori Nastaleeq" panose="02000503000000020004" pitchFamily="2" charset="-78"/>
              </a:rPr>
              <a:t>	فتنہء علم</a:t>
            </a:r>
          </a:p>
          <a:p>
            <a:pPr marL="457200" indent="-457200" algn="r" rtl="1">
              <a:lnSpc>
                <a:spcPct val="150000"/>
              </a:lnSpc>
              <a:buFont typeface="Arial" panose="020B0604020202020204" pitchFamily="34" charset="0"/>
              <a:buChar char="•"/>
            </a:pPr>
            <a:r>
              <a:rPr lang="ur-PK" sz="3600" dirty="0">
                <a:solidFill>
                  <a:srgbClr val="05446B"/>
                </a:solidFill>
                <a:latin typeface="Jameel Noori Nastaleeq" panose="02000503000000020004" pitchFamily="2" charset="-78"/>
                <a:cs typeface="Jameel Noori Nastaleeq" panose="02000503000000020004" pitchFamily="2" charset="-78"/>
              </a:rPr>
              <a:t>دنیا کے بڑے بڑے حصوں پر چھا جائے </a:t>
            </a:r>
            <a:r>
              <a:rPr lang="ur-PK" sz="3600" dirty="0" smtClean="0">
                <a:solidFill>
                  <a:srgbClr val="05446B"/>
                </a:solidFill>
                <a:latin typeface="Jameel Noori Nastaleeq" panose="02000503000000020004" pitchFamily="2" charset="-78"/>
                <a:cs typeface="Jameel Noori Nastaleeq" panose="02000503000000020004" pitchFamily="2" charset="-78"/>
              </a:rPr>
              <a:t>گا</a:t>
            </a:r>
            <a:r>
              <a:rPr lang="ur-PK" sz="3600" dirty="0">
                <a:solidFill>
                  <a:srgbClr val="05446B"/>
                </a:solidFill>
                <a:latin typeface="Jameel Noori Nastaleeq" panose="02000503000000020004" pitchFamily="2" charset="-78"/>
                <a:cs typeface="Jameel Noori Nastaleeq" panose="02000503000000020004" pitchFamily="2" charset="-78"/>
              </a:rPr>
              <a:t>	فتنہء حکمرانی</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1032441" y="347449"/>
            <a:ext cx="7015397" cy="1323439"/>
          </a:xfrm>
          <a:prstGeom prst="rect">
            <a:avLst/>
          </a:prstGeom>
        </p:spPr>
        <p:txBody>
          <a:bodyPr wrap="square">
            <a:spAutoFit/>
          </a:bodyPr>
          <a:lstStyle/>
          <a:p>
            <a:pPr algn="ctr" rtl="1"/>
            <a:r>
              <a:rPr lang="ur-PK" sz="4000" b="1" dirty="0">
                <a:solidFill>
                  <a:srgbClr val="563C3B"/>
                </a:solidFill>
                <a:latin typeface="Jameel Noori Nastaleeq" panose="02000503000000020004" pitchFamily="2" charset="-78"/>
                <a:cs typeface="Jameel Noori Nastaleeq" panose="02000503000000020004" pitchFamily="2" charset="-78"/>
              </a:rPr>
              <a:t>قیامت سے پہلے دجال جن چار بڑے فتنوں کے ساتھ </a:t>
            </a:r>
            <a:r>
              <a:rPr lang="ur-PK" sz="4000" b="1" dirty="0" smtClean="0">
                <a:solidFill>
                  <a:srgbClr val="563C3B"/>
                </a:solidFill>
                <a:latin typeface="Jameel Noori Nastaleeq" panose="02000503000000020004" pitchFamily="2" charset="-78"/>
                <a:cs typeface="Jameel Noori Nastaleeq" panose="02000503000000020004" pitchFamily="2" charset="-78"/>
              </a:rPr>
              <a:t>ظا</a:t>
            </a:r>
            <a:r>
              <a:rPr lang="ur-PK" sz="4000" b="1" dirty="0" smtClean="0">
                <a:solidFill>
                  <a:srgbClr val="563C3B"/>
                </a:solidFill>
                <a:latin typeface="Jameel Noori Nastaleeq" panose="02000503000000020004" pitchFamily="2" charset="-78"/>
                <a:cs typeface="Jameel Noori Nastaleeq" panose="02000503000000020004" pitchFamily="2" charset="-78"/>
              </a:rPr>
              <a:t>ہر </a:t>
            </a:r>
            <a:r>
              <a:rPr lang="ur-PK" sz="4000" b="1" dirty="0">
                <a:solidFill>
                  <a:srgbClr val="563C3B"/>
                </a:solidFill>
                <a:latin typeface="Jameel Noori Nastaleeq" panose="02000503000000020004" pitchFamily="2" charset="-78"/>
                <a:cs typeface="Jameel Noori Nastaleeq" panose="02000503000000020004" pitchFamily="2" charset="-78"/>
              </a:rPr>
              <a:t>ہو گا  وہ سب سورۃ کہف میں آ گئے ---ساتھ علاج بھی</a:t>
            </a:r>
          </a:p>
        </p:txBody>
      </p:sp>
      <p:cxnSp>
        <p:nvCxnSpPr>
          <p:cNvPr id="7" name="Straight Arrow Connector 6"/>
          <p:cNvCxnSpPr/>
          <p:nvPr/>
        </p:nvCxnSpPr>
        <p:spPr>
          <a:xfrm flipH="1">
            <a:off x="2848131" y="2488367"/>
            <a:ext cx="1019331"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2848130" y="3330315"/>
            <a:ext cx="91440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848130" y="4157273"/>
            <a:ext cx="73152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848130" y="4954250"/>
            <a:ext cx="640080"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074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94245" y="1348203"/>
            <a:ext cx="7649308" cy="4247317"/>
          </a:xfrm>
          <a:prstGeom prst="rect">
            <a:avLst/>
          </a:prstGeom>
          <a:noFill/>
        </p:spPr>
        <p:txBody>
          <a:bodyPr wrap="square" rtlCol="0">
            <a:spAutoFit/>
          </a:bodyPr>
          <a:lstStyle/>
          <a:p>
            <a:pPr marL="457200" indent="-457200" algn="r" rtl="1">
              <a:lnSpc>
                <a:spcPct val="150000"/>
              </a:lnSpc>
              <a:buFont typeface="Wingdings" panose="05000000000000000000" pitchFamily="2" charset="2"/>
              <a:buChar char="ü"/>
            </a:pPr>
            <a:r>
              <a:rPr lang="ur-PK" sz="3600" dirty="0" smtClean="0">
                <a:solidFill>
                  <a:srgbClr val="05446B"/>
                </a:solidFill>
                <a:latin typeface="Jameel Noori Nastaleeq" panose="02000503000000020004" pitchFamily="2" charset="-78"/>
                <a:cs typeface="Jameel Noori Nastaleeq" panose="02000503000000020004" pitchFamily="2" charset="-78"/>
              </a:rPr>
              <a:t>مکہ </a:t>
            </a:r>
            <a:r>
              <a:rPr lang="ur-PK" sz="3600" dirty="0">
                <a:solidFill>
                  <a:srgbClr val="05446B"/>
                </a:solidFill>
                <a:latin typeface="Jameel Noori Nastaleeq" panose="02000503000000020004" pitchFamily="2" charset="-78"/>
                <a:cs typeface="Jameel Noori Nastaleeq" panose="02000503000000020004" pitchFamily="2" charset="-78"/>
              </a:rPr>
              <a:t>و مدینہ میں داخل نہ ہو سکے گا۔</a:t>
            </a:r>
          </a:p>
          <a:p>
            <a:pPr marL="457200" indent="-457200" algn="r" rtl="1">
              <a:lnSpc>
                <a:spcPct val="150000"/>
              </a:lnSpc>
              <a:buFont typeface="Wingdings" panose="05000000000000000000" pitchFamily="2" charset="2"/>
              <a:buChar char="ü"/>
            </a:pPr>
            <a:r>
              <a:rPr lang="ur-PK" sz="3600" dirty="0">
                <a:solidFill>
                  <a:srgbClr val="05446B"/>
                </a:solidFill>
                <a:latin typeface="Jameel Noori Nastaleeq" panose="02000503000000020004" pitchFamily="2" charset="-78"/>
                <a:cs typeface="Jameel Noori Nastaleeq" panose="02000503000000020004" pitchFamily="2" charset="-78"/>
              </a:rPr>
              <a:t>باقی ساری دنیا کو روند ڈالے </a:t>
            </a:r>
            <a:r>
              <a:rPr lang="ur-PK" sz="3600" dirty="0" smtClean="0">
                <a:solidFill>
                  <a:srgbClr val="05446B"/>
                </a:solidFill>
                <a:latin typeface="Jameel Noori Nastaleeq" panose="02000503000000020004" pitchFamily="2" charset="-78"/>
                <a:cs typeface="Jameel Noori Nastaleeq" panose="02000503000000020004" pitchFamily="2" charset="-78"/>
              </a:rPr>
              <a:t>گا۔</a:t>
            </a:r>
            <a:endParaRPr lang="ur-PK" sz="36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Wingdings" panose="05000000000000000000" pitchFamily="2" charset="2"/>
              <a:buChar char="ü"/>
            </a:pPr>
            <a:r>
              <a:rPr lang="ur-PK" sz="3600" dirty="0">
                <a:solidFill>
                  <a:srgbClr val="05446B"/>
                </a:solidFill>
                <a:latin typeface="Jameel Noori Nastaleeq" panose="02000503000000020004" pitchFamily="2" charset="-78"/>
                <a:cs typeface="Jameel Noori Nastaleeq" panose="02000503000000020004" pitchFamily="2" charset="-78"/>
              </a:rPr>
              <a:t>حضرت عیسیؑ اس کے خلاف جنگ کریں </a:t>
            </a:r>
            <a:r>
              <a:rPr lang="ur-PK" sz="3600" dirty="0" smtClean="0">
                <a:solidFill>
                  <a:srgbClr val="05446B"/>
                </a:solidFill>
                <a:latin typeface="Jameel Noori Nastaleeq" panose="02000503000000020004" pitchFamily="2" charset="-78"/>
                <a:cs typeface="Jameel Noori Nastaleeq" panose="02000503000000020004" pitchFamily="2" charset="-78"/>
              </a:rPr>
              <a:t>گے۔</a:t>
            </a:r>
            <a:endParaRPr lang="ur-PK" sz="3600" dirty="0">
              <a:solidFill>
                <a:srgbClr val="05446B"/>
              </a:solidFill>
              <a:latin typeface="Jameel Noori Nastaleeq" panose="02000503000000020004" pitchFamily="2" charset="-78"/>
              <a:cs typeface="Jameel Noori Nastaleeq" panose="02000503000000020004" pitchFamily="2" charset="-78"/>
            </a:endParaRPr>
          </a:p>
          <a:p>
            <a:pPr marL="457200" indent="-457200" algn="r" rtl="1">
              <a:lnSpc>
                <a:spcPct val="150000"/>
              </a:lnSpc>
              <a:buFont typeface="Wingdings" panose="05000000000000000000" pitchFamily="2" charset="2"/>
              <a:buChar char="ü"/>
            </a:pPr>
            <a:r>
              <a:rPr lang="ur-PK" sz="3600" dirty="0">
                <a:solidFill>
                  <a:srgbClr val="05446B"/>
                </a:solidFill>
                <a:latin typeface="Jameel Noori Nastaleeq" panose="02000503000000020004" pitchFamily="2" charset="-78"/>
                <a:cs typeface="Jameel Noori Nastaleeq" panose="02000503000000020004" pitchFamily="2" charset="-78"/>
              </a:rPr>
              <a:t>بیت المقدس کے قریب ایک بستی "لُد" میں اپنے ہاتھوں سے قتل کریں گے۔</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3672820" y="367339"/>
            <a:ext cx="2061783" cy="830997"/>
          </a:xfrm>
          <a:prstGeom prst="rect">
            <a:avLst/>
          </a:prstGeom>
        </p:spPr>
        <p:txBody>
          <a:bodyPr wrap="none">
            <a:spAutoFit/>
          </a:bodyPr>
          <a:lstStyle/>
          <a:p>
            <a:pPr algn="ctr" rtl="1"/>
            <a:r>
              <a:rPr lang="ur-PK" sz="4800" b="1" u="sng" dirty="0">
                <a:solidFill>
                  <a:srgbClr val="05446B"/>
                </a:solidFill>
                <a:latin typeface="Jameel Noori Nastaleeq" panose="02000503000000020004" pitchFamily="2" charset="-78"/>
                <a:cs typeface="Jameel Noori Nastaleeq" panose="02000503000000020004" pitchFamily="2" charset="-78"/>
              </a:rPr>
              <a:t>دجال کا انجام</a:t>
            </a:r>
          </a:p>
        </p:txBody>
      </p:sp>
    </p:spTree>
    <p:extLst>
      <p:ext uri="{BB962C8B-B14F-4D97-AF65-F5344CB8AC3E}">
        <p14:creationId xmlns:p14="http://schemas.microsoft.com/office/powerpoint/2010/main" val="298937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59139" y="2187331"/>
            <a:ext cx="7649308" cy="2308324"/>
          </a:xfrm>
          <a:prstGeom prst="rect">
            <a:avLst/>
          </a:prstGeom>
          <a:noFill/>
        </p:spPr>
        <p:txBody>
          <a:bodyPr wrap="square" rtlCol="0">
            <a:spAutoFit/>
          </a:bodyPr>
          <a:lstStyle/>
          <a:p>
            <a:pPr algn="ctr" rtl="1">
              <a:lnSpc>
                <a:spcPct val="200000"/>
              </a:lnSpc>
            </a:pPr>
            <a:r>
              <a:rPr lang="ur-PK" sz="3600" dirty="0" smtClean="0">
                <a:solidFill>
                  <a:srgbClr val="05446B"/>
                </a:solidFill>
                <a:latin typeface="Jameel Noori Nastaleeq" panose="02000503000000020004" pitchFamily="2" charset="-78"/>
                <a:cs typeface="Jameel Noori Nastaleeq" panose="02000503000000020004" pitchFamily="2" charset="-78"/>
              </a:rPr>
              <a:t>تمام </a:t>
            </a:r>
            <a:r>
              <a:rPr lang="ur-PK" sz="3600" dirty="0">
                <a:solidFill>
                  <a:srgbClr val="05446B"/>
                </a:solidFill>
                <a:latin typeface="Jameel Noori Nastaleeq" panose="02000503000000020004" pitchFamily="2" charset="-78"/>
                <a:cs typeface="Jameel Noori Nastaleeq" panose="02000503000000020004" pitchFamily="2" charset="-78"/>
              </a:rPr>
              <a:t>فتنوں کو مزین ابلیس کرتا </a:t>
            </a:r>
            <a:r>
              <a:rPr lang="ur-PK" sz="3600" dirty="0" smtClean="0">
                <a:solidFill>
                  <a:srgbClr val="05446B"/>
                </a:solidFill>
                <a:latin typeface="Jameel Noori Nastaleeq" panose="02000503000000020004" pitchFamily="2" charset="-78"/>
                <a:cs typeface="Jameel Noori Nastaleeq" panose="02000503000000020004" pitchFamily="2" charset="-78"/>
              </a:rPr>
              <a:t>ہے تاکہ </a:t>
            </a:r>
            <a:r>
              <a:rPr lang="ur-PK" sz="3600" dirty="0">
                <a:solidFill>
                  <a:srgbClr val="05446B"/>
                </a:solidFill>
                <a:latin typeface="Jameel Noori Nastaleeq" panose="02000503000000020004" pitchFamily="2" charset="-78"/>
                <a:cs typeface="Jameel Noori Nastaleeq" panose="02000503000000020004" pitchFamily="2" charset="-78"/>
              </a:rPr>
              <a:t>مومن کو راہ حق سے ہٹا سکے</a:t>
            </a:r>
          </a:p>
          <a:p>
            <a:pPr algn="ctr" rtl="1">
              <a:lnSpc>
                <a:spcPct val="200000"/>
              </a:lnSpc>
            </a:pPr>
            <a:r>
              <a:rPr lang="ur-PK" sz="3600" dirty="0">
                <a:solidFill>
                  <a:srgbClr val="05446B"/>
                </a:solidFill>
                <a:latin typeface="Jameel Noori Nastaleeq" panose="02000503000000020004" pitchFamily="2" charset="-78"/>
                <a:cs typeface="Jameel Noori Nastaleeq" panose="02000503000000020004" pitchFamily="2" charset="-78"/>
              </a:rPr>
              <a:t>اصل کامیابی 		</a:t>
            </a:r>
            <a:r>
              <a:rPr lang="ur-PK" sz="3600" dirty="0" smtClean="0">
                <a:solidFill>
                  <a:srgbClr val="05446B"/>
                </a:solidFill>
                <a:latin typeface="Jameel Noori Nastaleeq" panose="02000503000000020004" pitchFamily="2" charset="-78"/>
                <a:cs typeface="Jameel Noori Nastaleeq" panose="02000503000000020004" pitchFamily="2" charset="-78"/>
              </a:rPr>
              <a:t>باخبر </a:t>
            </a:r>
            <a:r>
              <a:rPr lang="ur-PK" sz="3600" dirty="0">
                <a:solidFill>
                  <a:srgbClr val="05446B"/>
                </a:solidFill>
                <a:latin typeface="Jameel Noori Nastaleeq" panose="02000503000000020004" pitchFamily="2" charset="-78"/>
                <a:cs typeface="Jameel Noori Nastaleeq" panose="02000503000000020004" pitchFamily="2" charset="-78"/>
              </a:rPr>
              <a:t>رہنا 	</a:t>
            </a:r>
            <a:r>
              <a:rPr lang="ur-PK" sz="3600" dirty="0" smtClean="0">
                <a:solidFill>
                  <a:srgbClr val="05446B"/>
                </a:solidFill>
                <a:latin typeface="Jameel Noori Nastaleeq" panose="02000503000000020004" pitchFamily="2" charset="-78"/>
                <a:cs typeface="Jameel Noori Nastaleeq" panose="02000503000000020004" pitchFamily="2" charset="-78"/>
              </a:rPr>
              <a:t>اور </a:t>
            </a:r>
            <a:r>
              <a:rPr lang="ur-PK" sz="3600" dirty="0">
                <a:solidFill>
                  <a:srgbClr val="05446B"/>
                </a:solidFill>
                <a:latin typeface="Jameel Noori Nastaleeq" panose="02000503000000020004" pitchFamily="2" charset="-78"/>
                <a:cs typeface="Jameel Noori Nastaleeq" panose="02000503000000020004" pitchFamily="2" charset="-78"/>
              </a:rPr>
              <a:t>بچنے کی کوشش کرنا</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1884519" y="1143120"/>
            <a:ext cx="5758308" cy="769441"/>
          </a:xfrm>
          <a:prstGeom prst="rect">
            <a:avLst/>
          </a:prstGeom>
        </p:spPr>
        <p:txBody>
          <a:bodyPr wrap="none">
            <a:spAutoFit/>
          </a:bodyPr>
          <a:lstStyle/>
          <a:p>
            <a:pPr algn="ctr" rtl="1"/>
            <a:r>
              <a:rPr lang="ur-PK" sz="4400" b="1" u="sng" dirty="0">
                <a:solidFill>
                  <a:srgbClr val="05446B"/>
                </a:solidFill>
                <a:latin typeface="Jameel Noori Nastaleeq" panose="02000503000000020004" pitchFamily="2" charset="-78"/>
                <a:cs typeface="Jameel Noori Nastaleeq" panose="02000503000000020004" pitchFamily="2" charset="-78"/>
              </a:rPr>
              <a:t>سورۃ کہف کے عین وسط میں ابلیس کا ذکر ہوا </a:t>
            </a:r>
          </a:p>
        </p:txBody>
      </p:sp>
      <p:cxnSp>
        <p:nvCxnSpPr>
          <p:cNvPr id="7" name="Straight Arrow Connector 6"/>
          <p:cNvCxnSpPr/>
          <p:nvPr/>
        </p:nvCxnSpPr>
        <p:spPr>
          <a:xfrm flipH="1">
            <a:off x="4856815" y="4062334"/>
            <a:ext cx="1319135" cy="0"/>
          </a:xfrm>
          <a:prstGeom prst="straightConnector1">
            <a:avLst/>
          </a:prstGeom>
          <a:ln>
            <a:solidFill>
              <a:srgbClr val="563C3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66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76708" y="1188846"/>
            <a:ext cx="6131260" cy="5078313"/>
          </a:xfrm>
          <a:prstGeom prst="rect">
            <a:avLst/>
          </a:prstGeom>
          <a:noFill/>
        </p:spPr>
        <p:txBody>
          <a:bodyPr wrap="square" rtlCol="0">
            <a:spAutoFit/>
          </a:bodyPr>
          <a:lstStyle/>
          <a:p>
            <a:pPr algn="ctr" rtl="1">
              <a:lnSpc>
                <a:spcPct val="150000"/>
              </a:lnSpc>
            </a:pPr>
            <a:r>
              <a:rPr lang="ur-PK" sz="3600" dirty="0" smtClean="0">
                <a:solidFill>
                  <a:srgbClr val="05446B"/>
                </a:solidFill>
                <a:latin typeface="Jameel Noori Nastaleeq" panose="02000503000000020004" pitchFamily="2" charset="-78"/>
                <a:cs typeface="Jameel Noori Nastaleeq" panose="02000503000000020004" pitchFamily="2" charset="-78"/>
              </a:rPr>
              <a:t>نوجوان</a:t>
            </a:r>
            <a:r>
              <a:rPr lang="ur-PK" sz="3600" u="sng" dirty="0" smtClean="0">
                <a:solidFill>
                  <a:srgbClr val="05446B"/>
                </a:solidFill>
                <a:latin typeface="Jameel Noori Nastaleeq" panose="02000503000000020004" pitchFamily="2" charset="-78"/>
                <a:cs typeface="Jameel Noori Nastaleeq" panose="02000503000000020004" pitchFamily="2" charset="-78"/>
              </a:rPr>
              <a:t> </a:t>
            </a:r>
            <a:r>
              <a:rPr lang="ur-PK" sz="3600" u="sng" dirty="0">
                <a:solidFill>
                  <a:srgbClr val="05446B"/>
                </a:solidFill>
                <a:latin typeface="Jameel Noori Nastaleeq" panose="02000503000000020004" pitchFamily="2" charset="-78"/>
                <a:cs typeface="Jameel Noori Nastaleeq" panose="02000503000000020004" pitchFamily="2" charset="-78"/>
              </a:rPr>
              <a:t>		</a:t>
            </a:r>
            <a:r>
              <a:rPr lang="ur-PK" sz="3600" dirty="0">
                <a:solidFill>
                  <a:srgbClr val="05446B"/>
                </a:solidFill>
                <a:latin typeface="Jameel Noori Nastaleeq" panose="02000503000000020004" pitchFamily="2" charset="-78"/>
                <a:cs typeface="Jameel Noori Nastaleeq" panose="02000503000000020004" pitchFamily="2" charset="-78"/>
              </a:rPr>
              <a:t>اپنے بادشاہ کو</a:t>
            </a:r>
          </a:p>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دوست</a:t>
            </a:r>
            <a:r>
              <a:rPr lang="ur-PK" sz="3600" u="sng" dirty="0">
                <a:solidFill>
                  <a:srgbClr val="05446B"/>
                </a:solidFill>
                <a:latin typeface="Jameel Noori Nastaleeq" panose="02000503000000020004" pitchFamily="2" charset="-78"/>
                <a:cs typeface="Jameel Noori Nastaleeq" panose="02000503000000020004" pitchFamily="2" charset="-78"/>
              </a:rPr>
              <a:t>		</a:t>
            </a:r>
            <a:r>
              <a:rPr lang="ur-PK" sz="3600" dirty="0">
                <a:solidFill>
                  <a:srgbClr val="05446B"/>
                </a:solidFill>
                <a:latin typeface="Jameel Noori Nastaleeq" panose="02000503000000020004" pitchFamily="2" charset="-78"/>
                <a:cs typeface="Jameel Noori Nastaleeq" panose="02000503000000020004" pitchFamily="2" charset="-78"/>
              </a:rPr>
              <a:t>اپنے صاحب کو</a:t>
            </a:r>
          </a:p>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معلم </a:t>
            </a:r>
            <a:r>
              <a:rPr lang="ur-PK" sz="3600" u="sng" dirty="0">
                <a:solidFill>
                  <a:srgbClr val="05446B"/>
                </a:solidFill>
                <a:latin typeface="Jameel Noori Nastaleeq" panose="02000503000000020004" pitchFamily="2" charset="-78"/>
                <a:cs typeface="Jameel Noori Nastaleeq" panose="02000503000000020004" pitchFamily="2" charset="-78"/>
              </a:rPr>
              <a:t>		</a:t>
            </a:r>
            <a:r>
              <a:rPr lang="ur-PK" sz="3600" dirty="0">
                <a:solidFill>
                  <a:srgbClr val="05446B"/>
                </a:solidFill>
                <a:latin typeface="Jameel Noori Nastaleeq" panose="02000503000000020004" pitchFamily="2" charset="-78"/>
                <a:cs typeface="Jameel Noori Nastaleeq" panose="02000503000000020004" pitchFamily="2" charset="-78"/>
              </a:rPr>
              <a:t>اپنے شاگرد کو</a:t>
            </a:r>
          </a:p>
          <a:p>
            <a:pPr algn="ctr" rtl="1">
              <a:lnSpc>
                <a:spcPct val="150000"/>
              </a:lnSpc>
            </a:pPr>
            <a:r>
              <a:rPr lang="ur-PK" sz="3600" dirty="0">
                <a:solidFill>
                  <a:srgbClr val="05446B"/>
                </a:solidFill>
                <a:latin typeface="Jameel Noori Nastaleeq" panose="02000503000000020004" pitchFamily="2" charset="-78"/>
                <a:cs typeface="Jameel Noori Nastaleeq" panose="02000503000000020004" pitchFamily="2" charset="-78"/>
              </a:rPr>
              <a:t>حاکم </a:t>
            </a:r>
            <a:r>
              <a:rPr lang="ur-PK" sz="3600" dirty="0" smtClean="0">
                <a:solidFill>
                  <a:srgbClr val="05446B"/>
                </a:solidFill>
                <a:latin typeface="Jameel Noori Nastaleeq" panose="02000503000000020004" pitchFamily="2" charset="-78"/>
                <a:cs typeface="Jameel Noori Nastaleeq" panose="02000503000000020004" pitchFamily="2" charset="-78"/>
              </a:rPr>
              <a:t>وقت</a:t>
            </a:r>
            <a:r>
              <a:rPr lang="ur-PK" sz="3600" u="sng" dirty="0">
                <a:solidFill>
                  <a:srgbClr val="05446B"/>
                </a:solidFill>
                <a:latin typeface="Jameel Noori Nastaleeq" panose="02000503000000020004" pitchFamily="2" charset="-78"/>
                <a:cs typeface="Jameel Noori Nastaleeq" panose="02000503000000020004" pitchFamily="2" charset="-78"/>
              </a:rPr>
              <a:t>	</a:t>
            </a:r>
            <a:r>
              <a:rPr lang="ur-PK" sz="3600" dirty="0">
                <a:solidFill>
                  <a:srgbClr val="05446B"/>
                </a:solidFill>
                <a:latin typeface="Jameel Noori Nastaleeq" panose="02000503000000020004" pitchFamily="2" charset="-78"/>
                <a:cs typeface="Jameel Noori Nastaleeq" panose="02000503000000020004" pitchFamily="2" charset="-78"/>
              </a:rPr>
              <a:t>اپنی رعیت </a:t>
            </a:r>
            <a:r>
              <a:rPr lang="ur-PK" sz="3600" dirty="0" smtClean="0">
                <a:solidFill>
                  <a:srgbClr val="05446B"/>
                </a:solidFill>
                <a:latin typeface="Jameel Noori Nastaleeq" panose="02000503000000020004" pitchFamily="2" charset="-78"/>
                <a:cs typeface="Jameel Noori Nastaleeq" panose="02000503000000020004" pitchFamily="2" charset="-78"/>
              </a:rPr>
              <a:t>کو</a:t>
            </a:r>
          </a:p>
          <a:p>
            <a:pPr algn="ctr" rtl="1">
              <a:lnSpc>
                <a:spcPct val="150000"/>
              </a:lnSpc>
            </a:pPr>
            <a:endParaRPr lang="ur-PK" sz="1600" dirty="0">
              <a:solidFill>
                <a:srgbClr val="05446B"/>
              </a:solidFill>
              <a:latin typeface="Jameel Noori Nastaleeq" panose="02000503000000020004" pitchFamily="2" charset="-78"/>
              <a:cs typeface="Jameel Noori Nastaleeq" panose="02000503000000020004" pitchFamily="2" charset="-78"/>
            </a:endParaRPr>
          </a:p>
          <a:p>
            <a:pPr algn="ctr" rtl="1"/>
            <a:r>
              <a:rPr lang="ur-PK" sz="3600" b="1" dirty="0" smtClean="0">
                <a:solidFill>
                  <a:srgbClr val="05446B"/>
                </a:solidFill>
                <a:latin typeface="Jameel Noori Nastaleeq" panose="02000503000000020004" pitchFamily="2" charset="-78"/>
                <a:cs typeface="Jameel Noori Nastaleeq" panose="02000503000000020004" pitchFamily="2" charset="-78"/>
              </a:rPr>
              <a:t>لہذا </a:t>
            </a:r>
            <a:r>
              <a:rPr lang="ur-PK" sz="3600" b="1" dirty="0">
                <a:solidFill>
                  <a:srgbClr val="05446B"/>
                </a:solidFill>
                <a:latin typeface="Jameel Noori Nastaleeq" panose="02000503000000020004" pitchFamily="2" charset="-78"/>
                <a:cs typeface="Jameel Noori Nastaleeq" panose="02000503000000020004" pitchFamily="2" charset="-78"/>
              </a:rPr>
              <a:t>امت پر جو بھی وقت گزر رہا ہو آپ دعوت اور پیغام پہنچانے کے ذمہ دار ہیں۔</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1581638" y="411193"/>
            <a:ext cx="5917004" cy="707886"/>
          </a:xfrm>
          <a:prstGeom prst="rect">
            <a:avLst/>
          </a:prstGeom>
        </p:spPr>
        <p:txBody>
          <a:bodyPr wrap="none">
            <a:spAutoFit/>
          </a:bodyPr>
          <a:lstStyle/>
          <a:p>
            <a:pPr algn="ctr" rtl="1"/>
            <a:r>
              <a:rPr lang="ur-PK" sz="4000" b="1" u="sng" dirty="0">
                <a:solidFill>
                  <a:srgbClr val="05446B"/>
                </a:solidFill>
                <a:latin typeface="Jameel Noori Nastaleeq" panose="02000503000000020004" pitchFamily="2" charset="-78"/>
                <a:cs typeface="Jameel Noori Nastaleeq" panose="02000503000000020004" pitchFamily="2" charset="-78"/>
              </a:rPr>
              <a:t>سورۃ کہف میں دعوت اپنے تمام پہلوؤں کے ساتھ</a:t>
            </a:r>
          </a:p>
        </p:txBody>
      </p:sp>
    </p:spTree>
    <p:extLst>
      <p:ext uri="{BB962C8B-B14F-4D97-AF65-F5344CB8AC3E}">
        <p14:creationId xmlns:p14="http://schemas.microsoft.com/office/powerpoint/2010/main" val="3054190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5485" y="2088960"/>
            <a:ext cx="7649308" cy="2954655"/>
          </a:xfrm>
          <a:prstGeom prst="rect">
            <a:avLst/>
          </a:prstGeom>
          <a:noFill/>
        </p:spPr>
        <p:txBody>
          <a:bodyPr wrap="square" rtlCol="0">
            <a:spAutoFit/>
          </a:bodyPr>
          <a:lstStyle/>
          <a:p>
            <a:pPr algn="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سورۃ </a:t>
            </a:r>
            <a:r>
              <a:rPr lang="ur-PK" sz="4000" dirty="0">
                <a:solidFill>
                  <a:srgbClr val="05446B"/>
                </a:solidFill>
                <a:latin typeface="Jameel Noori Nastaleeq" panose="02000503000000020004" pitchFamily="2" charset="-78"/>
                <a:cs typeface="Jameel Noori Nastaleeq" panose="02000503000000020004" pitchFamily="2" charset="-78"/>
              </a:rPr>
              <a:t>کی صرف تلاوت کافی نہیں</a:t>
            </a:r>
          </a:p>
          <a:p>
            <a:pPr algn="r" rtl="1">
              <a:lnSpc>
                <a:spcPct val="150000"/>
              </a:lnSpc>
            </a:pPr>
            <a:r>
              <a:rPr lang="ur-PK" sz="4000" dirty="0" smtClean="0">
                <a:solidFill>
                  <a:srgbClr val="05446B"/>
                </a:solidFill>
                <a:latin typeface="Jameel Noori Nastaleeq" panose="02000503000000020004" pitchFamily="2" charset="-78"/>
                <a:cs typeface="Jameel Noori Nastaleeq" panose="02000503000000020004" pitchFamily="2" charset="-78"/>
              </a:rPr>
              <a:t>تلاوت </a:t>
            </a:r>
            <a:r>
              <a:rPr lang="ur-PK" sz="4000" dirty="0">
                <a:solidFill>
                  <a:srgbClr val="05446B"/>
                </a:solidFill>
                <a:latin typeface="Jameel Noori Nastaleeq" panose="02000503000000020004" pitchFamily="2" charset="-78"/>
                <a:cs typeface="Jameel Noori Nastaleeq" panose="02000503000000020004" pitchFamily="2" charset="-78"/>
              </a:rPr>
              <a:t>کا حق کب ادا ہوتا </a:t>
            </a:r>
            <a:r>
              <a:rPr lang="ur-PK" sz="4000" dirty="0" smtClean="0">
                <a:solidFill>
                  <a:srgbClr val="05446B"/>
                </a:solidFill>
                <a:latin typeface="Jameel Noori Nastaleeq" panose="02000503000000020004" pitchFamily="2" charset="-78"/>
                <a:cs typeface="Jameel Noori Nastaleeq" panose="02000503000000020004" pitchFamily="2" charset="-78"/>
              </a:rPr>
              <a:t>ہے؟؟؟ </a:t>
            </a:r>
            <a:endParaRPr lang="ur-PK" sz="4000" dirty="0">
              <a:solidFill>
                <a:srgbClr val="05446B"/>
              </a:solidFill>
              <a:latin typeface="Jameel Noori Nastaleeq" panose="02000503000000020004" pitchFamily="2" charset="-78"/>
              <a:cs typeface="Jameel Noori Nastaleeq" panose="02000503000000020004" pitchFamily="2" charset="-78"/>
            </a:endParaRPr>
          </a:p>
          <a:p>
            <a:pPr algn="r" rtl="1">
              <a:lnSpc>
                <a:spcPct val="150000"/>
              </a:lnSpc>
            </a:pPr>
            <a:r>
              <a:rPr lang="ur-PK" sz="4400" b="1" dirty="0" smtClean="0">
                <a:solidFill>
                  <a:srgbClr val="05446B"/>
                </a:solidFill>
                <a:latin typeface="Jameel Noori Nastaleeq" panose="02000503000000020004" pitchFamily="2" charset="-78"/>
                <a:cs typeface="Jameel Noori Nastaleeq" panose="02000503000000020004" pitchFamily="2" charset="-78"/>
              </a:rPr>
              <a:t>		جب </a:t>
            </a:r>
            <a:r>
              <a:rPr lang="ur-PK" sz="4400" b="1" dirty="0" smtClean="0">
                <a:solidFill>
                  <a:srgbClr val="05446B"/>
                </a:solidFill>
                <a:latin typeface="Jameel Noori Nastaleeq" panose="02000503000000020004" pitchFamily="2" charset="-78"/>
                <a:cs typeface="Jameel Noori Nastaleeq" panose="02000503000000020004" pitchFamily="2" charset="-78"/>
              </a:rPr>
              <a:t>تدبر،تفہم </a:t>
            </a:r>
            <a:r>
              <a:rPr lang="ur-PK" sz="4400" b="1" dirty="0" smtClean="0">
                <a:solidFill>
                  <a:srgbClr val="05446B"/>
                </a:solidFill>
                <a:latin typeface="Jameel Noori Nastaleeq" panose="02000503000000020004" pitchFamily="2" charset="-78"/>
                <a:cs typeface="Jameel Noori Nastaleeq" panose="02000503000000020004" pitchFamily="2" charset="-78"/>
              </a:rPr>
              <a:t>اورتعمل ہو</a:t>
            </a:r>
            <a:endParaRPr lang="ur-PK" sz="4400" b="1" dirty="0">
              <a:solidFill>
                <a:srgbClr val="05446B"/>
              </a:solidFill>
              <a:latin typeface="Jameel Noori Nastaleeq" panose="02000503000000020004" pitchFamily="2" charset="-78"/>
              <a:cs typeface="Jameel Noori Nastaleeq" panose="02000503000000020004"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2" name="Rectangle 1"/>
          <p:cNvSpPr/>
          <p:nvPr/>
        </p:nvSpPr>
        <p:spPr>
          <a:xfrm>
            <a:off x="2912129" y="456164"/>
            <a:ext cx="3256021" cy="830997"/>
          </a:xfrm>
          <a:prstGeom prst="rect">
            <a:avLst/>
          </a:prstGeom>
        </p:spPr>
        <p:txBody>
          <a:bodyPr wrap="none">
            <a:spAutoFit/>
          </a:bodyPr>
          <a:lstStyle/>
          <a:p>
            <a:pPr algn="ctr" rtl="1"/>
            <a:r>
              <a:rPr lang="ur-PK" sz="4800" b="1" u="sng" dirty="0">
                <a:solidFill>
                  <a:srgbClr val="C00000"/>
                </a:solidFill>
                <a:latin typeface="Jameel Noori Nastaleeq" panose="02000503000000020004" pitchFamily="2" charset="-78"/>
                <a:cs typeface="Jameel Noori Nastaleeq" panose="02000503000000020004" pitchFamily="2" charset="-78"/>
              </a:rPr>
              <a:t>ہمارے کرنے کے کام</a:t>
            </a:r>
          </a:p>
        </p:txBody>
      </p:sp>
    </p:spTree>
    <p:extLst>
      <p:ext uri="{BB962C8B-B14F-4D97-AF65-F5344CB8AC3E}">
        <p14:creationId xmlns:p14="http://schemas.microsoft.com/office/powerpoint/2010/main" val="2595590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5486" y="568393"/>
            <a:ext cx="7649308" cy="4116512"/>
          </a:xfrm>
          <a:prstGeom prst="rect">
            <a:avLst/>
          </a:prstGeom>
          <a:noFill/>
        </p:spPr>
        <p:txBody>
          <a:bodyPr wrap="square" rtlCol="0">
            <a:spAutoFit/>
          </a:bodyPr>
          <a:lstStyle/>
          <a:p>
            <a:pPr algn="ctr" rtl="1">
              <a:lnSpc>
                <a:spcPct val="150000"/>
              </a:lnSpc>
            </a:pPr>
            <a:r>
              <a:rPr lang="ur-PK" sz="5400" b="1" u="sng" dirty="0">
                <a:solidFill>
                  <a:srgbClr val="C00000"/>
                </a:solidFill>
                <a:latin typeface="Jameel Noori Nastaleeq" panose="02000503000000020004" pitchFamily="2" charset="-78"/>
                <a:cs typeface="Jameel Noori Nastaleeq" panose="02000503000000020004" pitchFamily="2" charset="-78"/>
              </a:rPr>
              <a:t>فتنہء دجال سے بچنے کے </a:t>
            </a:r>
            <a:r>
              <a:rPr lang="ur-PK" sz="5400" b="1" u="sng" dirty="0" smtClean="0">
                <a:solidFill>
                  <a:srgbClr val="C00000"/>
                </a:solidFill>
                <a:latin typeface="Jameel Noori Nastaleeq" panose="02000503000000020004" pitchFamily="2" charset="-78"/>
                <a:cs typeface="Jameel Noori Nastaleeq" panose="02000503000000020004" pitchFamily="2" charset="-78"/>
              </a:rPr>
              <a:t>لیے</a:t>
            </a:r>
          </a:p>
          <a:p>
            <a:pPr algn="ctr" rtl="1">
              <a:lnSpc>
                <a:spcPct val="150000"/>
              </a:lnSpc>
            </a:pPr>
            <a:r>
              <a:rPr lang="ur-PK" sz="3600" b="1" u="sng" dirty="0" smtClean="0">
                <a:solidFill>
                  <a:srgbClr val="C00000"/>
                </a:solidFill>
                <a:latin typeface="Jameel Noori Nastaleeq" panose="02000503000000020004" pitchFamily="2" charset="-78"/>
                <a:cs typeface="Jameel Noori Nastaleeq" panose="02000503000000020004" pitchFamily="2" charset="-78"/>
              </a:rPr>
              <a:t> </a:t>
            </a:r>
            <a:endParaRPr lang="ur-PK" sz="3600" b="1" u="sng" dirty="0">
              <a:solidFill>
                <a:srgbClr val="C00000"/>
              </a:solidFill>
              <a:latin typeface="Jameel Noori Nastaleeq" panose="02000503000000020004" pitchFamily="2" charset="-78"/>
              <a:cs typeface="Jameel Noori Nastaleeq" panose="02000503000000020004" pitchFamily="2" charset="-78"/>
            </a:endParaRPr>
          </a:p>
          <a:p>
            <a:pPr algn="ctr" rtl="1">
              <a:lnSpc>
                <a:spcPct val="150000"/>
              </a:lnSpc>
            </a:pPr>
            <a:r>
              <a:rPr lang="ur-PK" sz="4400" dirty="0">
                <a:solidFill>
                  <a:srgbClr val="05446B"/>
                </a:solidFill>
                <a:latin typeface="Jameel Noori Nastaleeq" panose="02000503000000020004" pitchFamily="2" charset="-78"/>
                <a:cs typeface="Jameel Noori Nastaleeq" panose="02000503000000020004" pitchFamily="2" charset="-78"/>
              </a:rPr>
              <a:t>دجا ل کے ظہور سے پہلے جو فتنے ظاہر ہو چکے ہیں ان سے دوری اختیارکی </a:t>
            </a:r>
            <a:r>
              <a:rPr lang="ur-PK" sz="4400" dirty="0" smtClean="0">
                <a:solidFill>
                  <a:srgbClr val="05446B"/>
                </a:solidFill>
                <a:latin typeface="Jameel Noori Nastaleeq" panose="02000503000000020004" pitchFamily="2" charset="-78"/>
                <a:cs typeface="Jameel Noori Nastaleeq" panose="02000503000000020004" pitchFamily="2" charset="-78"/>
              </a:rPr>
              <a:t>جائے۔</a:t>
            </a:r>
            <a:endParaRPr lang="ur-PK" sz="4400" dirty="0">
              <a:solidFill>
                <a:srgbClr val="05446B"/>
              </a:solidFill>
              <a:latin typeface="Jameel Noori Nastaleeq" panose="02000503000000020004" pitchFamily="2" charset="-78"/>
              <a:cs typeface="Jameel Noori Nastaleeq" panose="02000503000000020004"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2289800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5486" y="1557744"/>
            <a:ext cx="7649308" cy="2215991"/>
          </a:xfrm>
          <a:prstGeom prst="rect">
            <a:avLst/>
          </a:prstGeom>
          <a:noFill/>
        </p:spPr>
        <p:txBody>
          <a:bodyPr wrap="square" rtlCol="0">
            <a:spAutoFit/>
          </a:bodyPr>
          <a:lstStyle/>
          <a:p>
            <a:pPr algn="ctr" rtl="1">
              <a:lnSpc>
                <a:spcPct val="150000"/>
              </a:lnSpc>
            </a:pPr>
            <a:r>
              <a:rPr lang="ur-PK" sz="4800" dirty="0">
                <a:solidFill>
                  <a:srgbClr val="05446B"/>
                </a:solidFill>
                <a:latin typeface="Jameel Noori Nastaleeq" panose="02000503000000020004" pitchFamily="2" charset="-78"/>
                <a:cs typeface="Jameel Noori Nastaleeq" panose="02000503000000020004" pitchFamily="2" charset="-78"/>
              </a:rPr>
              <a:t>فتنہء دجال سے محفوظ رہنے کی دعا جو نبی کریمﷺ نے سکھائی اسے یاد کریں  اور مانگنے کی عادت بنا لیں</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3585956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5486" y="688315"/>
            <a:ext cx="7649308" cy="2785378"/>
          </a:xfrm>
          <a:prstGeom prst="rect">
            <a:avLst/>
          </a:prstGeom>
          <a:noFill/>
        </p:spPr>
        <p:txBody>
          <a:bodyPr wrap="square" rtlCol="0">
            <a:spAutoFit/>
          </a:bodyPr>
          <a:lstStyle/>
          <a:p>
            <a:pPr algn="ctr" rtl="1">
              <a:lnSpc>
                <a:spcPct val="150000"/>
              </a:lnSpc>
            </a:pPr>
            <a:r>
              <a:rPr lang="ur-PK" sz="4000" dirty="0">
                <a:solidFill>
                  <a:srgbClr val="05446B"/>
                </a:solidFill>
                <a:latin typeface="Al_Mushaf" panose="02000000000000000000" pitchFamily="2" charset="-78"/>
                <a:cs typeface="Al_Mushaf" panose="02000000000000000000" pitchFamily="2" charset="-78"/>
              </a:rPr>
              <a:t>اَللّٰهُمَّ إِنِّیْ أَعُوْذُ بِكَ مِنْ عَذَابِ الْقَبْرِ، وَأَعُوْذُ بِكَ مِنْ عَذَابِ جَھَنَّمَ، وَأَعُوْذُ بِكَ مِنْ فِتْنَةِ الْمَسِيْحِ الدَّجَّالِ، وَأَعُوْذُ بِكَ مِنْ فِتْنَةِ المَحْيَا وَفِتْنَةِ الْمَمَاتِ، اَللّٰهُمَّ إِنِّیْ أَعُوْذُبِكَ مِنَ الْمَأْثَمِ وَالْمَغْرَمِ</a:t>
            </a:r>
          </a:p>
        </p:txBody>
      </p:sp>
      <p:sp>
        <p:nvSpPr>
          <p:cNvPr id="2" name="Rectangle 1"/>
          <p:cNvSpPr/>
          <p:nvPr/>
        </p:nvSpPr>
        <p:spPr>
          <a:xfrm>
            <a:off x="1344035" y="3790085"/>
            <a:ext cx="6392209" cy="1569660"/>
          </a:xfrm>
          <a:prstGeom prst="rect">
            <a:avLst/>
          </a:prstGeom>
        </p:spPr>
        <p:txBody>
          <a:bodyPr wrap="square">
            <a:spAutoFit/>
          </a:bodyPr>
          <a:lstStyle/>
          <a:p>
            <a:pPr algn="ctr" rtl="1"/>
            <a:r>
              <a:rPr lang="en-US" sz="2400" dirty="0" err="1">
                <a:solidFill>
                  <a:srgbClr val="05446B"/>
                </a:solidFill>
                <a:latin typeface="Jameel Noori Nastaleeq" panose="02000503000000020004" pitchFamily="2" charset="-78"/>
                <a:cs typeface="Jameel Noori Nastaleeq" panose="02000503000000020004" pitchFamily="2" charset="-78"/>
              </a:rPr>
              <a:t>اے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اللہ</a:t>
            </a:r>
            <a:r>
              <a:rPr lang="en-US" sz="2400" dirty="0">
                <a:solidFill>
                  <a:srgbClr val="05446B"/>
                </a:solidFill>
                <a:latin typeface="Jameel Noori Nastaleeq" panose="02000503000000020004" pitchFamily="2" charset="-78"/>
                <a:cs typeface="Jameel Noori Nastaleeq" panose="02000503000000020004" pitchFamily="2" charset="-78"/>
              </a:rPr>
              <a:t> ، </a:t>
            </a:r>
            <a:r>
              <a:rPr lang="en-US" sz="2400" dirty="0" err="1">
                <a:solidFill>
                  <a:srgbClr val="05446B"/>
                </a:solidFill>
                <a:latin typeface="Jameel Noori Nastaleeq" panose="02000503000000020004" pitchFamily="2" charset="-78"/>
                <a:cs typeface="Jameel Noori Nastaleeq" panose="02000503000000020004" pitchFamily="2" charset="-78"/>
              </a:rPr>
              <a:t>میں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عذاب</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قبر</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سے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تیری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پناہ</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چاہتا</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ہوں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اور</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میں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جہنم</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کے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عذاب</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سے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تیری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پناہ</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چاہتا</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ہوں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اور</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میں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دجال</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مسیح</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کے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فتنے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سے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تیری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پناہ</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چاہتا</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ہوں۔اور</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میں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زندگی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اور</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موت</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کی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آزمائشوں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سے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تیری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پنا</a:t>
            </a:r>
            <a:r>
              <a:rPr lang="en-US" sz="2400" dirty="0">
                <a:solidFill>
                  <a:srgbClr val="05446B"/>
                </a:solidFill>
                <a:latin typeface="Jameel Noori Nastaleeq" panose="02000503000000020004" pitchFamily="2" charset="-78"/>
                <a:cs typeface="Jameel Noori Nastaleeq" panose="02000503000000020004" pitchFamily="2" charset="-78"/>
              </a:rPr>
              <a:t> ہ </a:t>
            </a:r>
            <a:r>
              <a:rPr lang="en-US" sz="2400" dirty="0" err="1">
                <a:solidFill>
                  <a:srgbClr val="05446B"/>
                </a:solidFill>
                <a:latin typeface="Jameel Noori Nastaleeq" panose="02000503000000020004" pitchFamily="2" charset="-78"/>
                <a:cs typeface="Jameel Noori Nastaleeq" panose="02000503000000020004" pitchFamily="2" charset="-78"/>
              </a:rPr>
              <a:t>چاہتا</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ہوں۔اے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اللہ</a:t>
            </a:r>
            <a:r>
              <a:rPr lang="en-US" sz="2400" dirty="0">
                <a:solidFill>
                  <a:srgbClr val="05446B"/>
                </a:solidFill>
                <a:latin typeface="Jameel Noori Nastaleeq" panose="02000503000000020004" pitchFamily="2" charset="-78"/>
                <a:cs typeface="Jameel Noori Nastaleeq" panose="02000503000000020004" pitchFamily="2" charset="-78"/>
              </a:rPr>
              <a:t> ، </a:t>
            </a:r>
            <a:r>
              <a:rPr lang="en-US" sz="2400" dirty="0" err="1">
                <a:solidFill>
                  <a:srgbClr val="05446B"/>
                </a:solidFill>
                <a:latin typeface="Jameel Noori Nastaleeq" panose="02000503000000020004" pitchFamily="2" charset="-78"/>
                <a:cs typeface="Jameel Noori Nastaleeq" panose="02000503000000020004" pitchFamily="2" charset="-78"/>
              </a:rPr>
              <a:t>میں</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گناہ</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اور</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قرض</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سے</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تیری</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پنا</a:t>
            </a:r>
            <a:r>
              <a:rPr lang="en-US" sz="2400" dirty="0">
                <a:solidFill>
                  <a:srgbClr val="05446B"/>
                </a:solidFill>
                <a:latin typeface="Jameel Noori Nastaleeq" panose="02000503000000020004" pitchFamily="2" charset="-78"/>
                <a:cs typeface="Jameel Noori Nastaleeq" panose="02000503000000020004" pitchFamily="2" charset="-78"/>
              </a:rPr>
              <a:t> ہ </a:t>
            </a:r>
            <a:r>
              <a:rPr lang="en-US" sz="2400" dirty="0" err="1">
                <a:solidFill>
                  <a:srgbClr val="05446B"/>
                </a:solidFill>
                <a:latin typeface="Jameel Noori Nastaleeq" panose="02000503000000020004" pitchFamily="2" charset="-78"/>
                <a:cs typeface="Jameel Noori Nastaleeq" panose="02000503000000020004" pitchFamily="2" charset="-78"/>
              </a:rPr>
              <a:t>چاہتا</a:t>
            </a:r>
            <a:r>
              <a:rPr lang="en-US" sz="2400" dirty="0">
                <a:solidFill>
                  <a:srgbClr val="05446B"/>
                </a:solidFill>
                <a:latin typeface="Jameel Noori Nastaleeq" panose="02000503000000020004" pitchFamily="2" charset="-78"/>
                <a:cs typeface="Jameel Noori Nastaleeq" panose="02000503000000020004" pitchFamily="2" charset="-78"/>
              </a:rPr>
              <a:t> </a:t>
            </a:r>
            <a:r>
              <a:rPr lang="en-US" sz="2400" dirty="0" err="1">
                <a:solidFill>
                  <a:srgbClr val="05446B"/>
                </a:solidFill>
                <a:latin typeface="Jameel Noori Nastaleeq" panose="02000503000000020004" pitchFamily="2" charset="-78"/>
                <a:cs typeface="Jameel Noori Nastaleeq" panose="02000503000000020004" pitchFamily="2" charset="-78"/>
              </a:rPr>
              <a:t>ہوں</a:t>
            </a:r>
            <a:r>
              <a:rPr lang="en-US" sz="2400" dirty="0" smtClean="0">
                <a:solidFill>
                  <a:srgbClr val="05446B"/>
                </a:solidFill>
                <a:latin typeface="Jameel Noori Nastaleeq" panose="02000503000000020004" pitchFamily="2" charset="-78"/>
                <a:cs typeface="Jameel Noori Nastaleeq" panose="02000503000000020004" pitchFamily="2" charset="-78"/>
              </a:rPr>
              <a:t>“</a:t>
            </a:r>
            <a:r>
              <a:rPr lang="ur-PK" sz="2400" dirty="0" smtClean="0">
                <a:solidFill>
                  <a:srgbClr val="05446B"/>
                </a:solidFill>
                <a:latin typeface="Jameel Noori Nastaleeq" panose="02000503000000020004" pitchFamily="2" charset="-78"/>
                <a:cs typeface="Jameel Noori Nastaleeq" panose="02000503000000020004" pitchFamily="2" charset="-78"/>
              </a:rPr>
              <a:t>(صحیح بخاری 832)</a:t>
            </a:r>
            <a:endParaRPr lang="en-US" sz="2400" dirty="0">
              <a:solidFill>
                <a:srgbClr val="05446B"/>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Tree>
    <p:extLst>
      <p:ext uri="{BB962C8B-B14F-4D97-AF65-F5344CB8AC3E}">
        <p14:creationId xmlns:p14="http://schemas.microsoft.com/office/powerpoint/2010/main" val="607412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251</TotalTime>
  <Words>1075</Words>
  <Application>Microsoft Office PowerPoint</Application>
  <PresentationFormat>On-screen Show (4:3)</PresentationFormat>
  <Paragraphs>144</Paragraphs>
  <Slides>34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_PDMS_Bukhari</vt:lpstr>
      <vt:lpstr>AA Sameer Armaa unicode</vt:lpstr>
      <vt:lpstr>Al_Mushaf</vt:lpstr>
      <vt:lpstr>Arial</vt:lpstr>
      <vt:lpstr>Calibri</vt:lpstr>
      <vt:lpstr>Calibri Light</vt:lpstr>
      <vt:lpstr>DecoType Thuluth</vt:lpstr>
      <vt:lpstr>Jameel Noori Nastaleeq</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34</cp:revision>
  <dcterms:created xsi:type="dcterms:W3CDTF">2021-10-12T10:06:46Z</dcterms:created>
  <dcterms:modified xsi:type="dcterms:W3CDTF">2021-10-13T08:20:19Z</dcterms:modified>
</cp:coreProperties>
</file>