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369"/>
    <a:srgbClr val="353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13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0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46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08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4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97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88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5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1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81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81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042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22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5636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39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06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3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9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66230" y="2218911"/>
            <a:ext cx="48141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ur-PK" sz="6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کی ضرورت واہمیت</a:t>
            </a:r>
            <a:endParaRPr lang="en-US" sz="6000" dirty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0679" y="3824081"/>
            <a:ext cx="1345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ur-PK" sz="24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معلمہ شازیہ رشید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3401668"/>
            <a:ext cx="43434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3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5555" y="672290"/>
            <a:ext cx="647813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6000" dirty="0" smtClean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</a:t>
            </a:r>
            <a:r>
              <a:rPr lang="ur-PK" sz="6000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لغوی </a:t>
            </a:r>
            <a:r>
              <a:rPr lang="ur-PK" sz="6000" dirty="0" smtClean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معنی</a:t>
            </a:r>
          </a:p>
          <a:p>
            <a:pPr algn="ctr" rtl="1"/>
            <a:endParaRPr lang="ur-PK" sz="1100" dirty="0" smtClean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  <a:p>
            <a:pPr marL="2228850" lvl="3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خبر</a:t>
            </a:r>
          </a:p>
          <a:p>
            <a:pPr marL="2228850" lvl="3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نئی بات</a:t>
            </a:r>
          </a:p>
          <a:p>
            <a:pPr marL="2228850" lvl="3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4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اور </a:t>
            </a:r>
            <a:r>
              <a:rPr lang="ur-PK" sz="4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گفتگو</a:t>
            </a:r>
            <a:endParaRPr lang="en-US" sz="4800" dirty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683034" y="1572868"/>
            <a:ext cx="3566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509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7356" y="644931"/>
            <a:ext cx="5141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6000" dirty="0" smtClean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</a:t>
            </a:r>
            <a:r>
              <a:rPr lang="ur-PK" sz="6000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کے اصطلاحی </a:t>
            </a:r>
            <a:r>
              <a:rPr lang="ur-PK" sz="6000" dirty="0" smtClean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معنی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28799" y="2137815"/>
            <a:ext cx="62947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6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نبی کریم ﷺکے </a:t>
            </a:r>
            <a:r>
              <a:rPr lang="ur-PK" sz="6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قول، </a:t>
            </a:r>
            <a:r>
              <a:rPr lang="ur-PK" sz="6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فعل اور تقریر کو حدیث کہا جاتا </a:t>
            </a:r>
            <a:r>
              <a:rPr lang="ur-PK" sz="6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ہے۔</a:t>
            </a:r>
            <a:endParaRPr lang="ur-PK" sz="2400" dirty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69525" y="1533679"/>
            <a:ext cx="43434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77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3860" y="525663"/>
            <a:ext cx="5141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6000" dirty="0" smtClean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کی اقسام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62539" y="3887009"/>
            <a:ext cx="495631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6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صحابہؓ </a:t>
            </a:r>
            <a:r>
              <a:rPr lang="ur-PK" sz="36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 وہ عمل جس پر نبی کریم </a:t>
            </a:r>
            <a:r>
              <a:rPr lang="ur-PK" sz="36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ﷺنے </a:t>
            </a:r>
            <a:r>
              <a:rPr lang="ur-PK" sz="36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پسندیدگی کا اظہار کیا منع نہیں فرمایا </a:t>
            </a:r>
            <a:endParaRPr lang="ur-PK" sz="1200" dirty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18852" y="1939109"/>
            <a:ext cx="1503001" cy="702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20507" y="1995143"/>
            <a:ext cx="14013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قولی </a:t>
            </a:r>
            <a:endParaRPr lang="en-US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52843" y="1995143"/>
            <a:ext cx="38347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نبی </a:t>
            </a:r>
            <a:r>
              <a:rPr lang="ur-PK" sz="4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کریم </a:t>
            </a:r>
            <a:r>
              <a:rPr lang="ur-PK" sz="4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ﷺکا قول یعنی </a:t>
            </a:r>
            <a:r>
              <a:rPr lang="ur-PK" sz="4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گفتگو </a:t>
            </a:r>
            <a:r>
              <a:rPr lang="ur-PK" sz="4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</a:t>
            </a:r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6718852" y="2976023"/>
            <a:ext cx="1503001" cy="702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20507" y="3045309"/>
            <a:ext cx="1455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r-PK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</a:t>
            </a:r>
            <a:r>
              <a:rPr lang="ur-PK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فعلی </a:t>
            </a:r>
            <a:endParaRPr lang="en-US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21433" y="3032057"/>
            <a:ext cx="26661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4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نبی </a:t>
            </a:r>
            <a:r>
              <a:rPr lang="ur-PK" sz="4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کریم </a:t>
            </a:r>
            <a:r>
              <a:rPr lang="ur-PK" sz="4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ﷺکا عمل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6718852" y="3978220"/>
            <a:ext cx="1503001" cy="702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18852" y="4060758"/>
            <a:ext cx="1503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ur-PK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</a:t>
            </a:r>
            <a:r>
              <a:rPr lang="ur-PK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تقریری </a:t>
            </a:r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146074" y="1363771"/>
            <a:ext cx="246888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35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38261" y="644931"/>
            <a:ext cx="4200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6000" b="1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دین اسلام کے ذرائع </a:t>
            </a:r>
            <a:endParaRPr lang="ur-PK" sz="6000" b="1" dirty="0" smtClean="0">
              <a:solidFill>
                <a:srgbClr val="353535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28721" y="1846267"/>
            <a:ext cx="42141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ur-PK" sz="6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کتاب </a:t>
            </a:r>
            <a:r>
              <a:rPr lang="ur-PK" sz="60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اللہ </a:t>
            </a:r>
          </a:p>
          <a:p>
            <a:pPr algn="r" rtl="1">
              <a:lnSpc>
                <a:spcPct val="150000"/>
              </a:lnSpc>
            </a:pPr>
            <a:r>
              <a:rPr lang="ur-PK" sz="6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رسولﷺ</a:t>
            </a:r>
            <a:endParaRPr lang="ur-PK" sz="2400" dirty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992269" y="1660594"/>
            <a:ext cx="0" cy="9368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083316" y="1660594"/>
            <a:ext cx="0" cy="2468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440463" y="2597426"/>
            <a:ext cx="5518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440463" y="4129474"/>
            <a:ext cx="642853" cy="2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9101" y="1660594"/>
            <a:ext cx="347472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177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9692" y="644931"/>
            <a:ext cx="64095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4400" b="1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احادیث کی اہمیت قرآن کی آیات کی روشنی میں</a:t>
            </a:r>
            <a:endParaRPr lang="ur-PK" sz="4400" b="1" dirty="0" smtClean="0">
              <a:solidFill>
                <a:srgbClr val="353535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35480" y="4031462"/>
            <a:ext cx="65443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قسم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ہے تیرے رب کی وہ مومن نہ ہونگے یہاں تک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کہ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وہ آپکو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حکَم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نہ مان لیں اس جھگڑے میں جو انکے درمیان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اٹھا۔۔۔اور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تیرے فیصلے سے اپنے دل میں تنگی نہ پائیں اور خوشی سے قبول کر لیں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۔(النساء 65)</a:t>
            </a:r>
            <a:endParaRPr lang="ur-PK" sz="1050" dirty="0">
              <a:solidFill>
                <a:srgbClr val="2E5369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8334" y="2105929"/>
            <a:ext cx="69146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ur-PK" sz="3200" dirty="0">
                <a:solidFill>
                  <a:srgbClr val="C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فَلَا وَ رَبِّکَ لَا یُؤۡمِنُوۡنَ حَتّٰی یُحَکِّمُوۡکَ فِیۡمَا شَجَرَ بَیۡنَہُمۡ ثُمَّ لَا یَجِدُوۡا فِیۡۤ اَنۡفُسِہِمۡ حَرَجًا مِّمَّا قَضَیۡتَ وَ یُسَلِّمُوۡا تَسۡلِیۡمًا </a:t>
            </a:r>
            <a:endParaRPr lang="en-US" sz="3200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867297" y="1414372"/>
            <a:ext cx="5852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305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9692" y="644931"/>
            <a:ext cx="64095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4400" b="1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احادیث کی اہمیت قرآن کی آیات کی روشنی میں</a:t>
            </a:r>
            <a:endParaRPr lang="ur-PK" sz="4400" b="1" dirty="0" smtClean="0">
              <a:solidFill>
                <a:srgbClr val="353535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64242" y="1928322"/>
            <a:ext cx="41072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600" dirty="0">
                <a:solidFill>
                  <a:srgbClr val="C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 مَنۡ یُّطِعِ الرَّسُوۡلَ فَقَدۡ اَطَاعَ </a:t>
            </a:r>
            <a:r>
              <a:rPr lang="ur-PK" sz="3600" dirty="0" smtClean="0">
                <a:solidFill>
                  <a:srgbClr val="C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اللہَ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9692" y="2895566"/>
            <a:ext cx="597631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جس نے رسول کی اطاعت کی اس نے دراصل خدا کی اطاعت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کی</a:t>
            </a:r>
          </a:p>
          <a:p>
            <a:pPr algn="ctr" rtl="1"/>
            <a:r>
              <a:rPr lang="ur-PK" sz="20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(النساء 80)</a:t>
            </a:r>
            <a:endParaRPr lang="en-US" sz="2000" dirty="0">
              <a:solidFill>
                <a:srgbClr val="2E536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51706" y="3923740"/>
            <a:ext cx="55322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200" dirty="0">
                <a:solidFill>
                  <a:srgbClr val="C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قُلۡ اِنۡ کُنۡتُمۡ تُحِبُّوۡنَ </a:t>
            </a:r>
            <a:r>
              <a:rPr lang="ur-PK" sz="3200" dirty="0" smtClean="0">
                <a:solidFill>
                  <a:srgbClr val="C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اللہَ </a:t>
            </a:r>
            <a:r>
              <a:rPr lang="ur-PK" sz="3200" dirty="0">
                <a:solidFill>
                  <a:srgbClr val="C00000"/>
                </a:solidFill>
                <a:latin typeface="noorehira" panose="02000000000000000000" pitchFamily="2" charset="-78"/>
                <a:cs typeface="noorehira" panose="02000000000000000000" pitchFamily="2" charset="-78"/>
              </a:rPr>
              <a:t>فَاتَّبِعُوۡنِیۡ یُحۡبِبۡکُمُ اللّٰہُ 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29692" y="4823763"/>
            <a:ext cx="59763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اے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نبیؐ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! لوگوں سے کہ دو کہ ”اگر تم حقیقت میں اللہ سے محبت رکھتے ہو، تو میری پیروی اختیار کرو، اللہ تم سے محبت کرے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گا</a:t>
            </a:r>
            <a:r>
              <a:rPr lang="ur-PK" sz="16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۔(اٰلِ عمران 31)</a:t>
            </a:r>
            <a:endParaRPr lang="en-US" sz="2800" dirty="0">
              <a:solidFill>
                <a:srgbClr val="2E5369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67297" y="1414372"/>
            <a:ext cx="5852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48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08960" y="644931"/>
            <a:ext cx="573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3600" b="1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احادیث رسول </a:t>
            </a:r>
            <a:r>
              <a:rPr lang="ur-PK" sz="3600" b="1" dirty="0" smtClean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ﷺکی </a:t>
            </a:r>
            <a:r>
              <a:rPr lang="ur-PK" sz="3600" b="1" dirty="0">
                <a:solidFill>
                  <a:srgbClr val="353535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اہمیت حدیث کی روشنی میں</a:t>
            </a:r>
            <a:endParaRPr lang="ur-PK" sz="3600" b="1" dirty="0" smtClean="0">
              <a:solidFill>
                <a:srgbClr val="353535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31914" y="1879303"/>
            <a:ext cx="2343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2800" dirty="0" smtClean="0">
                <a:solidFill>
                  <a:srgbClr val="C00000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رسول اللہﷺ نے فرمایا</a:t>
            </a:r>
            <a:endParaRPr lang="en-US" sz="2800" dirty="0">
              <a:solidFill>
                <a:srgbClr val="C00000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9692" y="2588647"/>
            <a:ext cx="54733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میں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تم میں دو چیزیں چھوڑ کر جا رہا ہوں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جب تک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تم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ان کو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تھامے رکھو گے کبھی گمراہ نہیں ہو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گے۔</a:t>
            </a:r>
          </a:p>
        </p:txBody>
      </p:sp>
      <p:sp>
        <p:nvSpPr>
          <p:cNvPr id="7" name="Rectangle 6"/>
          <p:cNvSpPr/>
          <p:nvPr/>
        </p:nvSpPr>
        <p:spPr>
          <a:xfrm>
            <a:off x="2864316" y="4056355"/>
            <a:ext cx="4604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ur-PK" sz="3200" b="1" dirty="0" smtClean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لَا يُؤمِنُ أَحَدُكُمْ حَتّٰى يَكُوْنَ </a:t>
            </a:r>
            <a:r>
              <a:rPr lang="ur-PK" sz="3200" b="1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هَوَاهُ </a:t>
            </a:r>
            <a:r>
              <a:rPr lang="ur-PK" sz="3200" b="1" dirty="0" smtClean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تَبِعًا لِّمَا </a:t>
            </a:r>
            <a:r>
              <a:rPr lang="ur-PK" sz="3200" b="1" dirty="0">
                <a:solidFill>
                  <a:srgbClr val="C0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جِئتُ بِهِ</a:t>
            </a:r>
            <a:endParaRPr lang="en-US" sz="4800" dirty="0">
              <a:solidFill>
                <a:srgbClr val="C00000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78231" y="4819698"/>
            <a:ext cx="59763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تم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میں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سے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کوئی اس وقت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تک مومن نہیں ہو سکتا جب تک کہ </a:t>
            </a:r>
            <a:r>
              <a:rPr lang="ur-PK" sz="28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اس کی </a:t>
            </a:r>
            <a:r>
              <a:rPr lang="ur-PK" sz="28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خواہشات اس تعلیم کے تابع نہ ہو جائیں جو میں لے کے آیا ہوں</a:t>
            </a:r>
            <a:endParaRPr lang="en-US" sz="2800" dirty="0">
              <a:solidFill>
                <a:srgbClr val="2E5369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478270" y="1265136"/>
            <a:ext cx="530352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13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4434" y="644931"/>
            <a:ext cx="43847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44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قرآن </a:t>
            </a:r>
            <a:r>
              <a:rPr lang="ur-PK" sz="44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وحدیث کا باہمی تعلق </a:t>
            </a:r>
            <a:endParaRPr lang="ur-PK" sz="4400" b="1" dirty="0" smtClean="0">
              <a:solidFill>
                <a:srgbClr val="353535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36914" y="1857128"/>
            <a:ext cx="6531429" cy="298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قرآن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مجید میں عبادات کا تاکیدی حکم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آیا( نماز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،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روزہ،  زکاۃ،   حج)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 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نماز کا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حکم۔۔۔ </a:t>
            </a:r>
            <a:r>
              <a:rPr lang="ur-PK" sz="3200" dirty="0" smtClean="0">
                <a:solidFill>
                  <a:srgbClr val="2E5369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اقیموالصلوۃ</a:t>
            </a:r>
            <a:r>
              <a:rPr lang="ur-PK" sz="3200" dirty="0">
                <a:solidFill>
                  <a:srgbClr val="2E5369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(نماز قائم کرو)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نماز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طریقہ، ارکان،شرائط،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واجبات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،سنت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ومستحبات حدیث وسیرت سے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ملیں۔</a:t>
            </a:r>
            <a:endParaRPr lang="en-US" sz="2000" dirty="0">
              <a:solidFill>
                <a:srgbClr val="2E5369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296988" y="1404893"/>
            <a:ext cx="338328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328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7154" y="644931"/>
            <a:ext cx="54820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ur-PK" sz="44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کے بارے میں آئمہ کرام کی رائے</a:t>
            </a:r>
            <a:endParaRPr lang="ur-PK" sz="4400" b="1" dirty="0" smtClean="0">
              <a:solidFill>
                <a:srgbClr val="353535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36914" y="1857128"/>
            <a:ext cx="6531429" cy="298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امام ابو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حنیفہؒ 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کا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فرمان ہے "اگر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حدیث  و سنت نہ ہوتی تو ہم میں سے کوئی قرآن کو نہیں سمجھ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سکتا"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امام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شافعی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ؒ کا فرمان "جو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نبی کریم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ﷺنے </a:t>
            </a:r>
            <a:r>
              <a:rPr lang="ur-PK" sz="32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فرمایا وہ تشریح ہے قرآن کی </a:t>
            </a:r>
            <a:r>
              <a:rPr lang="ur-PK" sz="32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"</a:t>
            </a:r>
            <a:endParaRPr lang="en-US" sz="2000" dirty="0">
              <a:solidFill>
                <a:srgbClr val="2E5369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507377" y="1309870"/>
            <a:ext cx="521208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064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5" b="38768"/>
          <a:stretch/>
        </p:blipFill>
        <p:spPr>
          <a:xfrm>
            <a:off x="-13252" y="5773805"/>
            <a:ext cx="9157252" cy="1110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36914" y="1857128"/>
            <a:ext cx="6531429" cy="247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54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پچھلی اقوام کا </a:t>
            </a:r>
            <a:r>
              <a:rPr lang="ur-PK" sz="54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تزکرہ 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r-PK" sz="5400" dirty="0" smtClean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ہندوں </a:t>
            </a:r>
            <a:r>
              <a:rPr lang="ur-PK" sz="5400" dirty="0">
                <a:solidFill>
                  <a:srgbClr val="2E5369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و عیسائیوں کا عمل</a:t>
            </a:r>
            <a:endParaRPr lang="en-US" sz="4000" dirty="0">
              <a:solidFill>
                <a:srgbClr val="2E53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7370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</TotalTime>
  <Words>406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Al_Mushaf</vt:lpstr>
      <vt:lpstr>Arial</vt:lpstr>
      <vt:lpstr>Century Gothic</vt:lpstr>
      <vt:lpstr>Jameel Noori Nastaleeq</vt:lpstr>
      <vt:lpstr>noorehira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5</cp:revision>
  <dcterms:created xsi:type="dcterms:W3CDTF">2021-09-26T13:38:27Z</dcterms:created>
  <dcterms:modified xsi:type="dcterms:W3CDTF">2021-09-26T14:12:14Z</dcterms:modified>
</cp:coreProperties>
</file>