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63" r:id="rId2"/>
    <p:sldId id="256" r:id="rId3"/>
    <p:sldId id="277" r:id="rId4"/>
    <p:sldId id="278" r:id="rId5"/>
    <p:sldId id="279" r:id="rId6"/>
    <p:sldId id="280" r:id="rId7"/>
    <p:sldId id="258" r:id="rId8"/>
    <p:sldId id="284" r:id="rId9"/>
    <p:sldId id="283" r:id="rId10"/>
    <p:sldId id="282" r:id="rId11"/>
    <p:sldId id="281" r:id="rId12"/>
    <p:sldId id="285" r:id="rId13"/>
    <p:sldId id="286"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2F4F"/>
    <a:srgbClr val="920000"/>
    <a:srgbClr val="D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2" d="100"/>
          <a:sy n="72" d="100"/>
        </p:scale>
        <p:origin x="1146"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325773" y="6117336"/>
            <a:ext cx="857473" cy="365125"/>
          </a:xfrm>
        </p:spPr>
        <p:txBody>
          <a:bodyPr/>
          <a:lstStyle/>
          <a:p>
            <a:fld id="{864E45DA-74BD-4E99-B864-2A440A13FEBD}" type="datetimeFigureOut">
              <a:rPr lang="ur-PK" smtClean="0"/>
              <a:pPr/>
              <a:t>01/03/1443</a:t>
            </a:fld>
            <a:endParaRPr lang="ur-PK"/>
          </a:p>
        </p:txBody>
      </p:sp>
      <p:sp>
        <p:nvSpPr>
          <p:cNvPr id="5" name="Footer Placeholder 4"/>
          <p:cNvSpPr>
            <a:spLocks noGrp="1"/>
          </p:cNvSpPr>
          <p:nvPr>
            <p:ph type="ftr" sz="quarter" idx="11"/>
          </p:nvPr>
        </p:nvSpPr>
        <p:spPr>
          <a:xfrm>
            <a:off x="3623733" y="6117336"/>
            <a:ext cx="3609438" cy="365125"/>
          </a:xfrm>
        </p:spPr>
        <p:txBody>
          <a:bodyPr/>
          <a:lstStyle/>
          <a:p>
            <a:endParaRPr lang="ur-PK"/>
          </a:p>
        </p:txBody>
      </p:sp>
      <p:sp>
        <p:nvSpPr>
          <p:cNvPr id="6" name="Slide Number Placeholder 5"/>
          <p:cNvSpPr>
            <a:spLocks noGrp="1"/>
          </p:cNvSpPr>
          <p:nvPr>
            <p:ph type="sldNum" sz="quarter" idx="12"/>
          </p:nvPr>
        </p:nvSpPr>
        <p:spPr>
          <a:xfrm>
            <a:off x="8275320" y="6117336"/>
            <a:ext cx="411480" cy="365125"/>
          </a:xfrm>
        </p:spPr>
        <p:txBody>
          <a:bodyPr/>
          <a:lstStyle/>
          <a:p>
            <a:fld id="{2B446558-BA1D-4411-9BCA-0A012C26ECFB}" type="slidenum">
              <a:rPr lang="ur-PK" smtClean="0"/>
              <a:pPr/>
              <a:t>‹#›</a:t>
            </a:fld>
            <a:endParaRPr lang="ur-PK"/>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Tree>
    <p:extLst>
      <p:ext uri="{BB962C8B-B14F-4D97-AF65-F5344CB8AC3E}">
        <p14:creationId xmlns:p14="http://schemas.microsoft.com/office/powerpoint/2010/main" val="1687712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en-US"/>
              <a:t>Click to edit Master title style</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44329" y="6108173"/>
            <a:ext cx="857473" cy="365125"/>
          </a:xfrm>
        </p:spPr>
        <p:txBody>
          <a:bodyPr/>
          <a:lstStyle/>
          <a:p>
            <a:fld id="{864E45DA-74BD-4E99-B864-2A440A13FEBD}" type="datetimeFigureOut">
              <a:rPr lang="ur-PK" smtClean="0"/>
              <a:pPr/>
              <a:t>01/03/1443</a:t>
            </a:fld>
            <a:endParaRPr lang="ur-PK"/>
          </a:p>
        </p:txBody>
      </p:sp>
      <p:sp>
        <p:nvSpPr>
          <p:cNvPr id="5" name="Footer Placeholder 4"/>
          <p:cNvSpPr>
            <a:spLocks noGrp="1"/>
          </p:cNvSpPr>
          <p:nvPr>
            <p:ph type="ftr" sz="quarter" idx="11"/>
          </p:nvPr>
        </p:nvSpPr>
        <p:spPr>
          <a:xfrm>
            <a:off x="1972647" y="6108173"/>
            <a:ext cx="5314517" cy="365125"/>
          </a:xfrm>
        </p:spPr>
        <p:txBody>
          <a:bodyPr/>
          <a:lstStyle/>
          <a:p>
            <a:endParaRPr lang="ur-PK"/>
          </a:p>
        </p:txBody>
      </p:sp>
      <p:sp>
        <p:nvSpPr>
          <p:cNvPr id="6" name="Slide Number Placeholder 5"/>
          <p:cNvSpPr>
            <a:spLocks noGrp="1"/>
          </p:cNvSpPr>
          <p:nvPr>
            <p:ph type="sldNum" sz="quarter" idx="12"/>
          </p:nvPr>
        </p:nvSpPr>
        <p:spPr>
          <a:xfrm>
            <a:off x="8258967" y="6108173"/>
            <a:ext cx="427833" cy="365125"/>
          </a:xfrm>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2220187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01/03/1443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a:xfrm>
            <a:off x="8273317" y="6116070"/>
            <a:ext cx="413483" cy="365125"/>
          </a:xfrm>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37498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64E45DA-74BD-4E99-B864-2A440A13FEBD}" type="datetimeFigureOut">
              <a:rPr lang="ur-PK" smtClean="0"/>
              <a:pPr/>
              <a:t>01/03/1443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2672090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64E45DA-74BD-4E99-B864-2A440A13FEBD}" type="datetimeFigureOut">
              <a:rPr lang="ur-PK" smtClean="0"/>
              <a:pPr/>
              <a:t>01/03/1443</a:t>
            </a:fld>
            <a:endParaRPr lang="ur-PK"/>
          </a:p>
        </p:txBody>
      </p:sp>
      <p:sp>
        <p:nvSpPr>
          <p:cNvPr id="8" name="Footer Placeholder 7"/>
          <p:cNvSpPr>
            <a:spLocks noGrp="1"/>
          </p:cNvSpPr>
          <p:nvPr>
            <p:ph type="ftr" sz="quarter" idx="11"/>
          </p:nvPr>
        </p:nvSpPr>
        <p:spPr/>
        <p:txBody>
          <a:bodyPr/>
          <a:lstStyle/>
          <a:p>
            <a:endParaRPr lang="ur-PK"/>
          </a:p>
        </p:txBody>
      </p:sp>
      <p:sp>
        <p:nvSpPr>
          <p:cNvPr id="9" name="Slide Number Placeholder 8"/>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86216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64E45DA-74BD-4E99-B864-2A440A13FEBD}" type="datetimeFigureOut">
              <a:rPr lang="ur-PK" smtClean="0"/>
              <a:pPr/>
              <a:t>01/03/1443</a:t>
            </a:fld>
            <a:endParaRPr lang="ur-PK"/>
          </a:p>
        </p:txBody>
      </p:sp>
      <p:sp>
        <p:nvSpPr>
          <p:cNvPr id="4" name="Footer Placeholder 3"/>
          <p:cNvSpPr>
            <a:spLocks noGrp="1"/>
          </p:cNvSpPr>
          <p:nvPr>
            <p:ph type="ftr" sz="quarter" idx="11"/>
          </p:nvPr>
        </p:nvSpPr>
        <p:spPr/>
        <p:txBody>
          <a:bodyPr/>
          <a:lstStyle/>
          <a:p>
            <a:endParaRPr lang="ur-PK"/>
          </a:p>
        </p:txBody>
      </p:sp>
      <p:sp>
        <p:nvSpPr>
          <p:cNvPr id="5" name="Slide Number Placeholder 4"/>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224431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4E45DA-74BD-4E99-B864-2A440A13FEBD}" type="datetimeFigureOut">
              <a:rPr lang="ur-PK" smtClean="0"/>
              <a:pPr/>
              <a:t>01/03/1443</a:t>
            </a:fld>
            <a:endParaRPr lang="ur-PK"/>
          </a:p>
        </p:txBody>
      </p:sp>
      <p:sp>
        <p:nvSpPr>
          <p:cNvPr id="3" name="Footer Placeholder 2"/>
          <p:cNvSpPr>
            <a:spLocks noGrp="1"/>
          </p:cNvSpPr>
          <p:nvPr>
            <p:ph type="ftr" sz="quarter" idx="11"/>
          </p:nvPr>
        </p:nvSpPr>
        <p:spPr/>
        <p:txBody>
          <a:bodyPr/>
          <a:lstStyle/>
          <a:p>
            <a:endParaRPr lang="ur-PK"/>
          </a:p>
        </p:txBody>
      </p:sp>
      <p:sp>
        <p:nvSpPr>
          <p:cNvPr id="4" name="Slide Number Placeholder 3"/>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578250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pPr/>
              <a:t>01/03/1443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619330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pPr/>
              <a:t>01/03/1443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3859777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pPr/>
              <a:t>01/03/1443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3063111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01/03/1443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2372311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01/03/1443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0278996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01/03/1443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10485052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01/03/1443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11007630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01/03/1443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0523628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4E45DA-74BD-4E99-B864-2A440A13FEBD}" type="datetimeFigureOut">
              <a:rPr lang="ur-PK" smtClean="0"/>
              <a:pPr/>
              <a:t>01/03/1443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27974995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4E45DA-74BD-4E99-B864-2A440A13FEBD}" type="datetimeFigureOut">
              <a:rPr lang="ur-PK" smtClean="0"/>
              <a:pPr/>
              <a:t>01/03/1443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369791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64E45DA-74BD-4E99-B864-2A440A13FEBD}" type="datetimeFigureOut">
              <a:rPr lang="ur-PK" smtClean="0"/>
              <a:pPr/>
              <a:t>01/03/1443</a:t>
            </a:fld>
            <a:endParaRPr lang="ur-PK"/>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ur-PK"/>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B446558-BA1D-4411-9BCA-0A012C26ECFB}" type="slidenum">
              <a:rPr lang="ur-PK" smtClean="0"/>
              <a:pPr/>
              <a:t>‹#›</a:t>
            </a:fld>
            <a:endParaRPr lang="ur-PK"/>
          </a:p>
        </p:txBody>
      </p:sp>
    </p:spTree>
    <p:extLst>
      <p:ext uri="{BB962C8B-B14F-4D97-AF65-F5344CB8AC3E}">
        <p14:creationId xmlns:p14="http://schemas.microsoft.com/office/powerpoint/2010/main" val="358043510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1" eaLnBrk="1" latinLnBrk="0" hangingPunct="1">
        <a:spcBef>
          <a:spcPct val="0"/>
        </a:spcBef>
        <a:buNone/>
        <a:defRPr sz="4000" kern="1200" cap="none">
          <a:ln w="3175" cmpd="sng">
            <a:noFill/>
          </a:ln>
          <a:solidFill>
            <a:schemeClr val="tx1"/>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r" defTabSz="457200" rtl="1"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r" defTabSz="457200" rtl="1"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r" defTabSz="457200" rtl="1"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tafheemonline.com/tafseer.asp?s=057&amp;h=36"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hyperlink" Target="https://tafheemonline.com/tafseer.asp?s=057&amp;h=38" TargetMode="External"/><Relationship Id="rId4" Type="http://schemas.openxmlformats.org/officeDocument/2006/relationships/hyperlink" Target="https://tafheemonline.com/tafseer.asp?s=057&amp;h=37"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tafheemonline.com/tafseer.asp?s=087&amp;h=16"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74132" y="778135"/>
            <a:ext cx="6271592" cy="2285241"/>
          </a:xfrm>
          <a:prstGeom prst="rect">
            <a:avLst/>
          </a:prstGeom>
          <a:noFill/>
        </p:spPr>
        <p:txBody>
          <a:bodyPr wrap="square" rtlCol="0">
            <a:spAutoFit/>
          </a:bodyPr>
          <a:lstStyle/>
          <a:p>
            <a:pPr algn="ctr" defTabSz="342900" rtl="1">
              <a:lnSpc>
                <a:spcPct val="150000"/>
              </a:lnSpc>
            </a:pPr>
            <a:r>
              <a:rPr lang="ur-PK" sz="4000" dirty="0">
                <a:solidFill>
                  <a:srgbClr val="002060"/>
                </a:solidFill>
                <a:latin typeface="_PDMS_Nowshera" panose="00000400000000000000" pitchFamily="2" charset="-78"/>
                <a:cs typeface="_PDMS_Nowshera" panose="00000400000000000000" pitchFamily="2" charset="-78"/>
              </a:rPr>
              <a:t>آن لائن تفہیم و تحفیظ </a:t>
            </a:r>
          </a:p>
          <a:p>
            <a:pPr algn="ctr" defTabSz="342900" rtl="1">
              <a:lnSpc>
                <a:spcPct val="150000"/>
              </a:lnSpc>
            </a:pPr>
            <a:r>
              <a:rPr lang="ur-PK" sz="6000" dirty="0">
                <a:solidFill>
                  <a:srgbClr val="002060"/>
                </a:solidFill>
                <a:latin typeface="_PDMS_Nowshera" panose="00000400000000000000" pitchFamily="2" charset="-78"/>
                <a:cs typeface="_PDMS_Nowshera" panose="00000400000000000000" pitchFamily="2" charset="-78"/>
              </a:rPr>
              <a:t>حدیث کورس</a:t>
            </a:r>
            <a:endParaRPr lang="en-US" sz="6000" dirty="0">
              <a:solidFill>
                <a:srgbClr val="002060"/>
              </a:solidFill>
              <a:latin typeface="_PDMS_Nowshera" panose="00000400000000000000" pitchFamily="2" charset="-78"/>
              <a:cs typeface="_PDMS_Nowshera" panose="00000400000000000000" pitchFamily="2" charset="-78"/>
            </a:endParaRPr>
          </a:p>
        </p:txBody>
      </p:sp>
      <p:sp>
        <p:nvSpPr>
          <p:cNvPr id="5" name="Rounded Rectangle 4"/>
          <p:cNvSpPr/>
          <p:nvPr/>
        </p:nvSpPr>
        <p:spPr>
          <a:xfrm>
            <a:off x="3853895" y="3658576"/>
            <a:ext cx="2112066" cy="949139"/>
          </a:xfrm>
          <a:prstGeom prst="roundRect">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latin typeface="Corbel" panose="020B0503020204020204"/>
            </a:endParaRPr>
          </a:p>
        </p:txBody>
      </p:sp>
      <p:sp>
        <p:nvSpPr>
          <p:cNvPr id="6" name="TextBox 5"/>
          <p:cNvSpPr txBox="1"/>
          <p:nvPr/>
        </p:nvSpPr>
        <p:spPr>
          <a:xfrm>
            <a:off x="3853895" y="3760775"/>
            <a:ext cx="2112066" cy="784830"/>
          </a:xfrm>
          <a:prstGeom prst="rect">
            <a:avLst/>
          </a:prstGeom>
          <a:noFill/>
        </p:spPr>
        <p:txBody>
          <a:bodyPr wrap="square" rtlCol="0">
            <a:spAutoFit/>
          </a:bodyPr>
          <a:lstStyle/>
          <a:p>
            <a:pPr algn="ctr" defTabSz="342900" rtl="1"/>
            <a:r>
              <a:rPr lang="ur-PK" sz="4500" dirty="0">
                <a:solidFill>
                  <a:prstClr val="white"/>
                </a:solidFill>
                <a:latin typeface="Jameel Noori Nastaleeq" panose="02000503000000020004" pitchFamily="2" charset="-78"/>
                <a:cs typeface="Jameel Noori Nastaleeq" panose="02000503000000020004" pitchFamily="2" charset="-78"/>
              </a:rPr>
              <a:t>کلاس </a:t>
            </a:r>
            <a:r>
              <a:rPr lang="ur-PK" sz="4500" dirty="0" smtClean="0">
                <a:solidFill>
                  <a:prstClr val="white"/>
                </a:solidFill>
                <a:latin typeface="Jameel Noori Nastaleeq" panose="02000503000000020004" pitchFamily="2" charset="-78"/>
                <a:cs typeface="Jameel Noori Nastaleeq" panose="02000503000000020004" pitchFamily="2" charset="-78"/>
              </a:rPr>
              <a:t>نمبر</a:t>
            </a:r>
            <a:r>
              <a:rPr lang="en-US" sz="4500" dirty="0" smtClean="0">
                <a:solidFill>
                  <a:prstClr val="white"/>
                </a:solidFill>
                <a:latin typeface="Jameel Noori Nastaleeq" panose="02000503000000020004" pitchFamily="2" charset="-78"/>
                <a:cs typeface="Jameel Noori Nastaleeq" panose="02000503000000020004" pitchFamily="2" charset="-78"/>
              </a:rPr>
              <a:t>9</a:t>
            </a:r>
            <a:endParaRPr lang="en-US" sz="4500" dirty="0">
              <a:solidFill>
                <a:prstClr val="white"/>
              </a:solidFill>
              <a:latin typeface="Jameel Noori Nastaleeq" panose="02000503000000020004" pitchFamily="2" charset="-78"/>
              <a:cs typeface="Jameel Noori Nastaleeq" panose="02000503000000020004" pitchFamily="2" charset="-78"/>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8" name="TextBox 7"/>
          <p:cNvSpPr txBox="1"/>
          <p:nvPr/>
        </p:nvSpPr>
        <p:spPr>
          <a:xfrm>
            <a:off x="3853895" y="4654539"/>
            <a:ext cx="2112066" cy="461665"/>
          </a:xfrm>
          <a:prstGeom prst="rect">
            <a:avLst/>
          </a:prstGeom>
          <a:noFill/>
        </p:spPr>
        <p:txBody>
          <a:bodyPr wrap="square" rtlCol="0">
            <a:spAutoFit/>
          </a:bodyPr>
          <a:lstStyle/>
          <a:p>
            <a:pPr algn="ctr" defTabSz="342900" rtl="1"/>
            <a:r>
              <a:rPr lang="ur-PK" sz="2400" dirty="0">
                <a:solidFill>
                  <a:srgbClr val="0C2F4F"/>
                </a:solidFill>
                <a:latin typeface="Jameel Noori Nastaleeq" panose="02000503000000020004" pitchFamily="2" charset="-78"/>
                <a:cs typeface="Jameel Noori Nastaleeq" panose="02000503000000020004" pitchFamily="2" charset="-78"/>
              </a:rPr>
              <a:t>معلمہ شازیہ رشید</a:t>
            </a:r>
            <a:endParaRPr lang="en-US" sz="2400" dirty="0">
              <a:solidFill>
                <a:srgbClr val="0C2F4F"/>
              </a:solidFill>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1686112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17</a:t>
            </a:r>
            <a:endParaRPr lang="en-US" sz="3000"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7" name="Rectangle 6"/>
          <p:cNvSpPr/>
          <p:nvPr/>
        </p:nvSpPr>
        <p:spPr>
          <a:xfrm>
            <a:off x="5845715" y="3753797"/>
            <a:ext cx="2654894" cy="584775"/>
          </a:xfrm>
          <a:prstGeom prst="rect">
            <a:avLst/>
          </a:prstGeom>
        </p:spPr>
        <p:txBody>
          <a:bodyPr wrap="none">
            <a:spAutoFit/>
          </a:bodyPr>
          <a:lstStyle/>
          <a:p>
            <a:pPr lvl="0" algn="r" defTabSz="914400" rtl="1" eaLnBrk="0" fontAlgn="base" hangingPunct="0">
              <a:spcBef>
                <a:spcPct val="0"/>
              </a:spcBef>
              <a:spcAft>
                <a:spcPct val="0"/>
              </a:spcAft>
            </a:pPr>
            <a:r>
              <a:rPr lang="ur-PK" sz="3200" dirty="0" smtClean="0">
                <a:solidFill>
                  <a:srgbClr val="920000"/>
                </a:solidFill>
                <a:latin typeface="Jameel Noori Nastaleeq" pitchFamily="2" charset="-78"/>
                <a:ea typeface="Calibri" pitchFamily="34" charset="0"/>
                <a:cs typeface="Jameel Noori Nastaleeq" pitchFamily="2" charset="-78"/>
              </a:rPr>
              <a:t>رسول اللہﷺ نے فرمایا</a:t>
            </a:r>
            <a:endParaRPr lang="en-US" sz="1400" dirty="0" smtClean="0">
              <a:solidFill>
                <a:srgbClr val="920000"/>
              </a:solidFill>
              <a:latin typeface="Arial" pitchFamily="34" charset="0"/>
              <a:cs typeface="Arial" pitchFamily="34" charset="0"/>
            </a:endParaRPr>
          </a:p>
        </p:txBody>
      </p:sp>
      <p:sp>
        <p:nvSpPr>
          <p:cNvPr id="8" name="Rectangle 7"/>
          <p:cNvSpPr/>
          <p:nvPr/>
        </p:nvSpPr>
        <p:spPr>
          <a:xfrm>
            <a:off x="5755947" y="1419534"/>
            <a:ext cx="2744662" cy="646331"/>
          </a:xfrm>
          <a:prstGeom prst="rect">
            <a:avLst/>
          </a:prstGeom>
        </p:spPr>
        <p:txBody>
          <a:bodyPr wrap="none">
            <a:spAutoFit/>
          </a:bodyPr>
          <a:lstStyle/>
          <a:p>
            <a:pPr lvl="0" algn="r" defTabSz="914400" rtl="1" fontAlgn="base">
              <a:spcBef>
                <a:spcPct val="0"/>
              </a:spcBef>
              <a:spcAft>
                <a:spcPct val="0"/>
              </a:spcAft>
            </a:pPr>
            <a:r>
              <a:rPr lang="ur-PK" sz="3600" dirty="0" smtClean="0">
                <a:solidFill>
                  <a:srgbClr val="920000"/>
                </a:solidFill>
                <a:latin typeface="Al_Mushaf" panose="02000000000000000000" pitchFamily="2" charset="-78"/>
                <a:ea typeface="Calibri" pitchFamily="34" charset="0"/>
                <a:cs typeface="Al_Mushaf" panose="02000000000000000000" pitchFamily="2" charset="-78"/>
              </a:rPr>
              <a:t>قَالَ رَسُوْلُ اللہِ ﷺ </a:t>
            </a:r>
            <a:endParaRPr lang="en-US" sz="1600" dirty="0" smtClean="0">
              <a:solidFill>
                <a:srgbClr val="920000"/>
              </a:solidFill>
              <a:latin typeface="Al_Mushaf" panose="02000000000000000000" pitchFamily="2" charset="-78"/>
              <a:cs typeface="Al_Mushaf" panose="02000000000000000000" pitchFamily="2" charset="-78"/>
            </a:endParaRPr>
          </a:p>
        </p:txBody>
      </p:sp>
      <p:sp>
        <p:nvSpPr>
          <p:cNvPr id="6145" name="Rectangle 1"/>
          <p:cNvSpPr>
            <a:spLocks noChangeArrowheads="1"/>
          </p:cNvSpPr>
          <p:nvPr/>
        </p:nvSpPr>
        <p:spPr bwMode="auto">
          <a:xfrm>
            <a:off x="2597425" y="2117119"/>
            <a:ext cx="5147581"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ur-PK" sz="4800" b="0" i="0" u="none" strike="noStrike" cap="none" normalizeH="0" baseline="0" dirty="0" smtClean="0">
                <a:ln>
                  <a:noFill/>
                </a:ln>
                <a:solidFill>
                  <a:srgbClr val="0C2F4F"/>
                </a:solidFill>
                <a:effectLst/>
                <a:latin typeface="Al_Mushaf" panose="02000000000000000000" pitchFamily="2" charset="-78"/>
                <a:ea typeface="Calibri" pitchFamily="34" charset="0"/>
                <a:cs typeface="Al_Mushaf" panose="02000000000000000000" pitchFamily="2" charset="-78"/>
              </a:rPr>
              <a:t>مَنْ كَانَ يُؤْمِنُ بِاللَّهِ وَالْيَوْمِ الآخِرِ فَلْيُكْرِمْ ضَيْفَهُ</a:t>
            </a:r>
            <a:endParaRPr kumimoji="0" lang="ur-PK" sz="6000" b="0" i="0" u="none" strike="noStrike" cap="none" normalizeH="0" baseline="0" dirty="0" smtClean="0">
              <a:ln>
                <a:noFill/>
              </a:ln>
              <a:solidFill>
                <a:srgbClr val="0C2F4F"/>
              </a:solidFill>
              <a:effectLst/>
              <a:latin typeface="Al_Mushaf" panose="02000000000000000000" pitchFamily="2" charset="-78"/>
              <a:cs typeface="Al_Mushaf" panose="02000000000000000000" pitchFamily="2" charset="-78"/>
            </a:endParaRPr>
          </a:p>
        </p:txBody>
      </p:sp>
      <p:sp>
        <p:nvSpPr>
          <p:cNvPr id="6146" name="Rectangle 2"/>
          <p:cNvSpPr>
            <a:spLocks noChangeArrowheads="1"/>
          </p:cNvSpPr>
          <p:nvPr/>
        </p:nvSpPr>
        <p:spPr bwMode="auto">
          <a:xfrm>
            <a:off x="2814560" y="4484047"/>
            <a:ext cx="5213445"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ur-PK" sz="2800" b="0" i="0" u="none" strike="noStrike" cap="none" normalizeH="0" baseline="0" dirty="0" smtClean="0">
                <a:ln>
                  <a:noFill/>
                </a:ln>
                <a:solidFill>
                  <a:srgbClr val="0C2F4F"/>
                </a:solidFill>
                <a:effectLst/>
                <a:latin typeface="Jameel Noori Nastaleeq" pitchFamily="2" charset="-78"/>
                <a:ea typeface="Calibri" pitchFamily="34" charset="0"/>
                <a:cs typeface="Jameel Noori Nastaleeq" pitchFamily="2" charset="-78"/>
              </a:rPr>
              <a:t>جو شخص اللہ اور آخرت کے دن پر ایمان رکھتا ہے، اسے چاہیے کہ اپنے مہمان کی عزت کرے۔</a:t>
            </a:r>
            <a:endParaRPr kumimoji="0" lang="en-US" sz="1200" b="0" i="0" u="none" strike="noStrike" cap="none" normalizeH="0" baseline="0" dirty="0" smtClean="0">
              <a:ln>
                <a:noFill/>
              </a:ln>
              <a:solidFill>
                <a:srgbClr val="0C2F4F"/>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ur-PK" sz="1600" b="0" i="0" u="none" strike="noStrike" cap="none" normalizeH="0" baseline="0" dirty="0" smtClean="0">
                <a:ln>
                  <a:noFill/>
                </a:ln>
                <a:solidFill>
                  <a:srgbClr val="0C2F4F"/>
                </a:solidFill>
                <a:effectLst/>
                <a:latin typeface="Jameel Noori Nastaleeq" pitchFamily="2" charset="-78"/>
                <a:ea typeface="Calibri" pitchFamily="34" charset="0"/>
                <a:cs typeface="Jameel Noori Nastaleeq" pitchFamily="2" charset="-78"/>
              </a:rPr>
              <a:t>(صحیح بخاری6138)</a:t>
            </a:r>
            <a:endParaRPr kumimoji="0" lang="ur-PK" sz="2000" b="0" i="0" u="none" strike="noStrike" cap="none" normalizeH="0" baseline="0" dirty="0" smtClean="0">
              <a:ln>
                <a:noFill/>
              </a:ln>
              <a:solidFill>
                <a:srgbClr val="0C2F4F"/>
              </a:solidFill>
              <a:effectLst/>
              <a:latin typeface="Arial" pitchFamily="34" charset="0"/>
              <a:cs typeface="Arial" pitchFamily="34" charset="0"/>
            </a:endParaRPr>
          </a:p>
        </p:txBody>
      </p:sp>
    </p:spTree>
    <p:extLst>
      <p:ext uri="{BB962C8B-B14F-4D97-AF65-F5344CB8AC3E}">
        <p14:creationId xmlns:p14="http://schemas.microsoft.com/office/powerpoint/2010/main" val="4279153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10" name="Rounded Rectangle 9"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17</a:t>
            </a:r>
            <a:endParaRPr lang="en-US" sz="3000" dirty="0"/>
          </a:p>
        </p:txBody>
      </p:sp>
      <p:sp>
        <p:nvSpPr>
          <p:cNvPr id="11" name="Rectangle 10"/>
          <p:cNvSpPr/>
          <p:nvPr/>
        </p:nvSpPr>
        <p:spPr>
          <a:xfrm>
            <a:off x="4910871" y="1387994"/>
            <a:ext cx="3671198" cy="830997"/>
          </a:xfrm>
          <a:prstGeom prst="rect">
            <a:avLst/>
          </a:prstGeom>
        </p:spPr>
        <p:txBody>
          <a:bodyPr wrap="none">
            <a:spAutoFit/>
          </a:bodyPr>
          <a:lstStyle/>
          <a:p>
            <a:pPr algn="r" rtl="1"/>
            <a:r>
              <a:rPr lang="ur-PK" sz="4800" b="1" u="sng" dirty="0" smtClean="0">
                <a:solidFill>
                  <a:srgbClr val="920000"/>
                </a:solidFill>
                <a:latin typeface="Jameel Noori Nastaleeq" pitchFamily="2" charset="-78"/>
                <a:cs typeface="Jameel Noori Nastaleeq" pitchFamily="2" charset="-78"/>
              </a:rPr>
              <a:t>مہمان کی عزت کا مطلب</a:t>
            </a:r>
            <a:endParaRPr lang="en-US" sz="4800" b="1" u="sng" dirty="0">
              <a:solidFill>
                <a:srgbClr val="920000"/>
              </a:solidFill>
              <a:latin typeface="Jameel Noori Nastaleeq" pitchFamily="2" charset="-78"/>
              <a:cs typeface="Jameel Noori Nastaleeq" pitchFamily="2" charset="-78"/>
            </a:endParaRPr>
          </a:p>
        </p:txBody>
      </p:sp>
      <p:sp>
        <p:nvSpPr>
          <p:cNvPr id="12" name="Rectangle 11"/>
          <p:cNvSpPr/>
          <p:nvPr/>
        </p:nvSpPr>
        <p:spPr>
          <a:xfrm>
            <a:off x="902438" y="2271189"/>
            <a:ext cx="7327161" cy="3139321"/>
          </a:xfrm>
          <a:prstGeom prst="rect">
            <a:avLst/>
          </a:prstGeom>
        </p:spPr>
        <p:txBody>
          <a:bodyPr wrap="square">
            <a:spAutoFit/>
          </a:bodyPr>
          <a:lstStyle/>
          <a:p>
            <a:pPr algn="r" rtl="1">
              <a:lnSpc>
                <a:spcPct val="150000"/>
              </a:lnSpc>
              <a:buFont typeface="Arial" pitchFamily="34" charset="0"/>
              <a:buChar char="•"/>
            </a:pPr>
            <a:r>
              <a:rPr lang="ur-PK" sz="4400" dirty="0" smtClean="0">
                <a:solidFill>
                  <a:srgbClr val="0C2F4F"/>
                </a:solidFill>
                <a:latin typeface="Jameel Noori Nastaleeq" pitchFamily="2" charset="-78"/>
                <a:cs typeface="Jameel Noori Nastaleeq" pitchFamily="2" charset="-78"/>
              </a:rPr>
              <a:t>خندہ پیشانی سے مہمان کا استقبال کرنا</a:t>
            </a:r>
          </a:p>
          <a:p>
            <a:pPr algn="r" rtl="1">
              <a:lnSpc>
                <a:spcPct val="150000"/>
              </a:lnSpc>
              <a:buFont typeface="Arial" pitchFamily="34" charset="0"/>
              <a:buChar char="•"/>
            </a:pPr>
            <a:r>
              <a:rPr lang="ur-PK" sz="4400" dirty="0" smtClean="0">
                <a:solidFill>
                  <a:srgbClr val="0C2F4F"/>
                </a:solidFill>
                <a:latin typeface="Jameel Noori Nastaleeq" pitchFamily="2" charset="-78"/>
                <a:cs typeface="Jameel Noori Nastaleeq" pitchFamily="2" charset="-78"/>
              </a:rPr>
              <a:t>حسب استطاعت خوش دلی سے اس کی مہمان نوازی کرنا</a:t>
            </a:r>
          </a:p>
          <a:p>
            <a:pPr algn="r" rtl="1">
              <a:lnSpc>
                <a:spcPct val="150000"/>
              </a:lnSpc>
              <a:buFont typeface="Arial" pitchFamily="34" charset="0"/>
              <a:buChar char="•"/>
            </a:pPr>
            <a:r>
              <a:rPr lang="ur-PK" sz="4400" dirty="0" smtClean="0">
                <a:solidFill>
                  <a:srgbClr val="0C2F4F"/>
                </a:solidFill>
                <a:latin typeface="Jameel Noori Nastaleeq" pitchFamily="2" charset="-78"/>
                <a:cs typeface="Jameel Noori Nastaleeq" pitchFamily="2" charset="-78"/>
              </a:rPr>
              <a:t>مہمان کے آرام کا خیال رکھنا</a:t>
            </a:r>
            <a:endParaRPr lang="en-US" sz="44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9" name="Rounded Rectangle 8"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17</a:t>
            </a:r>
            <a:endParaRPr lang="en-US" sz="3000" dirty="0"/>
          </a:p>
        </p:txBody>
      </p:sp>
      <p:sp>
        <p:nvSpPr>
          <p:cNvPr id="10" name="Rectangle 9"/>
          <p:cNvSpPr/>
          <p:nvPr/>
        </p:nvSpPr>
        <p:spPr>
          <a:xfrm>
            <a:off x="1298712" y="2248356"/>
            <a:ext cx="7460973" cy="1938992"/>
          </a:xfrm>
          <a:prstGeom prst="rect">
            <a:avLst/>
          </a:prstGeom>
        </p:spPr>
        <p:txBody>
          <a:bodyPr wrap="square">
            <a:spAutoFit/>
          </a:bodyPr>
          <a:lstStyle/>
          <a:p>
            <a:pPr algn="r" rtl="1">
              <a:lnSpc>
                <a:spcPct val="150000"/>
              </a:lnSpc>
              <a:buFont typeface="Arial" pitchFamily="34" charset="0"/>
              <a:buChar char="•"/>
            </a:pPr>
            <a:r>
              <a:rPr lang="ur-PK" sz="4000" dirty="0" smtClean="0">
                <a:solidFill>
                  <a:srgbClr val="0C2F4F"/>
                </a:solidFill>
                <a:latin typeface="Jameel Noori Nastaleeq" pitchFamily="2" charset="-78"/>
                <a:cs typeface="Jameel Noori Nastaleeq" pitchFamily="2" charset="-78"/>
              </a:rPr>
              <a:t>تین دن تک مہمان کی بہترین مہمان نوازی کی جائے۔</a:t>
            </a:r>
          </a:p>
          <a:p>
            <a:pPr algn="r" rtl="1">
              <a:lnSpc>
                <a:spcPct val="150000"/>
              </a:lnSpc>
              <a:buFont typeface="Arial" pitchFamily="34" charset="0"/>
              <a:buChar char="•"/>
            </a:pPr>
            <a:r>
              <a:rPr lang="ur-PK" sz="4000" dirty="0" smtClean="0">
                <a:solidFill>
                  <a:srgbClr val="0C2F4F"/>
                </a:solidFill>
                <a:latin typeface="Jameel Noori Nastaleeq" pitchFamily="2" charset="-78"/>
                <a:cs typeface="Jameel Noori Nastaleeq" pitchFamily="2" charset="-78"/>
              </a:rPr>
              <a:t>تین دن بعد مہمان نوازی میزبان کے لئے صدقہ لکھا جائے گا۔</a:t>
            </a:r>
            <a:endParaRPr lang="en-US" sz="40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9" name="Rectangle 8"/>
          <p:cNvSpPr/>
          <p:nvPr/>
        </p:nvSpPr>
        <p:spPr>
          <a:xfrm>
            <a:off x="4526621" y="1421469"/>
            <a:ext cx="3627916" cy="769441"/>
          </a:xfrm>
          <a:prstGeom prst="rect">
            <a:avLst/>
          </a:prstGeom>
        </p:spPr>
        <p:txBody>
          <a:bodyPr wrap="none">
            <a:spAutoFit/>
          </a:bodyPr>
          <a:lstStyle/>
          <a:p>
            <a:pPr algn="r" rtl="1"/>
            <a:r>
              <a:rPr lang="ur-PK" sz="4400" b="1" u="sng" dirty="0" smtClean="0">
                <a:solidFill>
                  <a:srgbClr val="C00000"/>
                </a:solidFill>
                <a:latin typeface="Jameel Noori Nastaleeq" pitchFamily="2" charset="-78"/>
                <a:cs typeface="Jameel Noori Nastaleeq" pitchFamily="2" charset="-78"/>
              </a:rPr>
              <a:t> مہمان کو اصرار کر کے کھلانا</a:t>
            </a:r>
            <a:endParaRPr lang="en-US" sz="4400" b="1" u="sng" dirty="0">
              <a:solidFill>
                <a:srgbClr val="C00000"/>
              </a:solidFill>
              <a:latin typeface="Jameel Noori Nastaleeq" pitchFamily="2" charset="-78"/>
              <a:cs typeface="Jameel Noori Nastaleeq" pitchFamily="2" charset="-78"/>
            </a:endParaRPr>
          </a:p>
        </p:txBody>
      </p:sp>
      <p:sp>
        <p:nvSpPr>
          <p:cNvPr id="11" name="Rectangle 10"/>
          <p:cNvSpPr/>
          <p:nvPr/>
        </p:nvSpPr>
        <p:spPr>
          <a:xfrm>
            <a:off x="2167422" y="2708027"/>
            <a:ext cx="5616054" cy="1877437"/>
          </a:xfrm>
          <a:prstGeom prst="rect">
            <a:avLst/>
          </a:prstGeom>
        </p:spPr>
        <p:txBody>
          <a:bodyPr wrap="square">
            <a:spAutoFit/>
          </a:bodyPr>
          <a:lstStyle/>
          <a:p>
            <a:pPr algn="ctr" rtl="1"/>
            <a:r>
              <a:rPr lang="ur-PK" sz="4400" dirty="0" smtClean="0">
                <a:solidFill>
                  <a:srgbClr val="0C2F4F"/>
                </a:solidFill>
                <a:latin typeface="Jameel Noori Nastaleeq" pitchFamily="2" charset="-78"/>
                <a:cs typeface="Jameel Noori Nastaleeq" pitchFamily="2" charset="-78"/>
              </a:rPr>
              <a:t>نبی کریم ﷺنے فرمایا :"مہمان کے انعام کا موقع پہلا شب وروز ہے </a:t>
            </a:r>
            <a:r>
              <a:rPr lang="ur-PK" sz="4400" dirty="0" smtClean="0">
                <a:solidFill>
                  <a:srgbClr val="0C2F4F"/>
                </a:solidFill>
                <a:latin typeface="Jameel Noori Nastaleeq" pitchFamily="2" charset="-78"/>
                <a:cs typeface="Jameel Noori Nastaleeq" pitchFamily="2" charset="-78"/>
              </a:rPr>
              <a:t>“</a:t>
            </a:r>
            <a:endParaRPr lang="en-US" sz="4400" dirty="0" smtClean="0">
              <a:solidFill>
                <a:srgbClr val="0C2F4F"/>
              </a:solidFill>
              <a:latin typeface="Jameel Noori Nastaleeq" pitchFamily="2" charset="-78"/>
              <a:cs typeface="Jameel Noori Nastaleeq" pitchFamily="2" charset="-78"/>
            </a:endParaRPr>
          </a:p>
          <a:p>
            <a:pPr algn="ctr" rtl="1"/>
            <a:r>
              <a:rPr lang="ur-PK" sz="2400" dirty="0" smtClean="0">
                <a:solidFill>
                  <a:srgbClr val="0C2F4F"/>
                </a:solidFill>
                <a:latin typeface="Jameel Noori Nastaleeq" pitchFamily="2" charset="-78"/>
                <a:cs typeface="Jameel Noori Nastaleeq" pitchFamily="2" charset="-78"/>
              </a:rPr>
              <a:t>(بخاری و مسلم)</a:t>
            </a:r>
            <a:endParaRPr lang="en-US" sz="2400" dirty="0">
              <a:solidFill>
                <a:srgbClr val="0C2F4F"/>
              </a:solidFill>
              <a:latin typeface="Jameel Noori Nastaleeq" pitchFamily="2" charset="-78"/>
              <a:cs typeface="Jameel Noori Nastaleeq" pitchFamily="2" charset="-78"/>
            </a:endParaRPr>
          </a:p>
        </p:txBody>
      </p:sp>
      <p:sp>
        <p:nvSpPr>
          <p:cNvPr id="12" name="Rounded Rectangle 11"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17</a:t>
            </a:r>
            <a:endParaRPr lang="en-US" sz="3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9" name="Rectangle 8"/>
          <p:cNvSpPr/>
          <p:nvPr/>
        </p:nvSpPr>
        <p:spPr>
          <a:xfrm>
            <a:off x="1070615" y="1427352"/>
            <a:ext cx="6957390" cy="3785652"/>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4000" dirty="0">
                <a:solidFill>
                  <a:srgbClr val="0C2F4F"/>
                </a:solidFill>
                <a:latin typeface="Jameel Noori Nastaleeq" pitchFamily="2" charset="-78"/>
                <a:cs typeface="Jameel Noori Nastaleeq" pitchFamily="2" charset="-78"/>
              </a:rPr>
              <a:t>مہمان رحمت وخیر وبرکت کا ذریعہ </a:t>
            </a:r>
            <a:r>
              <a:rPr lang="ur-PK" sz="4000" dirty="0" smtClean="0">
                <a:solidFill>
                  <a:srgbClr val="0C2F4F"/>
                </a:solidFill>
                <a:latin typeface="Jameel Noori Nastaleeq" pitchFamily="2" charset="-78"/>
                <a:cs typeface="Jameel Noori Nastaleeq" pitchFamily="2" charset="-78"/>
              </a:rPr>
              <a:t>ہے۔</a:t>
            </a:r>
          </a:p>
          <a:p>
            <a:pPr marL="571500" indent="-571500" algn="r" rtl="1">
              <a:lnSpc>
                <a:spcPct val="150000"/>
              </a:lnSpc>
              <a:buFont typeface="Arial" panose="020B0604020202020204" pitchFamily="34" charset="0"/>
              <a:buChar char="•"/>
            </a:pPr>
            <a:r>
              <a:rPr lang="ur-PK" sz="4000" dirty="0" smtClean="0">
                <a:solidFill>
                  <a:srgbClr val="0C2F4F"/>
                </a:solidFill>
                <a:latin typeface="Jameel Noori Nastaleeq" pitchFamily="2" charset="-78"/>
                <a:cs typeface="Jameel Noori Nastaleeq" pitchFamily="2" charset="-78"/>
              </a:rPr>
              <a:t>انصاری صحابی ؓکا واقعہ جس نے خود بھوکا رہ کہ مہمان کی تواضع کی</a:t>
            </a:r>
          </a:p>
          <a:p>
            <a:pPr marL="571500" indent="-571500" algn="r" rtl="1">
              <a:lnSpc>
                <a:spcPct val="150000"/>
              </a:lnSpc>
              <a:buFont typeface="Arial" panose="020B0604020202020204" pitchFamily="34" charset="0"/>
              <a:buChar char="•"/>
            </a:pPr>
            <a:r>
              <a:rPr lang="ur-PK" sz="4000" dirty="0" smtClean="0">
                <a:solidFill>
                  <a:srgbClr val="0C2F4F"/>
                </a:solidFill>
                <a:latin typeface="Jameel Noori Nastaleeq" pitchFamily="2" charset="-78"/>
                <a:cs typeface="Jameel Noori Nastaleeq" pitchFamily="2" charset="-78"/>
              </a:rPr>
              <a:t> مہمان سے اپنے لئے دعا کی درخواست کرنا</a:t>
            </a:r>
            <a:endParaRPr lang="en-US" sz="4000" dirty="0">
              <a:solidFill>
                <a:srgbClr val="0C2F4F"/>
              </a:solidFill>
              <a:latin typeface="Jameel Noori Nastaleeq" pitchFamily="2" charset="-78"/>
              <a:cs typeface="Jameel Noori Nastaleeq" pitchFamily="2" charset="-78"/>
            </a:endParaRPr>
          </a:p>
        </p:txBody>
      </p:sp>
      <p:sp>
        <p:nvSpPr>
          <p:cNvPr id="10" name="Rounded Rectangle 9"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17</a:t>
            </a:r>
            <a:endParaRPr lang="en-US" sz="3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155E66C-7D1D-4C66-9368-3F7072F2D37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5" name="Rounded Rectangle 4"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18</a:t>
            </a:r>
            <a:endParaRPr lang="en-US" sz="3000" dirty="0"/>
          </a:p>
        </p:txBody>
      </p:sp>
      <p:sp>
        <p:nvSpPr>
          <p:cNvPr id="1025" name="Rectangle 1"/>
          <p:cNvSpPr>
            <a:spLocks noChangeArrowheads="1"/>
          </p:cNvSpPr>
          <p:nvPr/>
        </p:nvSpPr>
        <p:spPr bwMode="auto">
          <a:xfrm>
            <a:off x="1378425" y="2470245"/>
            <a:ext cx="6714699"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ur-PK" sz="4800" b="0" i="0" u="none" strike="noStrike" cap="none" normalizeH="0" baseline="0" dirty="0" smtClean="0">
                <a:ln>
                  <a:noFill/>
                </a:ln>
                <a:solidFill>
                  <a:srgbClr val="0C2F4F"/>
                </a:solidFill>
                <a:effectLst/>
                <a:latin typeface="Al_Mushaf" panose="02000000000000000000" pitchFamily="2" charset="-78"/>
                <a:ea typeface="Calibri" pitchFamily="34" charset="0"/>
                <a:cs typeface="Al_Mushaf" panose="02000000000000000000" pitchFamily="2" charset="-78"/>
              </a:rPr>
              <a:t>اَلدُّنْيَا سِجْنُ الْمُؤْمِنِ وَجَنَّةُ الْكَافِرِ</a:t>
            </a:r>
            <a:endParaRPr kumimoji="0" lang="ur-PK" sz="6000" b="0" i="0" u="none" strike="noStrike" cap="none" normalizeH="0" baseline="0" dirty="0" smtClean="0">
              <a:ln>
                <a:noFill/>
              </a:ln>
              <a:solidFill>
                <a:srgbClr val="0C2F4F"/>
              </a:solidFill>
              <a:effectLst/>
              <a:latin typeface="Al_Mushaf" panose="02000000000000000000" pitchFamily="2" charset="-78"/>
              <a:cs typeface="Al_Mushaf" panose="02000000000000000000" pitchFamily="2" charset="-78"/>
            </a:endParaRPr>
          </a:p>
        </p:txBody>
      </p:sp>
      <p:sp>
        <p:nvSpPr>
          <p:cNvPr id="1026" name="Rectangle 2"/>
          <p:cNvSpPr>
            <a:spLocks noChangeArrowheads="1"/>
          </p:cNvSpPr>
          <p:nvPr/>
        </p:nvSpPr>
        <p:spPr bwMode="auto">
          <a:xfrm>
            <a:off x="1405719" y="4440746"/>
            <a:ext cx="6646459" cy="9848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ur-PK" sz="4400" b="0" i="0" u="none" strike="noStrike" cap="none" normalizeH="0" baseline="0" dirty="0" smtClean="0">
                <a:ln>
                  <a:noFill/>
                </a:ln>
                <a:solidFill>
                  <a:srgbClr val="0C2F4F"/>
                </a:solidFill>
                <a:effectLst/>
                <a:latin typeface="Jameel Noori Nastaleeq" pitchFamily="2" charset="-78"/>
                <a:ea typeface="Calibri" pitchFamily="34" charset="0"/>
                <a:cs typeface="Jameel Noori Nastaleeq" pitchFamily="2" charset="-78"/>
              </a:rPr>
              <a:t>دنیا مومن کا قید خانہ اور کافر کی جنت ہے۔</a:t>
            </a:r>
            <a:endParaRPr kumimoji="0" lang="en-US" sz="2000" b="0" i="0" u="none" strike="noStrike" cap="none" normalizeH="0" baseline="0" dirty="0" smtClean="0">
              <a:ln>
                <a:noFill/>
              </a:ln>
              <a:solidFill>
                <a:srgbClr val="0C2F4F"/>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ur-PK" sz="1400" b="0" i="0" u="none" strike="noStrike" cap="none" normalizeH="0" baseline="0" dirty="0" smtClean="0">
                <a:ln>
                  <a:noFill/>
                </a:ln>
                <a:solidFill>
                  <a:srgbClr val="0C2F4F"/>
                </a:solidFill>
                <a:effectLst/>
                <a:latin typeface="Jameel Noori Nastaleeq" pitchFamily="2" charset="-78"/>
                <a:ea typeface="Calibri" pitchFamily="34" charset="0"/>
                <a:cs typeface="Jameel Noori Nastaleeq" pitchFamily="2" charset="-78"/>
              </a:rPr>
              <a:t>(صحیح مسلم 2956)</a:t>
            </a:r>
            <a:endParaRPr kumimoji="0" lang="ur-PK" b="0" i="0" u="none" strike="noStrike" cap="none" normalizeH="0" baseline="0" dirty="0" smtClean="0">
              <a:ln>
                <a:noFill/>
              </a:ln>
              <a:solidFill>
                <a:srgbClr val="0C2F4F"/>
              </a:solidFill>
              <a:effectLst/>
              <a:latin typeface="Arial" pitchFamily="34" charset="0"/>
              <a:cs typeface="Arial" pitchFamily="34" charset="0"/>
            </a:endParaRPr>
          </a:p>
        </p:txBody>
      </p:sp>
      <p:sp>
        <p:nvSpPr>
          <p:cNvPr id="10" name="Rectangle 9"/>
          <p:cNvSpPr/>
          <p:nvPr/>
        </p:nvSpPr>
        <p:spPr>
          <a:xfrm>
            <a:off x="5853783" y="3571881"/>
            <a:ext cx="2962671" cy="646331"/>
          </a:xfrm>
          <a:prstGeom prst="rect">
            <a:avLst/>
          </a:prstGeom>
        </p:spPr>
        <p:txBody>
          <a:bodyPr wrap="none">
            <a:spAutoFit/>
          </a:bodyPr>
          <a:lstStyle/>
          <a:p>
            <a:pPr lvl="0" algn="r" defTabSz="914400" rtl="1" eaLnBrk="0" fontAlgn="base" hangingPunct="0">
              <a:spcBef>
                <a:spcPct val="0"/>
              </a:spcBef>
              <a:spcAft>
                <a:spcPct val="0"/>
              </a:spcAft>
            </a:pPr>
            <a:r>
              <a:rPr lang="ur-PK" sz="3600" dirty="0" smtClean="0">
                <a:solidFill>
                  <a:srgbClr val="920000"/>
                </a:solidFill>
                <a:latin typeface="Jameel Noori Nastaleeq" pitchFamily="2" charset="-78"/>
                <a:ea typeface="Calibri" pitchFamily="34" charset="0"/>
                <a:cs typeface="Jameel Noori Nastaleeq" pitchFamily="2" charset="-78"/>
              </a:rPr>
              <a:t>رسول اللہﷺ نے فرمایا</a:t>
            </a:r>
            <a:endParaRPr lang="en-US" sz="1600" dirty="0" smtClean="0">
              <a:solidFill>
                <a:srgbClr val="920000"/>
              </a:solidFill>
              <a:latin typeface="Arial" pitchFamily="34" charset="0"/>
              <a:cs typeface="Arial" pitchFamily="34" charset="0"/>
            </a:endParaRPr>
          </a:p>
        </p:txBody>
      </p:sp>
      <p:sp>
        <p:nvSpPr>
          <p:cNvPr id="11" name="Rectangle 10"/>
          <p:cNvSpPr/>
          <p:nvPr/>
        </p:nvSpPr>
        <p:spPr>
          <a:xfrm>
            <a:off x="5479669" y="1552012"/>
            <a:ext cx="3033203" cy="707886"/>
          </a:xfrm>
          <a:prstGeom prst="rect">
            <a:avLst/>
          </a:prstGeom>
        </p:spPr>
        <p:txBody>
          <a:bodyPr wrap="none">
            <a:spAutoFit/>
          </a:bodyPr>
          <a:lstStyle/>
          <a:p>
            <a:pPr lvl="0" algn="r" defTabSz="914400" rtl="1" fontAlgn="base">
              <a:spcBef>
                <a:spcPct val="0"/>
              </a:spcBef>
              <a:spcAft>
                <a:spcPct val="0"/>
              </a:spcAft>
            </a:pPr>
            <a:r>
              <a:rPr lang="ur-PK" sz="4000" dirty="0" smtClean="0">
                <a:solidFill>
                  <a:srgbClr val="920000"/>
                </a:solidFill>
                <a:latin typeface="Al_Mushaf" panose="02000000000000000000" pitchFamily="2" charset="-78"/>
                <a:ea typeface="Calibri" pitchFamily="34" charset="0"/>
                <a:cs typeface="Al_Mushaf" panose="02000000000000000000" pitchFamily="2" charset="-78"/>
              </a:rPr>
              <a:t>قَالَ رَسُوْلُ اللہِ ﷺ </a:t>
            </a:r>
            <a:endParaRPr lang="en-US" dirty="0" smtClean="0">
              <a:solidFill>
                <a:srgbClr val="920000"/>
              </a:solidFill>
              <a:latin typeface="Al_Mushaf" panose="02000000000000000000" pitchFamily="2" charset="-78"/>
              <a:cs typeface="Al_Mushaf" panose="02000000000000000000" pitchFamily="2" charset="-78"/>
            </a:endParaRPr>
          </a:p>
        </p:txBody>
      </p:sp>
    </p:spTree>
    <p:extLst>
      <p:ext uri="{BB962C8B-B14F-4D97-AF65-F5344CB8AC3E}">
        <p14:creationId xmlns:p14="http://schemas.microsoft.com/office/powerpoint/2010/main" val="2447420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155E66C-7D1D-4C66-9368-3F7072F2D37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5" name="Rounded Rectangle 4"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18</a:t>
            </a:r>
            <a:endParaRPr lang="en-US" sz="3000" dirty="0"/>
          </a:p>
        </p:txBody>
      </p:sp>
      <p:sp>
        <p:nvSpPr>
          <p:cNvPr id="6" name="Rectangle 5"/>
          <p:cNvSpPr/>
          <p:nvPr/>
        </p:nvSpPr>
        <p:spPr>
          <a:xfrm>
            <a:off x="4481565" y="1110615"/>
            <a:ext cx="4245073" cy="646331"/>
          </a:xfrm>
          <a:prstGeom prst="rect">
            <a:avLst/>
          </a:prstGeom>
        </p:spPr>
        <p:txBody>
          <a:bodyPr wrap="none">
            <a:spAutoFit/>
          </a:bodyPr>
          <a:lstStyle/>
          <a:p>
            <a:r>
              <a:rPr lang="ur-PK" sz="3600" b="1" u="sng" dirty="0" smtClean="0">
                <a:solidFill>
                  <a:srgbClr val="920000"/>
                </a:solidFill>
                <a:latin typeface="Jameel Noori Nastaleeq" pitchFamily="2" charset="-78"/>
                <a:cs typeface="Jameel Noori Nastaleeq" pitchFamily="2" charset="-78"/>
              </a:rPr>
              <a:t>دنیا کی بے ثباتی قرآن مجید کی روشنی میں </a:t>
            </a:r>
            <a:endParaRPr lang="en-US" sz="3600" b="1" u="sng" dirty="0">
              <a:solidFill>
                <a:srgbClr val="920000"/>
              </a:solidFill>
              <a:latin typeface="Jameel Noori Nastaleeq" pitchFamily="2" charset="-78"/>
              <a:cs typeface="Jameel Noori Nastaleeq" pitchFamily="2" charset="-78"/>
            </a:endParaRPr>
          </a:p>
        </p:txBody>
      </p:sp>
      <p:sp>
        <p:nvSpPr>
          <p:cNvPr id="7" name="Rectangle 6"/>
          <p:cNvSpPr/>
          <p:nvPr/>
        </p:nvSpPr>
        <p:spPr>
          <a:xfrm>
            <a:off x="1350337" y="1963209"/>
            <a:ext cx="6975587" cy="1938992"/>
          </a:xfrm>
          <a:prstGeom prst="rect">
            <a:avLst/>
          </a:prstGeom>
        </p:spPr>
        <p:txBody>
          <a:bodyPr wrap="square">
            <a:spAutoFit/>
          </a:bodyPr>
          <a:lstStyle/>
          <a:p>
            <a:pPr algn="ctr" rtl="1"/>
            <a:r>
              <a:rPr lang="ur-PK" sz="2400" dirty="0" smtClean="0">
                <a:solidFill>
                  <a:srgbClr val="0C2F4F"/>
                </a:solidFill>
                <a:latin typeface="Al_Mushaf" panose="02000000000000000000" pitchFamily="2" charset="-78"/>
                <a:cs typeface="Al_Mushaf" panose="02000000000000000000" pitchFamily="2" charset="-78"/>
              </a:rPr>
              <a:t>اِعۡلَمُوۡۤا اَنَّمَا الۡحَیٰوۃُ الدُّنۡیَا لَعِبٌ وَّ لَہۡوٌ وَّ زِیۡنَۃٌ وَّ تَفَاخُرٌۢ بَیۡنَکُمۡ وَ تَکَاثُرٌ فِی الۡاَمۡوَالِ وَ الۡاَوۡلَادِ ؕ کَمَثَلِ غَیۡثٍ اَعۡجَبَ الۡکُفَّارَ نَبَاتُہٗ ثُمَّ یَہِیۡجُ فَتَرٰىہُ مُصۡفَرًّا ثُمَّ یَکُوۡنُ حُطَامًا ؕ وَ فِی الۡاٰخِرَۃِ عَذَابٌ شَدِیۡدٌ ۙ وَّ مَغۡفِرَۃٌ مِّنَ اللّٰہِ وَ رِضۡوَانٌ ؕ وَ مَا الۡحَیٰوۃُ الدُّنۡیَاۤ اِلَّا مَتَاعُ الۡغُرُوۡرِ ﴿۲۰﴾ سَابِقُوۡۤا اِلٰی مَغۡفِرَۃٍ مِّنۡ رَّبِّکُمۡ وَ جَنَّۃٍ عَرۡضُہَا کَعَرۡضِ السَّمَآءِ وَ الۡاَرۡضِ ۙ اُعِدَّتۡ لِلَّذِیۡنَ اٰمَنُوۡا بِاللّٰہِ وَ رُسُلِہٖ ؕ ذٰلِکَ فَضۡلُ اللّٰہِ یُؤۡتِیۡہِ مَنۡ یَّشَآءُ ؕ وَ اللّٰہُ ذُو الۡفَضۡلِ الۡعَظِیۡمِ</a:t>
            </a:r>
            <a:endParaRPr lang="en-US" sz="2400" dirty="0">
              <a:solidFill>
                <a:srgbClr val="0C2F4F"/>
              </a:solidFill>
              <a:latin typeface="Al_Mushaf" panose="02000000000000000000" pitchFamily="2" charset="-78"/>
              <a:cs typeface="Al_Mushaf" panose="02000000000000000000" pitchFamily="2" charset="-78"/>
            </a:endParaRPr>
          </a:p>
        </p:txBody>
      </p:sp>
      <p:sp>
        <p:nvSpPr>
          <p:cNvPr id="8" name="Rectangle 7"/>
          <p:cNvSpPr/>
          <p:nvPr/>
        </p:nvSpPr>
        <p:spPr>
          <a:xfrm>
            <a:off x="1255594" y="4036411"/>
            <a:ext cx="7165074" cy="2031325"/>
          </a:xfrm>
          <a:prstGeom prst="rect">
            <a:avLst/>
          </a:prstGeom>
        </p:spPr>
        <p:txBody>
          <a:bodyPr wrap="square">
            <a:spAutoFit/>
          </a:bodyPr>
          <a:lstStyle/>
          <a:p>
            <a:pPr algn="ctr"/>
            <a:r>
              <a:rPr lang="ur-PK" dirty="0" smtClean="0">
                <a:solidFill>
                  <a:srgbClr val="0C2F4F"/>
                </a:solidFill>
                <a:latin typeface="Jameel Noori Nastaleeq" pitchFamily="2" charset="-78"/>
                <a:cs typeface="Jameel Noori Nastaleeq" pitchFamily="2" charset="-78"/>
              </a:rPr>
              <a:t>خوب جان لو کہ یہ دینا کی زندگی اس کے سوا کچھ نہیں کہ ایک کھیل اور دل لگی اور ظاہری ٹیپ ٹاپ اور تمہارا آپس میں ایک دوسرے پر فخر جتا نا اور مال و اولاد میں ایک دوسرے سے بڑھ جانے کی کوشش کر نا ہے ۔ اس کی مثال ایسی ہے جیسے ایک بارش ہو گئی تو اس سے پیدا ہونے والی نباتات کو دیکھ کر کاشت کار خوش ہو گۓ ۔ پھر وہی کھیتی پک جاتی ہے اور تم دیکھتے ہو کہ وہ زرد ہو گئی ۔ پھر وہ بھس بن کر رہ جاتی ہے ۔ اس کے بر عکس آخرت وہ جگہ ہے جہاں سخت عذاب ہے اور اللہ کی مغفرت اور اس کی خوشنودی ہے ۔ دنیا کی زندگی ایک دھوکے کی ٹٹی کے سوا کچھ نہیں </a:t>
            </a:r>
            <a:r>
              <a:rPr lang="ur-PK" b="1" baseline="30000" dirty="0" smtClean="0">
                <a:solidFill>
                  <a:srgbClr val="0C2F4F"/>
                </a:solidFill>
                <a:latin typeface="Jameel Noori Nastaleeq" pitchFamily="2" charset="-78"/>
                <a:cs typeface="Jameel Noori Nastaleeq" pitchFamily="2" charset="-78"/>
                <a:hlinkClick r:id="rId3"/>
              </a:rPr>
              <a:t>36</a:t>
            </a:r>
            <a:r>
              <a:rPr lang="ur-PK" dirty="0" smtClean="0">
                <a:solidFill>
                  <a:srgbClr val="0C2F4F"/>
                </a:solidFill>
                <a:latin typeface="Jameel Noori Nastaleeq" pitchFamily="2" charset="-78"/>
                <a:cs typeface="Jameel Noori Nastaleeq" pitchFamily="2" charset="-78"/>
              </a:rPr>
              <a:t> دوڑو اور ایک دوسرے سے آگے بڑھے کی کوشش کرو </a:t>
            </a:r>
            <a:r>
              <a:rPr lang="ur-PK" b="1" baseline="30000" dirty="0" smtClean="0">
                <a:solidFill>
                  <a:srgbClr val="0C2F4F"/>
                </a:solidFill>
                <a:latin typeface="Jameel Noori Nastaleeq" pitchFamily="2" charset="-78"/>
                <a:cs typeface="Jameel Noori Nastaleeq" pitchFamily="2" charset="-78"/>
                <a:hlinkClick r:id="rId4"/>
              </a:rPr>
              <a:t>37</a:t>
            </a:r>
            <a:r>
              <a:rPr lang="ur-PK" dirty="0" smtClean="0">
                <a:solidFill>
                  <a:srgbClr val="0C2F4F"/>
                </a:solidFill>
                <a:latin typeface="Jameel Noori Nastaleeq" pitchFamily="2" charset="-78"/>
                <a:cs typeface="Jameel Noori Nastaleeq" pitchFamily="2" charset="-78"/>
              </a:rPr>
              <a:t> اپنے رب کی مغفرت اسر اس جنت کی طرف جس کی وسعت آسمان و زمین جیسی ہے </a:t>
            </a:r>
            <a:r>
              <a:rPr lang="ur-PK" b="1" baseline="30000" dirty="0" smtClean="0">
                <a:solidFill>
                  <a:srgbClr val="0C2F4F"/>
                </a:solidFill>
                <a:latin typeface="Jameel Noori Nastaleeq" pitchFamily="2" charset="-78"/>
                <a:cs typeface="Jameel Noori Nastaleeq" pitchFamily="2" charset="-78"/>
                <a:hlinkClick r:id="rId5"/>
              </a:rPr>
              <a:t>38</a:t>
            </a:r>
            <a:r>
              <a:rPr lang="ur-PK" dirty="0" smtClean="0">
                <a:solidFill>
                  <a:srgbClr val="0C2F4F"/>
                </a:solidFill>
                <a:latin typeface="Jameel Noori Nastaleeq" pitchFamily="2" charset="-78"/>
                <a:cs typeface="Jameel Noori Nastaleeq" pitchFamily="2" charset="-78"/>
              </a:rPr>
              <a:t> ۔ جو مہیا کی گئی ہے ان لوگوں کے لیۓ جو اللہ اور اس کے رسولوں پر ایمان لائے ہوں ۔ یہ اللہ کا فضل ہے ، جسے چاہتا ہے عطا فرماتا ہے۔ اور اللہ بڑے فضل والا ہے ۔(الحدید 20،21)</a:t>
            </a:r>
            <a:endParaRPr lang="en-US"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155E66C-7D1D-4C66-9368-3F7072F2D37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5" name="Rounded Rectangle 4"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18</a:t>
            </a:r>
            <a:endParaRPr lang="en-US" sz="3000" dirty="0"/>
          </a:p>
        </p:txBody>
      </p:sp>
      <p:sp>
        <p:nvSpPr>
          <p:cNvPr id="6" name="Rectangle 5"/>
          <p:cNvSpPr/>
          <p:nvPr/>
        </p:nvSpPr>
        <p:spPr>
          <a:xfrm>
            <a:off x="1681994" y="1516391"/>
            <a:ext cx="6346011" cy="707886"/>
          </a:xfrm>
          <a:prstGeom prst="rect">
            <a:avLst/>
          </a:prstGeom>
        </p:spPr>
        <p:txBody>
          <a:bodyPr wrap="square">
            <a:spAutoFit/>
          </a:bodyPr>
          <a:lstStyle/>
          <a:p>
            <a:pPr algn="ctr" rtl="1"/>
            <a:r>
              <a:rPr lang="ur-PK" sz="4000" dirty="0" smtClean="0">
                <a:solidFill>
                  <a:srgbClr val="0C2F4F"/>
                </a:solidFill>
                <a:latin typeface="Al_Mushaf" panose="02000000000000000000" pitchFamily="2" charset="-78"/>
                <a:cs typeface="Al_Mushaf" panose="02000000000000000000" pitchFamily="2" charset="-78"/>
              </a:rPr>
              <a:t>بَلۡ تُؤۡثِرُوۡنَ الۡحَیٰوۃَ الدُّنۡیَا ﴿۫ۖ۱۶﴾ وَ الۡاٰخِرَۃُ خَیۡرٌ وَّ اَبۡقٰی</a:t>
            </a:r>
            <a:endParaRPr lang="en-US" sz="4000" dirty="0">
              <a:solidFill>
                <a:srgbClr val="0C2F4F"/>
              </a:solidFill>
              <a:latin typeface="Al_Mushaf" panose="02000000000000000000" pitchFamily="2" charset="-78"/>
              <a:cs typeface="Al_Mushaf" panose="02000000000000000000" pitchFamily="2" charset="-78"/>
            </a:endParaRPr>
          </a:p>
        </p:txBody>
      </p:sp>
      <p:sp>
        <p:nvSpPr>
          <p:cNvPr id="8" name="Rectangle 7"/>
          <p:cNvSpPr/>
          <p:nvPr/>
        </p:nvSpPr>
        <p:spPr>
          <a:xfrm>
            <a:off x="1775868" y="2583506"/>
            <a:ext cx="6158262" cy="1077218"/>
          </a:xfrm>
          <a:prstGeom prst="rect">
            <a:avLst/>
          </a:prstGeom>
        </p:spPr>
        <p:txBody>
          <a:bodyPr wrap="square">
            <a:spAutoFit/>
          </a:bodyPr>
          <a:lstStyle/>
          <a:p>
            <a:pPr algn="ctr" rtl="1"/>
            <a:r>
              <a:rPr lang="ur-PK" sz="3200" dirty="0" smtClean="0">
                <a:solidFill>
                  <a:srgbClr val="0C2F4F"/>
                </a:solidFill>
                <a:latin typeface="Jameel Noori Nastaleeq" pitchFamily="2" charset="-78"/>
                <a:cs typeface="Jameel Noori Nastaleeq" pitchFamily="2" charset="-78"/>
              </a:rPr>
              <a:t>مگر تم لوگ دنیا کی زندگی کو ترجیح دیتے ہو</a:t>
            </a:r>
            <a:r>
              <a:rPr lang="ur-PK" sz="3200" b="1" baseline="30000" dirty="0" smtClean="0">
                <a:solidFill>
                  <a:srgbClr val="0C2F4F"/>
                </a:solidFill>
                <a:latin typeface="Jameel Noori Nastaleeq" pitchFamily="2" charset="-78"/>
                <a:cs typeface="Jameel Noori Nastaleeq" pitchFamily="2" charset="-78"/>
                <a:hlinkClick r:id="rId3"/>
              </a:rPr>
              <a:t>16</a:t>
            </a:r>
            <a:r>
              <a:rPr lang="ur-PK" sz="3200" dirty="0" smtClean="0">
                <a:solidFill>
                  <a:srgbClr val="0C2F4F"/>
                </a:solidFill>
                <a:latin typeface="Jameel Noori Nastaleeq" pitchFamily="2" charset="-78"/>
                <a:cs typeface="Jameel Noori Nastaleeq" pitchFamily="2" charset="-78"/>
              </a:rPr>
              <a:t>، حالانکہ آخرت بہتر ہے اور باقی رہنے والی ہے۔(الاعلی 16،17)</a:t>
            </a:r>
            <a:endParaRPr lang="en-US" sz="3200" dirty="0">
              <a:solidFill>
                <a:srgbClr val="0C2F4F"/>
              </a:solidFill>
              <a:latin typeface="Jameel Noori Nastaleeq" pitchFamily="2" charset="-78"/>
              <a:cs typeface="Jameel Noori Nastaleeq" pitchFamily="2" charset="-78"/>
            </a:endParaRPr>
          </a:p>
        </p:txBody>
      </p:sp>
      <p:sp>
        <p:nvSpPr>
          <p:cNvPr id="9" name="Rectangle 8"/>
          <p:cNvSpPr/>
          <p:nvPr/>
        </p:nvSpPr>
        <p:spPr>
          <a:xfrm>
            <a:off x="1119945" y="4143064"/>
            <a:ext cx="7470105" cy="584775"/>
          </a:xfrm>
          <a:prstGeom prst="rect">
            <a:avLst/>
          </a:prstGeom>
        </p:spPr>
        <p:txBody>
          <a:bodyPr wrap="square">
            <a:spAutoFit/>
          </a:bodyPr>
          <a:lstStyle/>
          <a:p>
            <a:pPr algn="ctr" rtl="1"/>
            <a:r>
              <a:rPr lang="ur-PK" sz="3200" dirty="0" smtClean="0">
                <a:solidFill>
                  <a:srgbClr val="0C2F4F"/>
                </a:solidFill>
                <a:latin typeface="Al_Mushaf" panose="02000000000000000000" pitchFamily="2" charset="-78"/>
                <a:cs typeface="Al_Mushaf" panose="02000000000000000000" pitchFamily="2" charset="-78"/>
              </a:rPr>
              <a:t>اُنۡظُرۡ کَیۡفَ فَضَّلۡنَا بَعۡضَہُمۡ عَلٰی بَعۡضٍ ؕ وَ لَلۡاٰخِرَۃُ اَکۡبَرُ دَرَجٰتٍ وَّ اَکۡبَرُ تَفۡضِیۡلً</a:t>
            </a:r>
            <a:endParaRPr lang="en-US" sz="3200" dirty="0">
              <a:solidFill>
                <a:srgbClr val="0C2F4F"/>
              </a:solidFill>
              <a:latin typeface="Al_Mushaf" panose="02000000000000000000" pitchFamily="2" charset="-78"/>
              <a:cs typeface="Al_Mushaf" panose="02000000000000000000" pitchFamily="2" charset="-78"/>
            </a:endParaRPr>
          </a:p>
        </p:txBody>
      </p:sp>
      <p:sp>
        <p:nvSpPr>
          <p:cNvPr id="10" name="Rectangle 9"/>
          <p:cNvSpPr/>
          <p:nvPr/>
        </p:nvSpPr>
        <p:spPr>
          <a:xfrm>
            <a:off x="1245165" y="4865253"/>
            <a:ext cx="7219666" cy="830997"/>
          </a:xfrm>
          <a:prstGeom prst="rect">
            <a:avLst/>
          </a:prstGeom>
        </p:spPr>
        <p:txBody>
          <a:bodyPr wrap="square">
            <a:spAutoFit/>
          </a:bodyPr>
          <a:lstStyle/>
          <a:p>
            <a:pPr algn="ctr" rtl="1"/>
            <a:r>
              <a:rPr lang="ur-PK" sz="2400" dirty="0" smtClean="0">
                <a:solidFill>
                  <a:srgbClr val="0C2F4F"/>
                </a:solidFill>
                <a:latin typeface="Jameel Noori Nastaleeq" pitchFamily="2" charset="-78"/>
                <a:cs typeface="Jameel Noori Nastaleeq" pitchFamily="2" charset="-78"/>
              </a:rPr>
              <a:t>گر دیکھ لو، دُنیا ہی میں ہم نے ایک گروہ کو دُوسرے پر کیسی فضیلت دے رکھی ہے، اور آخرت میں اُس کے درجے اور بھی زیادہ ہوں گے، اور اس کی فضیلت اور بھی زیادہ بڑھ چڑھ کر ہوگی۔ (الاسراء 21)</a:t>
            </a:r>
            <a:endParaRPr lang="en-US" sz="24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155E66C-7D1D-4C66-9368-3F7072F2D37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5" name="Rounded Rectangle 4"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18</a:t>
            </a:r>
            <a:endParaRPr lang="en-US" sz="3000" dirty="0"/>
          </a:p>
        </p:txBody>
      </p:sp>
      <p:sp>
        <p:nvSpPr>
          <p:cNvPr id="8" name="Rectangle 7"/>
          <p:cNvSpPr/>
          <p:nvPr/>
        </p:nvSpPr>
        <p:spPr>
          <a:xfrm>
            <a:off x="5258832" y="1190598"/>
            <a:ext cx="3182281" cy="769441"/>
          </a:xfrm>
          <a:prstGeom prst="rect">
            <a:avLst/>
          </a:prstGeom>
        </p:spPr>
        <p:txBody>
          <a:bodyPr wrap="none">
            <a:spAutoFit/>
          </a:bodyPr>
          <a:lstStyle/>
          <a:p>
            <a:pPr algn="r" rtl="1"/>
            <a:r>
              <a:rPr lang="ur-PK" sz="4400" b="1" u="sng" dirty="0" smtClean="0">
                <a:solidFill>
                  <a:srgbClr val="920000"/>
                </a:solidFill>
                <a:latin typeface="Jameel Noori Nastaleeq" pitchFamily="2" charset="-78"/>
                <a:cs typeface="Jameel Noori Nastaleeq" pitchFamily="2" charset="-78"/>
              </a:rPr>
              <a:t>دنیوی زندگی کی حقیقت</a:t>
            </a:r>
            <a:endParaRPr lang="en-US" sz="4400" b="1" u="sng" dirty="0">
              <a:solidFill>
                <a:srgbClr val="920000"/>
              </a:solidFill>
              <a:latin typeface="Jameel Noori Nastaleeq" pitchFamily="2" charset="-78"/>
              <a:cs typeface="Jameel Noori Nastaleeq" pitchFamily="2" charset="-78"/>
            </a:endParaRPr>
          </a:p>
        </p:txBody>
      </p:sp>
      <p:sp>
        <p:nvSpPr>
          <p:cNvPr id="9" name="Rectangle 8"/>
          <p:cNvSpPr/>
          <p:nvPr/>
        </p:nvSpPr>
        <p:spPr>
          <a:xfrm>
            <a:off x="1489144" y="2174487"/>
            <a:ext cx="6538861" cy="3347070"/>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دنیوی زندگی بے حقیقت ان معنوں میں کہ بہت مختصر اور نا پائیدارکہ سامان ہے سو برس کا پل کی خبر نہیں</a:t>
            </a:r>
          </a:p>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 پائیداراور نہایت اہم  بھی ہے کہ آخرت کی پائیداری کا انحصار اس نا پائیدار زندگی پر ہے</a:t>
            </a:r>
            <a:endParaRPr lang="en-US" sz="36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155E66C-7D1D-4C66-9368-3F7072F2D37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5" name="Rounded Rectangle 4"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18</a:t>
            </a:r>
            <a:endParaRPr lang="en-US" sz="3000" dirty="0"/>
          </a:p>
        </p:txBody>
      </p:sp>
      <p:sp>
        <p:nvSpPr>
          <p:cNvPr id="6" name="Rectangle 5"/>
          <p:cNvSpPr/>
          <p:nvPr/>
        </p:nvSpPr>
        <p:spPr>
          <a:xfrm>
            <a:off x="1099929" y="1124281"/>
            <a:ext cx="7474227" cy="4524315"/>
          </a:xfrm>
          <a:prstGeom prst="rect">
            <a:avLst/>
          </a:prstGeom>
        </p:spPr>
        <p:txBody>
          <a:bodyPr wrap="square">
            <a:spAutoFit/>
          </a:bodyPr>
          <a:lstStyle/>
          <a:p>
            <a:pPr marL="571500" indent="-571500" algn="r" rtl="1">
              <a:buClr>
                <a:srgbClr val="0C2F4F"/>
              </a:buClr>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دنیا بذات خود مقصود نہیں ہے بلکہ مقصد کے حصول کا ذریعہ ہے۔</a:t>
            </a:r>
          </a:p>
          <a:p>
            <a:pPr marL="571500" indent="-571500" algn="r" rtl="1">
              <a:buClr>
                <a:srgbClr val="0C2F4F"/>
              </a:buClr>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 دنیا کی حقیقت مردہ بکری کے بچے کی مانند</a:t>
            </a:r>
          </a:p>
          <a:p>
            <a:pPr marL="571500" indent="-571500" algn="r" rtl="1">
              <a:buClr>
                <a:srgbClr val="0C2F4F"/>
              </a:buClr>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دنیا مومن کے لئے قید خانہ کیوں؟</a:t>
            </a:r>
          </a:p>
          <a:p>
            <a:pPr marL="571500" indent="-571500" algn="r" rtl="1">
              <a:buClr>
                <a:srgbClr val="0C2F4F"/>
              </a:buClr>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اپنی مرضی نہیں چلتی</a:t>
            </a:r>
          </a:p>
          <a:p>
            <a:pPr marL="571500" indent="-571500" algn="r" rtl="1">
              <a:buClr>
                <a:srgbClr val="0C2F4F"/>
              </a:buClr>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 قیدی قید خانہ سے دل نہیں لگاتا</a:t>
            </a:r>
          </a:p>
          <a:p>
            <a:pPr marL="571500" indent="-571500" algn="r" rtl="1">
              <a:buClr>
                <a:srgbClr val="0C2F4F"/>
              </a:buClr>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قید سے نکلنے کا خواہش مند </a:t>
            </a:r>
          </a:p>
          <a:p>
            <a:pPr marL="571500" indent="-571500" algn="r" rtl="1">
              <a:buClr>
                <a:srgbClr val="0C2F4F"/>
              </a:buClr>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کافر کے لئے  دنیا جنت ہے مرضی سے زندگی گزارتا ہے</a:t>
            </a:r>
          </a:p>
          <a:p>
            <a:pPr marL="571500" indent="-571500" algn="r" rtl="1">
              <a:buClr>
                <a:srgbClr val="0C2F4F"/>
              </a:buClr>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طالب دنیا گناہ سے نہیں بچ سکتا</a:t>
            </a:r>
            <a:endParaRPr lang="en-US" sz="36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155E66C-7D1D-4C66-9368-3F7072F2D37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5" name="Rounded Rectangle 4"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18</a:t>
            </a:r>
            <a:endParaRPr lang="en-US" sz="3000" dirty="0"/>
          </a:p>
        </p:txBody>
      </p:sp>
      <p:sp>
        <p:nvSpPr>
          <p:cNvPr id="6" name="Rectangle 5"/>
          <p:cNvSpPr/>
          <p:nvPr/>
        </p:nvSpPr>
        <p:spPr>
          <a:xfrm>
            <a:off x="2115404" y="3008278"/>
            <a:ext cx="6045957" cy="1446550"/>
          </a:xfrm>
          <a:prstGeom prst="rect">
            <a:avLst/>
          </a:prstGeom>
        </p:spPr>
        <p:txBody>
          <a:bodyPr wrap="square">
            <a:spAutoFit/>
          </a:bodyPr>
          <a:lstStyle/>
          <a:p>
            <a:pPr algn="ctr" rtl="1"/>
            <a:r>
              <a:rPr lang="ur-PK" sz="4400" dirty="0" smtClean="0">
                <a:solidFill>
                  <a:srgbClr val="0C2F4F"/>
                </a:solidFill>
                <a:latin typeface="Jameel Noori Nastaleeq" pitchFamily="2" charset="-78"/>
                <a:cs typeface="Jameel Noori Nastaleeq" pitchFamily="2" charset="-78"/>
              </a:rPr>
              <a:t>دنیا کے لئے اتنی محنت جتنا اس میں رہنا ہے اور آخرت کے لئے اتنی محنت جتنا وہاں رہنا ہے</a:t>
            </a:r>
            <a:r>
              <a:rPr lang="ur-PK" sz="4400" dirty="0">
                <a:solidFill>
                  <a:srgbClr val="0C2F4F"/>
                </a:solidFill>
                <a:latin typeface="Jameel Noori Nastaleeq" pitchFamily="2" charset="-78"/>
                <a:cs typeface="Jameel Noori Nastaleeq" pitchFamily="2" charset="-78"/>
              </a:rPr>
              <a:t>۔</a:t>
            </a:r>
            <a:endParaRPr lang="en-US" sz="4400" dirty="0">
              <a:solidFill>
                <a:srgbClr val="0C2F4F"/>
              </a:solidFill>
              <a:latin typeface="Jameel Noori Nastaleeq" pitchFamily="2" charset="-78"/>
              <a:cs typeface="Jameel Noori Nastaleeq" pitchFamily="2" charset="-78"/>
            </a:endParaRPr>
          </a:p>
        </p:txBody>
      </p:sp>
      <p:sp>
        <p:nvSpPr>
          <p:cNvPr id="7" name="Rectangle 6"/>
          <p:cNvSpPr/>
          <p:nvPr/>
        </p:nvSpPr>
        <p:spPr>
          <a:xfrm>
            <a:off x="5756535" y="1259694"/>
            <a:ext cx="2404826" cy="1107996"/>
          </a:xfrm>
          <a:prstGeom prst="rect">
            <a:avLst/>
          </a:prstGeom>
        </p:spPr>
        <p:txBody>
          <a:bodyPr wrap="none">
            <a:spAutoFit/>
          </a:bodyPr>
          <a:lstStyle/>
          <a:p>
            <a:pPr algn="r" rtl="1"/>
            <a:r>
              <a:rPr lang="ur-PK" sz="6600" b="1" u="sng" dirty="0" smtClean="0">
                <a:solidFill>
                  <a:srgbClr val="920000"/>
                </a:solidFill>
                <a:latin typeface="Jameel Noori Nastaleeq" pitchFamily="2" charset="-78"/>
                <a:cs typeface="Jameel Noori Nastaleeq" pitchFamily="2" charset="-78"/>
              </a:rPr>
              <a:t>حاصل کلام</a:t>
            </a:r>
            <a:endParaRPr lang="en-US" sz="6600" b="1" u="sng" dirty="0">
              <a:solidFill>
                <a:srgbClr val="920000"/>
              </a:solidFill>
              <a:latin typeface="Jameel Noori Nastaleeq" pitchFamily="2" charset="-78"/>
              <a:cs typeface="Jameel Noori Nastaleeq" pitchFamily="2" charset="-7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155E66C-7D1D-4C66-9368-3F7072F2D37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5" name="Rounded Rectangle 4"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18</a:t>
            </a:r>
            <a:endParaRPr lang="en-US" sz="3000" dirty="0"/>
          </a:p>
        </p:txBody>
      </p:sp>
      <p:sp>
        <p:nvSpPr>
          <p:cNvPr id="6" name="Rectangle 5"/>
          <p:cNvSpPr/>
          <p:nvPr/>
        </p:nvSpPr>
        <p:spPr>
          <a:xfrm>
            <a:off x="1180167" y="2032223"/>
            <a:ext cx="7637027" cy="2646878"/>
          </a:xfrm>
          <a:prstGeom prst="rect">
            <a:avLst/>
          </a:prstGeom>
        </p:spPr>
        <p:txBody>
          <a:bodyPr wrap="none">
            <a:spAutoFit/>
          </a:bodyPr>
          <a:lstStyle/>
          <a:p>
            <a:r>
              <a:rPr lang="ur-PK" sz="16600" dirty="0" smtClean="0">
                <a:solidFill>
                  <a:srgbClr val="0C2F4F"/>
                </a:solidFill>
                <a:latin typeface="Arabic Typesetting" pitchFamily="66" charset="-78"/>
                <a:cs typeface="Arabic Typesetting" pitchFamily="66" charset="-78"/>
              </a:rPr>
              <a:t> جَزاكَ اللهُ خَـيْراً</a:t>
            </a:r>
            <a:endParaRPr lang="en-US" sz="16600" dirty="0">
              <a:solidFill>
                <a:srgbClr val="0C2F4F"/>
              </a:solidFill>
              <a:latin typeface="Arabic Typesetting" pitchFamily="66" charset="-78"/>
              <a:cs typeface="Arabic Typesetting" pitchFamily="66" charset="-78"/>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Parallax</Template>
  <TotalTime>312</TotalTime>
  <Words>691</Words>
  <Application>Microsoft Office PowerPoint</Application>
  <PresentationFormat>On-screen Show (4:3)</PresentationFormat>
  <Paragraphs>59</Paragraphs>
  <Slides>13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_PDMS_Nowshera</vt:lpstr>
      <vt:lpstr>Al_Mushaf</vt:lpstr>
      <vt:lpstr>Arabic Typesetting</vt:lpstr>
      <vt:lpstr>Arial</vt:lpstr>
      <vt:lpstr>Calibri</vt:lpstr>
      <vt:lpstr>Corbel</vt:lpstr>
      <vt:lpstr>Jameel Noori Nastaleeq</vt:lpstr>
      <vt:lpstr>Tahoma</vt:lpstr>
      <vt:lpstr>Parallax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zia</dc:creator>
  <cp:lastModifiedBy>DELL</cp:lastModifiedBy>
  <cp:revision>38</cp:revision>
  <dcterms:created xsi:type="dcterms:W3CDTF">2021-09-29T07:22:50Z</dcterms:created>
  <dcterms:modified xsi:type="dcterms:W3CDTF">2021-10-07T08:44:38Z</dcterms:modified>
</cp:coreProperties>
</file>