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291" r:id="rId5"/>
    <p:sldId id="292" r:id="rId6"/>
    <p:sldId id="295" r:id="rId7"/>
    <p:sldId id="294" r:id="rId8"/>
    <p:sldId id="296" r:id="rId9"/>
    <p:sldId id="279" r:id="rId10"/>
    <p:sldId id="280" r:id="rId11"/>
    <p:sldId id="293" r:id="rId12"/>
    <p:sldId id="281" r:id="rId13"/>
    <p:sldId id="282" r:id="rId14"/>
    <p:sldId id="283" r:id="rId15"/>
    <p:sldId id="286" r:id="rId16"/>
    <p:sldId id="285" r:id="rId17"/>
    <p:sldId id="287" r:id="rId18"/>
    <p:sldId id="289" r:id="rId19"/>
    <p:sldId id="288" r:id="rId20"/>
    <p:sldId id="290" r:id="rId21"/>
    <p:sldId id="28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2" d="100"/>
          <a:sy n="72" d="100"/>
        </p:scale>
        <p:origin x="114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29/02/1443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29/02/1443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tafheemonline.com/tafseer.asp?s=013&amp;h=38"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132" y="916777"/>
            <a:ext cx="6271592" cy="2285241"/>
          </a:xfrm>
          <a:prstGeom prst="rect">
            <a:avLst/>
          </a:prstGeom>
          <a:noFill/>
        </p:spPr>
        <p:txBody>
          <a:bodyPr wrap="square" rtlCol="0">
            <a:spAutoFit/>
          </a:bodyPr>
          <a:lstStyle/>
          <a:p>
            <a:pPr algn="ctr" defTabSz="342900" rtl="1">
              <a:lnSpc>
                <a:spcPct val="150000"/>
              </a:lnSpc>
            </a:pPr>
            <a:r>
              <a:rPr lang="ur-PK" sz="4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8</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658678" y="1507281"/>
            <a:ext cx="3093611"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lang="en-US" sz="3600" dirty="0" smtClean="0">
              <a:solidFill>
                <a:srgbClr val="C00000"/>
              </a:solidFill>
              <a:latin typeface="Al_Mushaf" panose="02000000000000000000" pitchFamily="2" charset="-78"/>
              <a:cs typeface="Al_Mushaf"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ounded Rectangle 3"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8" name="Rectangle 7"/>
          <p:cNvSpPr/>
          <p:nvPr/>
        </p:nvSpPr>
        <p:spPr>
          <a:xfrm>
            <a:off x="6147591" y="3520153"/>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3200" dirty="0" smtClean="0">
              <a:solidFill>
                <a:srgbClr val="C00000"/>
              </a:solidFill>
              <a:latin typeface="Arial" pitchFamily="34" charset="0"/>
              <a:cs typeface="Arial" pitchFamily="34" charset="0"/>
            </a:endParaRPr>
          </a:p>
        </p:txBody>
      </p:sp>
      <p:sp>
        <p:nvSpPr>
          <p:cNvPr id="9218" name="Rectangle 2"/>
          <p:cNvSpPr>
            <a:spLocks noChangeArrowheads="1"/>
          </p:cNvSpPr>
          <p:nvPr/>
        </p:nvSpPr>
        <p:spPr bwMode="auto">
          <a:xfrm>
            <a:off x="3247632" y="2304515"/>
            <a:ext cx="3957851"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ur-PK" sz="60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rPr>
              <a:t>كُلُّ مَعْرُوفٍ صَدَقَةٌ</a:t>
            </a:r>
            <a:endParaRPr kumimoji="0" lang="en-US" sz="3200" b="0" i="0" u="none" strike="noStrike" cap="none" normalizeH="0" baseline="0" dirty="0" smtClean="0">
              <a:ln>
                <a:noFill/>
              </a:ln>
              <a:solidFill>
                <a:srgbClr val="0C2F4F"/>
              </a:solidFill>
              <a:effectLst/>
              <a:latin typeface="Al_Mushaf" panose="02000000000000000000" pitchFamily="2" charset="-78"/>
              <a:cs typeface="Al_Mushaf" panose="02000000000000000000" pitchFamily="2" charset="-78"/>
            </a:endParaRPr>
          </a:p>
        </p:txBody>
      </p:sp>
      <p:sp>
        <p:nvSpPr>
          <p:cNvPr id="9219" name="Rectangle 3"/>
          <p:cNvSpPr>
            <a:spLocks noChangeArrowheads="1"/>
          </p:cNvSpPr>
          <p:nvPr/>
        </p:nvSpPr>
        <p:spPr bwMode="auto">
          <a:xfrm>
            <a:off x="3452349" y="4353995"/>
            <a:ext cx="375313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54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ہر نیکی صدقہ ہے۔</a:t>
            </a:r>
            <a:endParaRPr kumimoji="0" lang="ur-PK" sz="6600" b="0" i="0" u="none" strike="noStrike" cap="none" normalizeH="0" baseline="0" dirty="0" smtClean="0">
              <a:ln>
                <a:noFill/>
              </a:ln>
              <a:solidFill>
                <a:srgbClr val="0C2F4F"/>
              </a:solidFill>
              <a:effectLst/>
              <a:latin typeface="Arial" pitchFamily="34" charset="0"/>
              <a:cs typeface="Arial" pitchFamily="34" charset="0"/>
            </a:endParaRPr>
          </a:p>
        </p:txBody>
      </p:sp>
      <p:sp>
        <p:nvSpPr>
          <p:cNvPr id="2" name="Rectangle 1"/>
          <p:cNvSpPr/>
          <p:nvPr/>
        </p:nvSpPr>
        <p:spPr>
          <a:xfrm>
            <a:off x="4583592" y="5356576"/>
            <a:ext cx="1285929" cy="369332"/>
          </a:xfrm>
          <a:prstGeom prst="rect">
            <a:avLst/>
          </a:prstGeom>
        </p:spPr>
        <p:txBody>
          <a:bodyPr wrap="none">
            <a:spAutoFit/>
          </a:bodyPr>
          <a:lstStyle/>
          <a:p>
            <a:pPr lvl="0" defTabSz="914400" rtl="1" eaLnBrk="0" fontAlgn="base" hangingPunct="0">
              <a:spcBef>
                <a:spcPct val="0"/>
              </a:spcBef>
              <a:spcAft>
                <a:spcPct val="0"/>
              </a:spcAft>
            </a:pPr>
            <a:r>
              <a:rPr lang="ur-PK" dirty="0">
                <a:solidFill>
                  <a:srgbClr val="0C2F4F"/>
                </a:solidFill>
                <a:latin typeface="Jameel Noori Nastaleeq" pitchFamily="2" charset="-78"/>
                <a:ea typeface="Calibri" pitchFamily="34" charset="0"/>
                <a:cs typeface="Jameel Noori Nastaleeq" pitchFamily="2" charset="-78"/>
              </a:rPr>
              <a:t>(صحیح بخاری 6021)</a:t>
            </a:r>
            <a:endParaRPr lang="ur-PK" sz="2400" dirty="0">
              <a:solidFill>
                <a:srgbClr val="0C2F4F"/>
              </a:solidFill>
              <a:latin typeface="Arial" pitchFamily="34" charset="0"/>
              <a:cs typeface="Arial" pitchFamily="34" charset="0"/>
            </a:endParaRPr>
          </a:p>
        </p:txBody>
      </p:sp>
    </p:spTree>
    <p:extLst>
      <p:ext uri="{BB962C8B-B14F-4D97-AF65-F5344CB8AC3E}">
        <p14:creationId xmlns:p14="http://schemas.microsoft.com/office/powerpoint/2010/main"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1366611" y="2172049"/>
            <a:ext cx="7022016" cy="1361911"/>
          </a:xfrm>
          <a:prstGeom prst="rect">
            <a:avLst/>
          </a:prstGeom>
        </p:spPr>
        <p:txBody>
          <a:bodyPr wrap="square">
            <a:spAutoFit/>
          </a:bodyPr>
          <a:lstStyle/>
          <a:p>
            <a:pPr algn="ctr" rtl="1">
              <a:lnSpc>
                <a:spcPct val="150000"/>
              </a:lnSpc>
            </a:pPr>
            <a:r>
              <a:rPr lang="ur-PK" sz="6000" b="1" dirty="0" smtClean="0">
                <a:solidFill>
                  <a:srgbClr val="0C2F4F"/>
                </a:solidFill>
                <a:latin typeface="Jameel Noori Nastaleeq" pitchFamily="2" charset="-78"/>
                <a:cs typeface="Jameel Noori Nastaleeq" pitchFamily="2" charset="-78"/>
              </a:rPr>
              <a:t>صدقہ سے مراد</a:t>
            </a:r>
            <a:endParaRPr lang="en-US" sz="6000" b="1"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3485322" y="1234925"/>
            <a:ext cx="5367131" cy="1023357"/>
          </a:xfrm>
          <a:prstGeom prst="rect">
            <a:avLst/>
          </a:prstGeom>
        </p:spPr>
        <p:txBody>
          <a:bodyPr wrap="square">
            <a:spAutoFit/>
          </a:bodyPr>
          <a:lstStyle/>
          <a:p>
            <a:pPr algn="ctr" rtl="1">
              <a:lnSpc>
                <a:spcPct val="150000"/>
              </a:lnSpc>
            </a:pPr>
            <a:r>
              <a:rPr lang="ur-PK" sz="4400" b="1" u="sng" dirty="0" smtClean="0">
                <a:solidFill>
                  <a:srgbClr val="C00000"/>
                </a:solidFill>
                <a:latin typeface="Jameel Noori Nastaleeq" pitchFamily="2" charset="-78"/>
                <a:cs typeface="Jameel Noori Nastaleeq" pitchFamily="2" charset="-78"/>
              </a:rPr>
              <a:t>اسلام میں نیکی اور  صدقہ  کا تصور</a:t>
            </a:r>
            <a:endParaRPr lang="en-US" sz="4400" b="1" u="sng" dirty="0">
              <a:solidFill>
                <a:srgbClr val="C00000"/>
              </a:solidFill>
              <a:latin typeface="Jameel Noori Nastaleeq" pitchFamily="2" charset="-78"/>
              <a:cs typeface="Jameel Noori Nastaleeq" pitchFamily="2" charset="-78"/>
            </a:endParaRPr>
          </a:p>
        </p:txBody>
      </p:sp>
      <p:sp>
        <p:nvSpPr>
          <p:cNvPr id="2" name="Rectangle 1"/>
          <p:cNvSpPr/>
          <p:nvPr/>
        </p:nvSpPr>
        <p:spPr>
          <a:xfrm>
            <a:off x="1436059" y="2627749"/>
            <a:ext cx="6091011" cy="1754326"/>
          </a:xfrm>
          <a:prstGeom prst="rect">
            <a:avLst/>
          </a:prstGeom>
        </p:spPr>
        <p:txBody>
          <a:bodyPr wrap="square">
            <a:spAutoFit/>
          </a:bodyPr>
          <a:lstStyle/>
          <a:p>
            <a:pPr algn="r" rtl="1">
              <a:lnSpc>
                <a:spcPct val="150000"/>
              </a:lnSpc>
            </a:pPr>
            <a:r>
              <a:rPr lang="ur-PK" sz="3600" dirty="0">
                <a:solidFill>
                  <a:srgbClr val="0C2F4F"/>
                </a:solidFill>
                <a:latin typeface="Jameel Noori Nastaleeq" pitchFamily="2" charset="-78"/>
                <a:cs typeface="Jameel Noori Nastaleeq" pitchFamily="2" charset="-78"/>
              </a:rPr>
              <a:t>اسلام میں نیکی اور  صدقہ  کا وسیع تصور ہے ۔اس کا دائرہ معاشرتی ،اخلاقی اور معاشی معاملات تک پھیلا ہوا ہے۔ </a:t>
            </a:r>
            <a:endParaRPr lang="en-US" sz="3600" dirty="0"/>
          </a:p>
        </p:txBody>
      </p:sp>
    </p:spTree>
    <p:extLst>
      <p:ext uri="{BB962C8B-B14F-4D97-AF65-F5344CB8AC3E}">
        <p14:creationId xmlns:p14="http://schemas.microsoft.com/office/powerpoint/2010/main" val="426535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1515262" y="2841089"/>
            <a:ext cx="5932605" cy="1685077"/>
          </a:xfrm>
          <a:prstGeom prst="rect">
            <a:avLst/>
          </a:prstGeom>
        </p:spPr>
        <p:txBody>
          <a:bodyPr wrap="square">
            <a:spAutoFit/>
          </a:bodyPr>
          <a:lstStyle/>
          <a:p>
            <a:pPr algn="ctr" rtl="1">
              <a:lnSpc>
                <a:spcPct val="150000"/>
              </a:lnSpc>
            </a:pPr>
            <a:r>
              <a:rPr lang="ur-PK" sz="3600" dirty="0">
                <a:solidFill>
                  <a:srgbClr val="0C2F4F"/>
                </a:solidFill>
                <a:latin typeface="Jameel Noori Nastaleeq" pitchFamily="2" charset="-78"/>
                <a:cs typeface="Jameel Noori Nastaleeq" pitchFamily="2" charset="-78"/>
              </a:rPr>
              <a:t>صدقے کا عمومی تصور یہ ہے کہ کچھ رواجی عبادات اور مالی انفاق </a:t>
            </a:r>
            <a:r>
              <a:rPr lang="ur-PK" sz="3600" dirty="0" smtClean="0">
                <a:solidFill>
                  <a:srgbClr val="0C2F4F"/>
                </a:solidFill>
                <a:latin typeface="Jameel Noori Nastaleeq" pitchFamily="2" charset="-78"/>
                <a:cs typeface="Jameel Noori Nastaleeq" pitchFamily="2" charset="-78"/>
              </a:rPr>
              <a:t>ہے۔ </a:t>
            </a:r>
            <a:r>
              <a:rPr lang="ur-PK" sz="3600" dirty="0">
                <a:solidFill>
                  <a:srgbClr val="0C2F4F"/>
                </a:solidFill>
                <a:latin typeface="Jameel Noori Nastaleeq" pitchFamily="2" charset="-78"/>
                <a:cs typeface="Jameel Noori Nastaleeq" pitchFamily="2" charset="-78"/>
              </a:rPr>
              <a:t>مثلاً کسی کی مالی مدد کرنا ہی صدقہ </a:t>
            </a:r>
            <a:r>
              <a:rPr lang="ur-PK" sz="3600" dirty="0" smtClean="0">
                <a:solidFill>
                  <a:srgbClr val="0C2F4F"/>
                </a:solidFill>
                <a:latin typeface="Jameel Noori Nastaleeq" pitchFamily="2" charset="-78"/>
                <a:cs typeface="Jameel Noori Nastaleeq" pitchFamily="2" charset="-78"/>
              </a:rPr>
              <a:t>ہے۔</a:t>
            </a:r>
            <a:endParaRPr lang="en-US" sz="4400" dirty="0">
              <a:solidFill>
                <a:srgbClr val="0C2F4F"/>
              </a:solidFill>
              <a:latin typeface="Jameel Noori Nastaleeq" pitchFamily="2" charset="-78"/>
              <a:cs typeface="Jameel Noori Nastaleeq" pitchFamily="2" charset="-78"/>
            </a:endParaRPr>
          </a:p>
        </p:txBody>
      </p:sp>
      <p:sp>
        <p:nvSpPr>
          <p:cNvPr id="2" name="Rectangle 1"/>
          <p:cNvSpPr/>
          <p:nvPr/>
        </p:nvSpPr>
        <p:spPr>
          <a:xfrm>
            <a:off x="4773336" y="1488000"/>
            <a:ext cx="3906839" cy="769441"/>
          </a:xfrm>
          <a:prstGeom prst="rect">
            <a:avLst/>
          </a:prstGeom>
        </p:spPr>
        <p:txBody>
          <a:bodyPr wrap="none">
            <a:spAutoFit/>
          </a:bodyPr>
          <a:lstStyle/>
          <a:p>
            <a:pPr algn="ctr" rtl="1"/>
            <a:r>
              <a:rPr lang="ur-PK" sz="4400" b="1" u="sng" dirty="0">
                <a:solidFill>
                  <a:srgbClr val="C00000"/>
                </a:solidFill>
                <a:latin typeface="Jameel Noori Nastaleeq" pitchFamily="2" charset="-78"/>
                <a:cs typeface="Jameel Noori Nastaleeq" pitchFamily="2" charset="-78"/>
              </a:rPr>
              <a:t>نیکی اور صدقے کا عمومی تصور </a:t>
            </a:r>
            <a:endParaRPr lang="en-US" sz="4400" b="1" u="sng" dirty="0">
              <a:solidFill>
                <a:srgbClr val="C00000"/>
              </a:solidFill>
            </a:endParaRPr>
          </a:p>
        </p:txBody>
      </p:sp>
    </p:spTree>
    <p:extLst>
      <p:ext uri="{BB962C8B-B14F-4D97-AF65-F5344CB8AC3E}">
        <p14:creationId xmlns:p14="http://schemas.microsoft.com/office/powerpoint/2010/main" val="1209113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1748525" y="2695315"/>
            <a:ext cx="5932605" cy="2039020"/>
          </a:xfrm>
          <a:prstGeom prst="rect">
            <a:avLst/>
          </a:prstGeom>
        </p:spPr>
        <p:txBody>
          <a:bodyPr wrap="square">
            <a:spAutoFit/>
          </a:bodyPr>
          <a:lstStyle/>
          <a:p>
            <a:pPr algn="ctr" rtl="1">
              <a:lnSpc>
                <a:spcPct val="150000"/>
              </a:lnSpc>
            </a:pPr>
            <a:r>
              <a:rPr lang="ur-PK" sz="4400" dirty="0">
                <a:solidFill>
                  <a:srgbClr val="0C2F4F"/>
                </a:solidFill>
                <a:latin typeface="Jameel Noori Nastaleeq" pitchFamily="2" charset="-78"/>
                <a:cs typeface="Jameel Noori Nastaleeq" pitchFamily="2" charset="-78"/>
              </a:rPr>
              <a:t>مومن جو بھی نیکی کرتا ہے </a:t>
            </a:r>
            <a:r>
              <a:rPr lang="ur-PK" sz="4400" dirty="0" smtClean="0">
                <a:solidFill>
                  <a:srgbClr val="0C2F4F"/>
                </a:solidFill>
                <a:latin typeface="Jameel Noori Nastaleeq" pitchFamily="2" charset="-78"/>
                <a:cs typeface="Jameel Noori Nastaleeq" pitchFamily="2" charset="-78"/>
              </a:rPr>
              <a:t>اس پر اس کو </a:t>
            </a:r>
            <a:r>
              <a:rPr lang="ur-PK" sz="4400" dirty="0">
                <a:solidFill>
                  <a:srgbClr val="0C2F4F"/>
                </a:solidFill>
                <a:latin typeface="Jameel Noori Nastaleeq" pitchFamily="2" charset="-78"/>
                <a:cs typeface="Jameel Noori Nastaleeq" pitchFamily="2" charset="-78"/>
              </a:rPr>
              <a:t>صدقے کا اجر ملتا </a:t>
            </a:r>
            <a:r>
              <a:rPr lang="ur-PK" sz="4400" dirty="0" smtClean="0">
                <a:solidFill>
                  <a:srgbClr val="0C2F4F"/>
                </a:solidFill>
                <a:latin typeface="Jameel Noori Nastaleeq" pitchFamily="2" charset="-78"/>
                <a:cs typeface="Jameel Noori Nastaleeq" pitchFamily="2" charset="-78"/>
              </a:rPr>
              <a:t>ہے۔</a:t>
            </a:r>
            <a:endParaRPr lang="en-US" sz="5400" dirty="0">
              <a:solidFill>
                <a:srgbClr val="0C2F4F"/>
              </a:solidFill>
              <a:latin typeface="Jameel Noori Nastaleeq" pitchFamily="2" charset="-78"/>
              <a:cs typeface="Jameel Noori Nastaleeq" pitchFamily="2" charset="-78"/>
            </a:endParaRPr>
          </a:p>
        </p:txBody>
      </p:sp>
      <p:sp>
        <p:nvSpPr>
          <p:cNvPr id="2" name="Rectangle 1"/>
          <p:cNvSpPr/>
          <p:nvPr/>
        </p:nvSpPr>
        <p:spPr>
          <a:xfrm>
            <a:off x="4714828" y="1488000"/>
            <a:ext cx="4023858" cy="769441"/>
          </a:xfrm>
          <a:prstGeom prst="rect">
            <a:avLst/>
          </a:prstGeom>
        </p:spPr>
        <p:txBody>
          <a:bodyPr wrap="none">
            <a:spAutoFit/>
          </a:bodyPr>
          <a:lstStyle/>
          <a:p>
            <a:pPr algn="ctr" rtl="1"/>
            <a:r>
              <a:rPr lang="ur-PK" sz="4400" b="1" u="sng" dirty="0">
                <a:solidFill>
                  <a:srgbClr val="C00000"/>
                </a:solidFill>
                <a:latin typeface="Jameel Noori Nastaleeq" pitchFamily="2" charset="-78"/>
                <a:cs typeface="Jameel Noori Nastaleeq" pitchFamily="2" charset="-78"/>
              </a:rPr>
              <a:t>نیکی اور صدقے کا </a:t>
            </a:r>
            <a:r>
              <a:rPr lang="ur-PK" sz="4400" b="1" u="sng" dirty="0" smtClean="0">
                <a:solidFill>
                  <a:srgbClr val="C00000"/>
                </a:solidFill>
                <a:latin typeface="Jameel Noori Nastaleeq" pitchFamily="2" charset="-78"/>
                <a:cs typeface="Jameel Noori Nastaleeq" pitchFamily="2" charset="-78"/>
              </a:rPr>
              <a:t>اسلامی</a:t>
            </a:r>
            <a:r>
              <a:rPr lang="ur-PK" sz="4400" b="1" u="sng" dirty="0" smtClean="0">
                <a:solidFill>
                  <a:srgbClr val="C00000"/>
                </a:solidFill>
                <a:latin typeface="Jameel Noori Nastaleeq" pitchFamily="2" charset="-78"/>
                <a:cs typeface="Jameel Noori Nastaleeq" pitchFamily="2" charset="-78"/>
              </a:rPr>
              <a:t> </a:t>
            </a:r>
            <a:r>
              <a:rPr lang="ur-PK" sz="4400" b="1" u="sng" dirty="0">
                <a:solidFill>
                  <a:srgbClr val="C00000"/>
                </a:solidFill>
                <a:latin typeface="Jameel Noori Nastaleeq" pitchFamily="2" charset="-78"/>
                <a:cs typeface="Jameel Noori Nastaleeq" pitchFamily="2" charset="-78"/>
              </a:rPr>
              <a:t>تصور </a:t>
            </a:r>
            <a:endParaRPr lang="en-US" sz="4400" b="1" u="sng" dirty="0">
              <a:solidFill>
                <a:srgbClr val="C00000"/>
              </a:solidFill>
            </a:endParaRPr>
          </a:p>
        </p:txBody>
      </p:sp>
    </p:spTree>
    <p:extLst>
      <p:ext uri="{BB962C8B-B14F-4D97-AF65-F5344CB8AC3E}">
        <p14:creationId xmlns:p14="http://schemas.microsoft.com/office/powerpoint/2010/main" val="3510103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1711860" y="2410589"/>
            <a:ext cx="5539410" cy="2585323"/>
          </a:xfrm>
          <a:prstGeom prst="rect">
            <a:avLst/>
          </a:prstGeom>
        </p:spPr>
        <p:txBody>
          <a:bodyPr wrap="square">
            <a:spAutoFit/>
          </a:bodyPr>
          <a:lstStyle/>
          <a:p>
            <a:pPr algn="ctr" rtl="1">
              <a:lnSpc>
                <a:spcPct val="150000"/>
              </a:lnSpc>
            </a:pPr>
            <a:r>
              <a:rPr lang="ur-PK" sz="3600" dirty="0">
                <a:solidFill>
                  <a:srgbClr val="0C2F4F"/>
                </a:solidFill>
                <a:latin typeface="Jameel Noori Nastaleeq" pitchFamily="2" charset="-78"/>
                <a:cs typeface="Jameel Noori Nastaleeq" pitchFamily="2" charset="-78"/>
              </a:rPr>
              <a:t> ہر قسم کی نیکی ہے اور معصیت کا ترک کرنا بھی نیکی </a:t>
            </a:r>
            <a:r>
              <a:rPr lang="ur-PK" sz="3600" dirty="0" smtClean="0">
                <a:solidFill>
                  <a:srgbClr val="0C2F4F"/>
                </a:solidFill>
                <a:latin typeface="Jameel Noori Nastaleeq" pitchFamily="2" charset="-78"/>
                <a:cs typeface="Jameel Noori Nastaleeq" pitchFamily="2" charset="-78"/>
              </a:rPr>
              <a:t>ہےجبکہ </a:t>
            </a:r>
            <a:r>
              <a:rPr lang="ur-PK" sz="3600" dirty="0">
                <a:solidFill>
                  <a:srgbClr val="0C2F4F"/>
                </a:solidFill>
                <a:latin typeface="Jameel Noori Nastaleeq" pitchFamily="2" charset="-78"/>
                <a:cs typeface="Jameel Noori Nastaleeq" pitchFamily="2" charset="-78"/>
              </a:rPr>
              <a:t>انسان روزانہ کچھ نہ کچھ صدقہ اور معاشرتی نیکی کا کام </a:t>
            </a:r>
            <a:r>
              <a:rPr lang="ur-PK" sz="3600" dirty="0" smtClean="0">
                <a:solidFill>
                  <a:srgbClr val="0C2F4F"/>
                </a:solidFill>
                <a:latin typeface="Jameel Noori Nastaleeq" pitchFamily="2" charset="-78"/>
                <a:cs typeface="Jameel Noori Nastaleeq" pitchFamily="2" charset="-78"/>
              </a:rPr>
              <a:t>کرے۔</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5137469" y="1354305"/>
            <a:ext cx="2890536" cy="830997"/>
          </a:xfrm>
          <a:prstGeom prst="rect">
            <a:avLst/>
          </a:prstGeom>
        </p:spPr>
        <p:txBody>
          <a:bodyPr wrap="none">
            <a:spAutoFit/>
          </a:bodyPr>
          <a:lstStyle/>
          <a:p>
            <a:pPr algn="r" rtl="1"/>
            <a:r>
              <a:rPr lang="en-US" sz="4800" b="1" u="sng" dirty="0" err="1" smtClean="0">
                <a:solidFill>
                  <a:srgbClr val="C00000"/>
                </a:solidFill>
                <a:latin typeface="Jameel Noori Nastaleeq" panose="02000503000000020004" pitchFamily="2" charset="-78"/>
                <a:cs typeface="Jameel Noori Nastaleeq" panose="02000503000000020004" pitchFamily="2" charset="-78"/>
              </a:rPr>
              <a:t>معروف</a:t>
            </a:r>
            <a:r>
              <a:rPr lang="ur-PK" sz="4800" b="1" u="sng" dirty="0" smtClean="0">
                <a:solidFill>
                  <a:srgbClr val="C00000"/>
                </a:solidFill>
                <a:latin typeface="Jameel Noori Nastaleeq" panose="02000503000000020004" pitchFamily="2" charset="-78"/>
                <a:cs typeface="Jameel Noori Nastaleeq" panose="02000503000000020004" pitchFamily="2" charset="-78"/>
              </a:rPr>
              <a:t> </a:t>
            </a:r>
            <a:r>
              <a:rPr lang="en-US" sz="4800" b="1" u="sng" dirty="0" err="1" smtClean="0">
                <a:solidFill>
                  <a:srgbClr val="C00000"/>
                </a:solidFill>
                <a:latin typeface="Jameel Noori Nastaleeq" panose="02000503000000020004" pitchFamily="2" charset="-78"/>
                <a:cs typeface="Jameel Noori Nastaleeq" panose="02000503000000020004" pitchFamily="2" charset="-78"/>
              </a:rPr>
              <a:t>سے</a:t>
            </a:r>
            <a:r>
              <a:rPr lang="en-US" sz="4800" b="1" u="sng" dirty="0" smtClean="0">
                <a:solidFill>
                  <a:srgbClr val="C00000"/>
                </a:solidFill>
                <a:latin typeface="Jameel Noori Nastaleeq" panose="02000503000000020004" pitchFamily="2" charset="-78"/>
                <a:cs typeface="Jameel Noori Nastaleeq" panose="02000503000000020004" pitchFamily="2" charset="-78"/>
              </a:rPr>
              <a:t> </a:t>
            </a:r>
            <a:r>
              <a:rPr lang="en-US" sz="4800" b="1" u="sng" dirty="0" err="1">
                <a:solidFill>
                  <a:srgbClr val="C00000"/>
                </a:solidFill>
                <a:latin typeface="Jameel Noori Nastaleeq" panose="02000503000000020004" pitchFamily="2" charset="-78"/>
                <a:cs typeface="Jameel Noori Nastaleeq" panose="02000503000000020004" pitchFamily="2" charset="-78"/>
              </a:rPr>
              <a:t>مراد</a:t>
            </a:r>
            <a:endParaRPr lang="en-US" sz="48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949637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4" name="Rectangle 3"/>
          <p:cNvSpPr/>
          <p:nvPr/>
        </p:nvSpPr>
        <p:spPr>
          <a:xfrm>
            <a:off x="1563756" y="2397337"/>
            <a:ext cx="6098331" cy="2585323"/>
          </a:xfrm>
          <a:prstGeom prst="rect">
            <a:avLst/>
          </a:prstGeom>
        </p:spPr>
        <p:txBody>
          <a:bodyPr wrap="square">
            <a:spAutoFit/>
          </a:bodyPr>
          <a:lstStyle/>
          <a:p>
            <a:pPr algn="ctr" rtl="1">
              <a:lnSpc>
                <a:spcPct val="150000"/>
              </a:lnSpc>
            </a:pPr>
            <a:r>
              <a:rPr lang="ur-PK" sz="3600" dirty="0">
                <a:solidFill>
                  <a:srgbClr val="0C2F4F"/>
                </a:solidFill>
                <a:latin typeface="Jameel Noori Nastaleeq" pitchFamily="2" charset="-78"/>
                <a:cs typeface="Jameel Noori Nastaleeq" pitchFamily="2" charset="-78"/>
              </a:rPr>
              <a:t>ہر عضو پرشکر  لازم </a:t>
            </a:r>
            <a:r>
              <a:rPr lang="ur-PK" sz="3600" dirty="0" smtClean="0">
                <a:solidFill>
                  <a:srgbClr val="0C2F4F"/>
                </a:solidFill>
                <a:latin typeface="Jameel Noori Nastaleeq" pitchFamily="2" charset="-78"/>
                <a:cs typeface="Jameel Noori Nastaleeq" pitchFamily="2" charset="-78"/>
              </a:rPr>
              <a:t>ہے۔اللہ </a:t>
            </a:r>
            <a:r>
              <a:rPr lang="ur-PK" sz="3600" dirty="0">
                <a:solidFill>
                  <a:srgbClr val="0C2F4F"/>
                </a:solidFill>
                <a:latin typeface="Jameel Noori Nastaleeq" pitchFamily="2" charset="-78"/>
                <a:cs typeface="Jameel Noori Nastaleeq" pitchFamily="2" charset="-78"/>
              </a:rPr>
              <a:t>نے انسان کو بہت قیمتی اعضاء </a:t>
            </a:r>
            <a:r>
              <a:rPr lang="ur-PK" sz="3600" dirty="0" smtClean="0">
                <a:solidFill>
                  <a:srgbClr val="0C2F4F"/>
                </a:solidFill>
                <a:latin typeface="Jameel Noori Nastaleeq" pitchFamily="2" charset="-78"/>
                <a:cs typeface="Jameel Noori Nastaleeq" pitchFamily="2" charset="-78"/>
              </a:rPr>
              <a:t>کیے ۔نبی </a:t>
            </a:r>
            <a:r>
              <a:rPr lang="ur-PK" sz="3600" dirty="0">
                <a:solidFill>
                  <a:srgbClr val="0C2F4F"/>
                </a:solidFill>
                <a:latin typeface="Jameel Noori Nastaleeq" pitchFamily="2" charset="-78"/>
                <a:cs typeface="Jameel Noori Nastaleeq" pitchFamily="2" charset="-78"/>
              </a:rPr>
              <a:t>کریم </a:t>
            </a:r>
            <a:r>
              <a:rPr lang="ur-PK" sz="3600" dirty="0" smtClean="0">
                <a:solidFill>
                  <a:srgbClr val="0C2F4F"/>
                </a:solidFill>
                <a:latin typeface="Jameel Noori Nastaleeq" pitchFamily="2" charset="-78"/>
                <a:cs typeface="Jameel Noori Nastaleeq" pitchFamily="2" charset="-78"/>
              </a:rPr>
              <a:t>ﷺنے فرمایا" </a:t>
            </a:r>
            <a:r>
              <a:rPr lang="ur-PK" sz="3600" dirty="0">
                <a:solidFill>
                  <a:srgbClr val="0C2F4F"/>
                </a:solidFill>
                <a:latin typeface="Jameel Noori Nastaleeq" pitchFamily="2" charset="-78"/>
                <a:cs typeface="Jameel Noori Nastaleeq" pitchFamily="2" charset="-78"/>
              </a:rPr>
              <a:t>انسان کے 360 جوڑ ہیں اور ہر عضو پر صدقہ واجب </a:t>
            </a:r>
            <a:r>
              <a:rPr lang="ur-PK" sz="3600" dirty="0" smtClean="0">
                <a:solidFill>
                  <a:srgbClr val="0C2F4F"/>
                </a:solidFill>
                <a:latin typeface="Jameel Noori Nastaleeq" pitchFamily="2" charset="-78"/>
                <a:cs typeface="Jameel Noori Nastaleeq" pitchFamily="2" charset="-78"/>
              </a:rPr>
              <a:t>ہے"</a:t>
            </a:r>
            <a:endParaRPr lang="en-US" sz="3600" dirty="0">
              <a:solidFill>
                <a:srgbClr val="0C2F4F"/>
              </a:solidFill>
              <a:latin typeface="Jameel Noori Nastaleeq" pitchFamily="2" charset="-78"/>
              <a:cs typeface="Jameel Noori Nastaleeq" pitchFamily="2" charset="-78"/>
            </a:endParaRPr>
          </a:p>
        </p:txBody>
      </p:sp>
      <p:sp>
        <p:nvSpPr>
          <p:cNvPr id="2" name="Rectangle 1"/>
          <p:cNvSpPr/>
          <p:nvPr/>
        </p:nvSpPr>
        <p:spPr>
          <a:xfrm>
            <a:off x="6144156" y="1354305"/>
            <a:ext cx="1883849" cy="830997"/>
          </a:xfrm>
          <a:prstGeom prst="rect">
            <a:avLst/>
          </a:prstGeom>
        </p:spPr>
        <p:txBody>
          <a:bodyPr wrap="none">
            <a:spAutoFit/>
          </a:bodyPr>
          <a:lstStyle/>
          <a:p>
            <a:pPr algn="r" rtl="1"/>
            <a:r>
              <a:rPr lang="ur-PK" sz="4800" b="1" u="sng" dirty="0">
                <a:solidFill>
                  <a:srgbClr val="C00000"/>
                </a:solidFill>
                <a:latin typeface="Jameel Noori Nastaleeq" panose="02000503000000020004" pitchFamily="2" charset="-78"/>
                <a:cs typeface="Jameel Noori Nastaleeq" panose="02000503000000020004" pitchFamily="2" charset="-78"/>
              </a:rPr>
              <a:t>اعضاء  کا  شکر</a:t>
            </a:r>
            <a:endParaRPr lang="en-US" sz="48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6996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6" name="Rectangle 5"/>
          <p:cNvSpPr/>
          <p:nvPr/>
        </p:nvSpPr>
        <p:spPr>
          <a:xfrm>
            <a:off x="1060173" y="1307219"/>
            <a:ext cx="7474226" cy="424731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a:solidFill>
                  <a:srgbClr val="0C2F4F"/>
                </a:solidFill>
                <a:latin typeface="Jameel Noori Nastaleeq" pitchFamily="2" charset="-78"/>
                <a:cs typeface="Jameel Noori Nastaleeq" pitchFamily="2" charset="-78"/>
              </a:rPr>
              <a:t>سبحان اللہ کہنا بھی صدقہ ہے </a:t>
            </a:r>
            <a:r>
              <a:rPr lang="ur-PK" sz="3600" dirty="0" smtClean="0">
                <a:solidFill>
                  <a:srgbClr val="0C2F4F"/>
                </a:solidFill>
                <a:latin typeface="Jameel Noori Nastaleeq" pitchFamily="2" charset="-78"/>
                <a:cs typeface="Jameel Noori Nastaleeq" pitchFamily="2" charset="-78"/>
              </a:rPr>
              <a:t>،الحمد </a:t>
            </a:r>
            <a:r>
              <a:rPr lang="ur-PK" sz="3600" dirty="0">
                <a:solidFill>
                  <a:srgbClr val="0C2F4F"/>
                </a:solidFill>
                <a:latin typeface="Jameel Noori Nastaleeq" pitchFamily="2" charset="-78"/>
                <a:cs typeface="Jameel Noori Nastaleeq" pitchFamily="2" charset="-78"/>
              </a:rPr>
              <a:t>للہ کہنا بھی صدقہ ہے </a:t>
            </a:r>
            <a:r>
              <a:rPr lang="ur-PK" sz="3600" dirty="0" smtClean="0">
                <a:solidFill>
                  <a:srgbClr val="0C2F4F"/>
                </a:solidFill>
                <a:latin typeface="Jameel Noori Nastaleeq" pitchFamily="2" charset="-78"/>
                <a:cs typeface="Jameel Noori Nastaleeq" pitchFamily="2" charset="-78"/>
              </a:rPr>
              <a:t>،اللہ </a:t>
            </a:r>
            <a:r>
              <a:rPr lang="ur-PK" sz="3600" dirty="0">
                <a:solidFill>
                  <a:srgbClr val="0C2F4F"/>
                </a:solidFill>
                <a:latin typeface="Jameel Noori Nastaleeq" pitchFamily="2" charset="-78"/>
                <a:cs typeface="Jameel Noori Nastaleeq" pitchFamily="2" charset="-78"/>
              </a:rPr>
              <a:t>اکبر کہنا بھی صدقہ </a:t>
            </a:r>
            <a:r>
              <a:rPr lang="ur-PK" sz="3600" dirty="0" smtClean="0">
                <a:solidFill>
                  <a:srgbClr val="0C2F4F"/>
                </a:solidFill>
                <a:latin typeface="Jameel Noori Nastaleeq" pitchFamily="2" charset="-78"/>
                <a:cs typeface="Jameel Noori Nastaleeq" pitchFamily="2" charset="-78"/>
              </a:rPr>
              <a:t>ہے، </a:t>
            </a:r>
            <a:r>
              <a:rPr lang="ur-PK" sz="3600" dirty="0">
                <a:solidFill>
                  <a:srgbClr val="0C2F4F"/>
                </a:solidFill>
                <a:latin typeface="Jameel Noori Nastaleeq" pitchFamily="2" charset="-78"/>
                <a:cs typeface="Jameel Noori Nastaleeq" pitchFamily="2" charset="-78"/>
              </a:rPr>
              <a:t>لا الہ الا اللہ کہنا بھی صدقہ </a:t>
            </a:r>
            <a:r>
              <a:rPr lang="ur-PK" sz="3600" dirty="0" smtClean="0">
                <a:solidFill>
                  <a:srgbClr val="0C2F4F"/>
                </a:solidFill>
                <a:latin typeface="Jameel Noori Nastaleeq" pitchFamily="2" charset="-78"/>
                <a:cs typeface="Jameel Noori Nastaleeq" pitchFamily="2" charset="-78"/>
              </a:rPr>
              <a:t>ہے۔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اسلام </a:t>
            </a:r>
            <a:r>
              <a:rPr lang="ur-PK" sz="3600" dirty="0">
                <a:solidFill>
                  <a:srgbClr val="0C2F4F"/>
                </a:solidFill>
                <a:latin typeface="Jameel Noori Nastaleeq" pitchFamily="2" charset="-78"/>
                <a:cs typeface="Jameel Noori Nastaleeq" pitchFamily="2" charset="-78"/>
              </a:rPr>
              <a:t>صرف پوجا پاٹ کا دین نہیں  </a:t>
            </a:r>
            <a:r>
              <a:rPr lang="ur-PK" sz="3600" dirty="0" smtClean="0">
                <a:solidFill>
                  <a:srgbClr val="0C2F4F"/>
                </a:solidFill>
                <a:latin typeface="Jameel Noori Nastaleeq" pitchFamily="2" charset="-78"/>
                <a:cs typeface="Jameel Noori Nastaleeq" pitchFamily="2" charset="-78"/>
              </a:rPr>
              <a:t>ہے کہ انسان راہبوں </a:t>
            </a:r>
            <a:r>
              <a:rPr lang="ur-PK" sz="3600" dirty="0">
                <a:solidFill>
                  <a:srgbClr val="0C2F4F"/>
                </a:solidFill>
                <a:latin typeface="Jameel Noori Nastaleeq" pitchFamily="2" charset="-78"/>
                <a:cs typeface="Jameel Noori Nastaleeq" pitchFamily="2" charset="-78"/>
              </a:rPr>
              <a:t>جوگیوں کی </a:t>
            </a:r>
            <a:r>
              <a:rPr lang="ur-PK" sz="3600" dirty="0" smtClean="0">
                <a:solidFill>
                  <a:srgbClr val="0C2F4F"/>
                </a:solidFill>
                <a:latin typeface="Jameel Noori Nastaleeq" pitchFamily="2" charset="-78"/>
                <a:cs typeface="Jameel Noori Nastaleeq" pitchFamily="2" charset="-78"/>
              </a:rPr>
              <a:t>طرح معاشرے </a:t>
            </a:r>
            <a:r>
              <a:rPr lang="ur-PK" sz="3600" dirty="0">
                <a:solidFill>
                  <a:srgbClr val="0C2F4F"/>
                </a:solidFill>
                <a:latin typeface="Jameel Noori Nastaleeq" pitchFamily="2" charset="-78"/>
                <a:cs typeface="Jameel Noori Nastaleeq" pitchFamily="2" charset="-78"/>
              </a:rPr>
              <a:t>سے </a:t>
            </a:r>
            <a:r>
              <a:rPr lang="ur-PK" sz="3600" dirty="0" smtClean="0">
                <a:solidFill>
                  <a:srgbClr val="0C2F4F"/>
                </a:solidFill>
                <a:latin typeface="Jameel Noori Nastaleeq" pitchFamily="2" charset="-78"/>
                <a:cs typeface="Jameel Noori Nastaleeq" pitchFamily="2" charset="-78"/>
              </a:rPr>
              <a:t>کٹ </a:t>
            </a:r>
            <a:r>
              <a:rPr lang="ur-PK" sz="3600" dirty="0">
                <a:solidFill>
                  <a:srgbClr val="0C2F4F"/>
                </a:solidFill>
                <a:latin typeface="Jameel Noori Nastaleeq" pitchFamily="2" charset="-78"/>
                <a:cs typeface="Jameel Noori Nastaleeq" pitchFamily="2" charset="-78"/>
              </a:rPr>
              <a:t>کر الگ ہو </a:t>
            </a:r>
            <a:r>
              <a:rPr lang="ur-PK" sz="3600" dirty="0" smtClean="0">
                <a:solidFill>
                  <a:srgbClr val="0C2F4F"/>
                </a:solidFill>
                <a:latin typeface="Jameel Noori Nastaleeq" pitchFamily="2" charset="-78"/>
                <a:cs typeface="Jameel Noori Nastaleeq" pitchFamily="2" charset="-78"/>
              </a:rPr>
              <a:t>جائے </a:t>
            </a:r>
            <a:r>
              <a:rPr lang="ur-PK" sz="3600" dirty="0">
                <a:solidFill>
                  <a:srgbClr val="0C2F4F"/>
                </a:solidFill>
                <a:latin typeface="Jameel Noori Nastaleeq" pitchFamily="2" charset="-78"/>
                <a:cs typeface="Jameel Noori Nastaleeq" pitchFamily="2" charset="-78"/>
              </a:rPr>
              <a:t>بلکہ یہ ایک انقلابی نظام اور اجتماعی زندگی سے تعلق دکھنے ولا دین </a:t>
            </a:r>
            <a:r>
              <a:rPr lang="ur-PK" sz="3600" dirty="0" smtClean="0">
                <a:solidFill>
                  <a:srgbClr val="0C2F4F"/>
                </a:solidFill>
                <a:latin typeface="Jameel Noori Nastaleeq" pitchFamily="2" charset="-78"/>
                <a:cs typeface="Jameel Noori Nastaleeq" pitchFamily="2" charset="-78"/>
              </a:rPr>
              <a:t>ہے</a:t>
            </a:r>
            <a:r>
              <a:rPr lang="ur-PK" sz="3600" dirty="0">
                <a:solidFill>
                  <a:srgbClr val="0C2F4F"/>
                </a:solidFill>
                <a:latin typeface="Jameel Noori Nastaleeq" pitchFamily="2" charset="-78"/>
                <a:cs typeface="Jameel Noori Nastaleeq" pitchFamily="2" charset="-78"/>
              </a:rPr>
              <a:t>۔</a:t>
            </a:r>
            <a:endParaRPr lang="en-US" sz="3600" dirty="0">
              <a:solidFill>
                <a:srgbClr val="0C2F4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6" name="Rectangle 5"/>
          <p:cNvSpPr/>
          <p:nvPr/>
        </p:nvSpPr>
        <p:spPr>
          <a:xfrm>
            <a:off x="4032310" y="1193847"/>
            <a:ext cx="4732386"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انسان پر تین طرح کے حقوق لازم آتے ہیں</a:t>
            </a:r>
            <a:endParaRPr lang="en-US" sz="3600" b="1" u="sng" dirty="0">
              <a:solidFill>
                <a:srgbClr val="C00000"/>
              </a:solidFill>
              <a:latin typeface="Jameel Noori Nastaleeq" pitchFamily="2" charset="-78"/>
              <a:cs typeface="Jameel Noori Nastaleeq" pitchFamily="2" charset="-78"/>
            </a:endParaRPr>
          </a:p>
        </p:txBody>
      </p:sp>
      <p:sp>
        <p:nvSpPr>
          <p:cNvPr id="7" name="Rectangle 6"/>
          <p:cNvSpPr/>
          <p:nvPr/>
        </p:nvSpPr>
        <p:spPr>
          <a:xfrm>
            <a:off x="2875722" y="1840178"/>
            <a:ext cx="3811088" cy="2862322"/>
          </a:xfrm>
          <a:prstGeom prst="rect">
            <a:avLst/>
          </a:prstGeom>
        </p:spPr>
        <p:txBody>
          <a:bodyPr wrap="square">
            <a:spAutoFit/>
          </a:bodyPr>
          <a:lstStyle/>
          <a:p>
            <a:pPr marL="742950" indent="-742950" algn="r" rtl="1">
              <a:lnSpc>
                <a:spcPct val="150000"/>
              </a:lnSpc>
              <a:buFont typeface="+mj-lt"/>
              <a:buAutoNum type="arabicPeriod"/>
            </a:pPr>
            <a:r>
              <a:rPr lang="ur-PK" sz="4000" dirty="0" smtClean="0">
                <a:solidFill>
                  <a:srgbClr val="0C2F4F"/>
                </a:solidFill>
                <a:latin typeface="Jameel Noori Nastaleeq" pitchFamily="2" charset="-78"/>
                <a:cs typeface="Jameel Noori Nastaleeq" pitchFamily="2" charset="-78"/>
              </a:rPr>
              <a:t>حقوق اللہ</a:t>
            </a:r>
            <a:endParaRPr lang="en-US" sz="4000" dirty="0" smtClean="0">
              <a:solidFill>
                <a:srgbClr val="0C2F4F"/>
              </a:solidFill>
              <a:latin typeface="Jameel Noori Nastaleeq" pitchFamily="2" charset="-78"/>
              <a:cs typeface="Jameel Noori Nastaleeq" pitchFamily="2" charset="-78"/>
            </a:endParaRPr>
          </a:p>
          <a:p>
            <a:pPr marL="742950" indent="-742950" algn="r" rtl="1">
              <a:lnSpc>
                <a:spcPct val="150000"/>
              </a:lnSpc>
              <a:buFont typeface="+mj-lt"/>
              <a:buAutoNum type="arabicPeriod"/>
            </a:pPr>
            <a:r>
              <a:rPr lang="ur-PK" sz="4000" dirty="0" smtClean="0">
                <a:solidFill>
                  <a:srgbClr val="0C2F4F"/>
                </a:solidFill>
                <a:latin typeface="Jameel Noori Nastaleeq" pitchFamily="2" charset="-78"/>
                <a:cs typeface="Jameel Noori Nastaleeq" pitchFamily="2" charset="-78"/>
              </a:rPr>
              <a:t>حقوق العباد</a:t>
            </a:r>
            <a:endParaRPr lang="en-US" sz="4000" dirty="0" smtClean="0">
              <a:solidFill>
                <a:srgbClr val="0C2F4F"/>
              </a:solidFill>
              <a:latin typeface="Jameel Noori Nastaleeq" pitchFamily="2" charset="-78"/>
              <a:cs typeface="Jameel Noori Nastaleeq" pitchFamily="2" charset="-78"/>
            </a:endParaRPr>
          </a:p>
          <a:p>
            <a:pPr marL="742950" indent="-742950" algn="r" rtl="1">
              <a:lnSpc>
                <a:spcPct val="150000"/>
              </a:lnSpc>
              <a:buFont typeface="+mj-lt"/>
              <a:buAutoNum type="arabicPeriod"/>
            </a:pPr>
            <a:r>
              <a:rPr lang="ur-PK" sz="4000" dirty="0" smtClean="0">
                <a:solidFill>
                  <a:srgbClr val="0C2F4F"/>
                </a:solidFill>
                <a:latin typeface="Jameel Noori Nastaleeq" pitchFamily="2" charset="-78"/>
                <a:cs typeface="Jameel Noori Nastaleeq" pitchFamily="2" charset="-78"/>
              </a:rPr>
              <a:t>حقوق النفس</a:t>
            </a:r>
            <a:endParaRPr lang="en-US" sz="4000" dirty="0" smtClean="0">
              <a:solidFill>
                <a:srgbClr val="0C2F4F"/>
              </a:solidFill>
              <a:latin typeface="Jameel Noori Nastaleeq" pitchFamily="2" charset="-78"/>
              <a:cs typeface="Jameel Noori Nastaleeq" pitchFamily="2" charset="-78"/>
            </a:endParaRPr>
          </a:p>
        </p:txBody>
      </p:sp>
      <p:sp>
        <p:nvSpPr>
          <p:cNvPr id="8" name="Rectangle 7"/>
          <p:cNvSpPr/>
          <p:nvPr/>
        </p:nvSpPr>
        <p:spPr>
          <a:xfrm>
            <a:off x="2288062" y="4948721"/>
            <a:ext cx="5331908" cy="646331"/>
          </a:xfrm>
          <a:prstGeom prst="rect">
            <a:avLst/>
          </a:prstGeom>
        </p:spPr>
        <p:txBody>
          <a:bodyPr wrap="none">
            <a:spAutoFit/>
          </a:bodyPr>
          <a:lstStyle/>
          <a:p>
            <a:pPr marL="742950" indent="-742950" algn="r" rtl="1"/>
            <a:r>
              <a:rPr lang="ur-PK" sz="3600" dirty="0" smtClean="0">
                <a:solidFill>
                  <a:srgbClr val="0C2F4F"/>
                </a:solidFill>
                <a:latin typeface="Jameel Noori Nastaleeq" pitchFamily="2" charset="-78"/>
                <a:cs typeface="Jameel Noori Nastaleeq" pitchFamily="2" charset="-78"/>
              </a:rPr>
              <a:t>کامل مومن وہ جو ان تینوں حقوق کی ادائیگی کرے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15</a:t>
            </a:r>
            <a:endParaRPr lang="en-US" sz="3000" dirty="0"/>
          </a:p>
        </p:txBody>
      </p:sp>
      <p:sp>
        <p:nvSpPr>
          <p:cNvPr id="6" name="Rectangle 5"/>
          <p:cNvSpPr/>
          <p:nvPr/>
        </p:nvSpPr>
        <p:spPr>
          <a:xfrm>
            <a:off x="1656520" y="1982939"/>
            <a:ext cx="4373217" cy="3970318"/>
          </a:xfrm>
          <a:prstGeom prst="rect">
            <a:avLst/>
          </a:prstGeom>
        </p:spPr>
        <p:txBody>
          <a:bodyPr wrap="square">
            <a:spAutoFit/>
          </a:bodyPr>
          <a:lstStyle/>
          <a:p>
            <a:pPr marL="571500" indent="-571500" algn="just" rtl="1">
              <a:buFont typeface="Arial" panose="020B0604020202020204" pitchFamily="34" charset="0"/>
              <a:buChar char="•"/>
            </a:pPr>
            <a:r>
              <a:rPr lang="ur-PK" sz="2800" dirty="0">
                <a:solidFill>
                  <a:srgbClr val="0C2F4F"/>
                </a:solidFill>
                <a:latin typeface="Jameel Noori Nastaleeq" pitchFamily="2" charset="-78"/>
                <a:cs typeface="Jameel Noori Nastaleeq" pitchFamily="2" charset="-78"/>
              </a:rPr>
              <a:t>صلح </a:t>
            </a:r>
            <a:r>
              <a:rPr lang="ur-PK" sz="2800" dirty="0" smtClean="0">
                <a:solidFill>
                  <a:srgbClr val="0C2F4F"/>
                </a:solidFill>
                <a:latin typeface="Jameel Noori Nastaleeq" pitchFamily="2" charset="-78"/>
                <a:cs typeface="Jameel Noori Nastaleeq" pitchFamily="2" charset="-78"/>
              </a:rPr>
              <a:t>کرانا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جھگڑا </a:t>
            </a:r>
            <a:r>
              <a:rPr lang="ur-PK" sz="2800" dirty="0">
                <a:solidFill>
                  <a:srgbClr val="0C2F4F"/>
                </a:solidFill>
                <a:latin typeface="Jameel Noori Nastaleeq" pitchFamily="2" charset="-78"/>
                <a:cs typeface="Jameel Noori Nastaleeq" pitchFamily="2" charset="-78"/>
              </a:rPr>
              <a:t>ختم </a:t>
            </a:r>
            <a:r>
              <a:rPr lang="ur-PK" sz="2800" dirty="0" smtClean="0">
                <a:solidFill>
                  <a:srgbClr val="0C2F4F"/>
                </a:solidFill>
                <a:latin typeface="Jameel Noori Nastaleeq" pitchFamily="2" charset="-78"/>
                <a:cs typeface="Jameel Noori Nastaleeq" pitchFamily="2" charset="-78"/>
              </a:rPr>
              <a:t>کرانا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فتنہ </a:t>
            </a:r>
            <a:r>
              <a:rPr lang="ur-PK" sz="2800" dirty="0">
                <a:solidFill>
                  <a:srgbClr val="0C2F4F"/>
                </a:solidFill>
                <a:latin typeface="Jameel Noori Nastaleeq" pitchFamily="2" charset="-78"/>
                <a:cs typeface="Jameel Noori Nastaleeq" pitchFamily="2" charset="-78"/>
              </a:rPr>
              <a:t>کو </a:t>
            </a:r>
            <a:r>
              <a:rPr lang="ur-PK" sz="2800" dirty="0" smtClean="0">
                <a:solidFill>
                  <a:srgbClr val="0C2F4F"/>
                </a:solidFill>
                <a:latin typeface="Jameel Noori Nastaleeq" pitchFamily="2" charset="-78"/>
                <a:cs typeface="Jameel Noori Nastaleeq" pitchFamily="2" charset="-78"/>
              </a:rPr>
              <a:t>مٹانا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کمزور </a:t>
            </a:r>
            <a:r>
              <a:rPr lang="ur-PK" sz="2800" dirty="0">
                <a:solidFill>
                  <a:srgbClr val="0C2F4F"/>
                </a:solidFill>
                <a:latin typeface="Jameel Noori Nastaleeq" pitchFamily="2" charset="-78"/>
                <a:cs typeface="Jameel Noori Nastaleeq" pitchFamily="2" charset="-78"/>
              </a:rPr>
              <a:t>لوگوں کی مدد </a:t>
            </a:r>
            <a:r>
              <a:rPr lang="ur-PK" sz="2800" dirty="0" smtClean="0">
                <a:solidFill>
                  <a:srgbClr val="0C2F4F"/>
                </a:solidFill>
                <a:latin typeface="Jameel Noori Nastaleeq" pitchFamily="2" charset="-78"/>
                <a:cs typeface="Jameel Noori Nastaleeq" pitchFamily="2" charset="-78"/>
              </a:rPr>
              <a:t>کرنا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بیواؤں </a:t>
            </a:r>
            <a:r>
              <a:rPr lang="ur-PK" sz="2800" dirty="0">
                <a:solidFill>
                  <a:srgbClr val="0C2F4F"/>
                </a:solidFill>
                <a:latin typeface="Jameel Noori Nastaleeq" pitchFamily="2" charset="-78"/>
                <a:cs typeface="Jameel Noori Nastaleeq" pitchFamily="2" charset="-78"/>
              </a:rPr>
              <a:t>یتیموں کا خیال </a:t>
            </a:r>
            <a:r>
              <a:rPr lang="ur-PK" sz="2800" dirty="0" smtClean="0">
                <a:solidFill>
                  <a:srgbClr val="0C2F4F"/>
                </a:solidFill>
                <a:latin typeface="Jameel Noori Nastaleeq" pitchFamily="2" charset="-78"/>
                <a:cs typeface="Jameel Noori Nastaleeq" pitchFamily="2" charset="-78"/>
              </a:rPr>
              <a:t>رکھنا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کسی </a:t>
            </a:r>
            <a:r>
              <a:rPr lang="ur-PK" sz="2800" dirty="0">
                <a:solidFill>
                  <a:srgbClr val="0C2F4F"/>
                </a:solidFill>
                <a:latin typeface="Jameel Noori Nastaleeq" pitchFamily="2" charset="-78"/>
                <a:cs typeface="Jameel Noori Nastaleeq" pitchFamily="2" charset="-78"/>
              </a:rPr>
              <a:t>کا بوجھ </a:t>
            </a:r>
            <a:r>
              <a:rPr lang="ur-PK" sz="2800" dirty="0" smtClean="0">
                <a:solidFill>
                  <a:srgbClr val="0C2F4F"/>
                </a:solidFill>
                <a:latin typeface="Jameel Noori Nastaleeq" pitchFamily="2" charset="-78"/>
                <a:cs typeface="Jameel Noori Nastaleeq" pitchFamily="2" charset="-78"/>
              </a:rPr>
              <a:t>اٹھوانا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کسی </a:t>
            </a:r>
            <a:r>
              <a:rPr lang="ur-PK" sz="2800" dirty="0">
                <a:solidFill>
                  <a:srgbClr val="0C2F4F"/>
                </a:solidFill>
                <a:latin typeface="Jameel Noori Nastaleeq" pitchFamily="2" charset="-78"/>
                <a:cs typeface="Jameel Noori Nastaleeq" pitchFamily="2" charset="-78"/>
              </a:rPr>
              <a:t>کو راستہ </a:t>
            </a:r>
            <a:r>
              <a:rPr lang="ur-PK" sz="2800" dirty="0" smtClean="0">
                <a:solidFill>
                  <a:srgbClr val="0C2F4F"/>
                </a:solidFill>
                <a:latin typeface="Jameel Noori Nastaleeq" pitchFamily="2" charset="-78"/>
                <a:cs typeface="Jameel Noori Nastaleeq" pitchFamily="2" charset="-78"/>
              </a:rPr>
              <a:t>دکھانا</a:t>
            </a: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نیکی </a:t>
            </a:r>
            <a:r>
              <a:rPr lang="ur-PK" sz="2800" dirty="0">
                <a:solidFill>
                  <a:srgbClr val="0C2F4F"/>
                </a:solidFill>
                <a:latin typeface="Jameel Noori Nastaleeq" pitchFamily="2" charset="-78"/>
                <a:cs typeface="Jameel Noori Nastaleeq" pitchFamily="2" charset="-78"/>
              </a:rPr>
              <a:t>کا </a:t>
            </a:r>
            <a:r>
              <a:rPr lang="ur-PK" sz="2800" dirty="0" smtClean="0">
                <a:solidFill>
                  <a:srgbClr val="0C2F4F"/>
                </a:solidFill>
                <a:latin typeface="Jameel Noori Nastaleeq" pitchFamily="2" charset="-78"/>
                <a:cs typeface="Jameel Noori Nastaleeq" pitchFamily="2" charset="-78"/>
              </a:rPr>
              <a:t>حکم </a:t>
            </a:r>
            <a:r>
              <a:rPr lang="ur-PK" sz="2800" dirty="0">
                <a:solidFill>
                  <a:srgbClr val="0C2F4F"/>
                </a:solidFill>
                <a:latin typeface="Jameel Noori Nastaleeq" pitchFamily="2" charset="-78"/>
                <a:cs typeface="Jameel Noori Nastaleeq" pitchFamily="2" charset="-78"/>
              </a:rPr>
              <a:t>دینا </a:t>
            </a:r>
            <a:endParaRPr lang="ur-PK" sz="2800" dirty="0" smtClean="0">
              <a:solidFill>
                <a:srgbClr val="0C2F4F"/>
              </a:solidFill>
              <a:latin typeface="Jameel Noori Nastaleeq" pitchFamily="2" charset="-78"/>
              <a:cs typeface="Jameel Noori Nastaleeq" pitchFamily="2" charset="-78"/>
            </a:endParaRPr>
          </a:p>
          <a:p>
            <a:pPr marL="571500" indent="-571500" algn="just" rtl="1">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بدی </a:t>
            </a:r>
            <a:r>
              <a:rPr lang="ur-PK" sz="2800" dirty="0">
                <a:solidFill>
                  <a:srgbClr val="0C2F4F"/>
                </a:solidFill>
                <a:latin typeface="Jameel Noori Nastaleeq" pitchFamily="2" charset="-78"/>
                <a:cs typeface="Jameel Noori Nastaleeq" pitchFamily="2" charset="-78"/>
              </a:rPr>
              <a:t>سے روکنا</a:t>
            </a:r>
            <a:endParaRPr lang="en-US" sz="2800" dirty="0">
              <a:solidFill>
                <a:srgbClr val="0C2F4F"/>
              </a:solidFill>
            </a:endParaRPr>
          </a:p>
        </p:txBody>
      </p:sp>
      <p:sp>
        <p:nvSpPr>
          <p:cNvPr id="2" name="Rectangle 1"/>
          <p:cNvSpPr/>
          <p:nvPr/>
        </p:nvSpPr>
        <p:spPr>
          <a:xfrm>
            <a:off x="5726082" y="1078196"/>
            <a:ext cx="2374368" cy="707886"/>
          </a:xfrm>
          <a:prstGeom prst="rect">
            <a:avLst/>
          </a:prstGeom>
        </p:spPr>
        <p:txBody>
          <a:bodyPr wrap="none">
            <a:spAutoFit/>
          </a:bodyPr>
          <a:lstStyle/>
          <a:p>
            <a:pPr algn="r" rtl="1"/>
            <a:r>
              <a:rPr lang="en-US" sz="4000" b="1" u="sng" dirty="0" err="1" smtClean="0">
                <a:solidFill>
                  <a:srgbClr val="C00000"/>
                </a:solidFill>
                <a:latin typeface="Jameel Noori Nastaleeq" panose="02000503000000020004" pitchFamily="2" charset="-78"/>
                <a:cs typeface="Jameel Noori Nastaleeq" panose="02000503000000020004" pitchFamily="2" charset="-78"/>
              </a:rPr>
              <a:t>صدقےکےعوامل</a:t>
            </a:r>
            <a:endParaRPr lang="en-US" sz="40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182422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097" name="Rectangle 1"/>
          <p:cNvSpPr>
            <a:spLocks noChangeArrowheads="1"/>
          </p:cNvSpPr>
          <p:nvPr/>
        </p:nvSpPr>
        <p:spPr bwMode="auto">
          <a:xfrm>
            <a:off x="1501254" y="2497541"/>
            <a:ext cx="689211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0C2F4F"/>
                </a:solidFill>
                <a:effectLst/>
                <a:latin typeface="Al_Mushaf" panose="02000000000000000000" pitchFamily="2" charset="-78"/>
                <a:ea typeface="Calibri" pitchFamily="34" charset="0"/>
                <a:cs typeface="Al_Mushaf" panose="02000000000000000000" pitchFamily="2" charset="-78"/>
              </a:rPr>
              <a:t>مَنْ كَانَ يُؤْمِنُ بِاللَّهِ وَالْيَوْمِ الاٰخِرِ فَلْيَصِلْ رَحِمَهُ</a:t>
            </a:r>
            <a:endParaRPr kumimoji="0" lang="ur-PK" sz="4400" b="0" i="0" u="none" strike="noStrike" cap="none" normalizeH="0" baseline="0" dirty="0" smtClean="0">
              <a:ln>
                <a:noFill/>
              </a:ln>
              <a:solidFill>
                <a:srgbClr val="0C2F4F"/>
              </a:solidFill>
              <a:effectLst/>
              <a:latin typeface="Al_Mushaf" panose="02000000000000000000" pitchFamily="2" charset="-78"/>
              <a:cs typeface="Al_Mushaf" panose="02000000000000000000" pitchFamily="2" charset="-78"/>
            </a:endParaRPr>
          </a:p>
        </p:txBody>
      </p:sp>
      <p:sp>
        <p:nvSpPr>
          <p:cNvPr id="4098" name="Rectangle 2"/>
          <p:cNvSpPr>
            <a:spLocks noChangeArrowheads="1"/>
          </p:cNvSpPr>
          <p:nvPr/>
        </p:nvSpPr>
        <p:spPr bwMode="auto">
          <a:xfrm>
            <a:off x="1779945" y="4165627"/>
            <a:ext cx="6122702"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ur-PK" sz="3200"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جو شخص اللہ اور آخرت کے دن پر ایمان رکھتا ہے، اسے چاہیے کہ صلہ رحمی (رشتہ داروں کے ساتھ اچھا سلوک) کرے۔</a:t>
            </a:r>
            <a:endParaRPr kumimoji="0" lang="en-US" sz="3200" b="0" i="0" u="none" strike="noStrike" cap="none" normalizeH="0" baseline="0" dirty="0" smtClean="0">
              <a:ln>
                <a:noFill/>
              </a:ln>
              <a:solidFill>
                <a:srgbClr val="0C2F4F"/>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ur-PK" b="0" i="0" u="none" strike="noStrike" cap="none" normalizeH="0" baseline="0" dirty="0" smtClean="0">
                <a:ln>
                  <a:noFill/>
                </a:ln>
                <a:solidFill>
                  <a:srgbClr val="0C2F4F"/>
                </a:solidFill>
                <a:effectLst/>
                <a:latin typeface="Jameel Noori Nastaleeq" pitchFamily="2" charset="-78"/>
                <a:ea typeface="Calibri" pitchFamily="34" charset="0"/>
                <a:cs typeface="Jameel Noori Nastaleeq" pitchFamily="2" charset="-78"/>
              </a:rPr>
              <a:t>(صحیح بخاری 6138)</a:t>
            </a:r>
            <a:endParaRPr kumimoji="0" lang="ur-PK" sz="2400" b="0" i="0" u="none" strike="noStrike" cap="none" normalizeH="0" baseline="0" dirty="0" smtClean="0">
              <a:ln>
                <a:noFill/>
              </a:ln>
              <a:solidFill>
                <a:srgbClr val="0C2F4F"/>
              </a:solidFill>
              <a:effectLst/>
              <a:latin typeface="Arial" pitchFamily="34" charset="0"/>
              <a:cs typeface="Arial" pitchFamily="34" charset="0"/>
            </a:endParaRPr>
          </a:p>
        </p:txBody>
      </p:sp>
      <p:sp>
        <p:nvSpPr>
          <p:cNvPr id="6" name="Rectangle 1"/>
          <p:cNvSpPr>
            <a:spLocks noChangeArrowheads="1"/>
          </p:cNvSpPr>
          <p:nvPr/>
        </p:nvSpPr>
        <p:spPr bwMode="auto">
          <a:xfrm>
            <a:off x="5791200" y="1630391"/>
            <a:ext cx="2961089"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C00000"/>
                </a:solidFill>
                <a:effectLst/>
                <a:latin typeface="Al_Mushaf" panose="02000000000000000000" pitchFamily="2" charset="-78"/>
                <a:ea typeface="Calibri" pitchFamily="34" charset="0"/>
                <a:cs typeface="Al_Mushaf" panose="02000000000000000000" pitchFamily="2" charset="-78"/>
              </a:rPr>
              <a:t>قَالَ رَسُوْلُ اللہِ ﷺ </a:t>
            </a:r>
            <a:endParaRPr lang="en-US" sz="3600" dirty="0" smtClean="0">
              <a:solidFill>
                <a:srgbClr val="C00000"/>
              </a:solidFill>
              <a:latin typeface="Al_Mushaf" panose="02000000000000000000" pitchFamily="2" charset="-78"/>
              <a:cs typeface="Al_Mushaf" panose="02000000000000000000" pitchFamily="2" charset="-78"/>
            </a:endParaRPr>
          </a:p>
        </p:txBody>
      </p:sp>
      <p:sp>
        <p:nvSpPr>
          <p:cNvPr id="7" name="Rectangle 6"/>
          <p:cNvSpPr/>
          <p:nvPr/>
        </p:nvSpPr>
        <p:spPr>
          <a:xfrm>
            <a:off x="6223477" y="3364691"/>
            <a:ext cx="2654894" cy="584775"/>
          </a:xfrm>
          <a:prstGeom prst="rect">
            <a:avLst/>
          </a:prstGeom>
        </p:spPr>
        <p:txBody>
          <a:bodyPr wrap="none">
            <a:spAutoFit/>
          </a:bodyPr>
          <a:lstStyle/>
          <a:p>
            <a:pPr lvl="0" algn="r" defTabSz="914400" rtl="1" eaLnBrk="0" fontAlgn="base" hangingPunct="0">
              <a:spcBef>
                <a:spcPct val="0"/>
              </a:spcBef>
              <a:spcAft>
                <a:spcPct val="0"/>
              </a:spcAft>
            </a:pPr>
            <a:r>
              <a:rPr lang="ur-PK" sz="3200" dirty="0" smtClean="0">
                <a:solidFill>
                  <a:srgbClr val="C00000"/>
                </a:solidFill>
                <a:latin typeface="Jameel Noori Nastaleeq" pitchFamily="2" charset="-78"/>
                <a:ea typeface="Calibri" pitchFamily="34" charset="0"/>
                <a:cs typeface="Jameel Noori Nastaleeq" pitchFamily="2" charset="-78"/>
              </a:rPr>
              <a:t>رسول اللہﷺ نے فرمایا</a:t>
            </a:r>
            <a:endParaRPr lang="en-US" sz="3200" dirty="0" smtClean="0">
              <a:solidFill>
                <a:srgbClr val="C00000"/>
              </a:solidFill>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4127453" y="1125711"/>
            <a:ext cx="4661854" cy="707886"/>
          </a:xfrm>
          <a:prstGeom prst="rect">
            <a:avLst/>
          </a:prstGeom>
        </p:spPr>
        <p:txBody>
          <a:bodyPr wrap="none">
            <a:spAutoFit/>
          </a:bodyPr>
          <a:lstStyle/>
          <a:p>
            <a:r>
              <a:rPr lang="ur-PK" sz="4000" b="1" u="sng" dirty="0" smtClean="0">
                <a:solidFill>
                  <a:srgbClr val="C00000"/>
                </a:solidFill>
                <a:latin typeface="Jameel Noori Nastaleeq" pitchFamily="2" charset="-78"/>
                <a:cs typeface="Jameel Noori Nastaleeq" pitchFamily="2" charset="-78"/>
              </a:rPr>
              <a:t>صلہ رحمی کی اہمیت قرآن کی  روشنی میں</a:t>
            </a:r>
            <a:endParaRPr lang="en-US" sz="40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2199465" y="2054956"/>
            <a:ext cx="5659667" cy="1323439"/>
          </a:xfrm>
          <a:prstGeom prst="rect">
            <a:avLst/>
          </a:prstGeom>
        </p:spPr>
        <p:txBody>
          <a:bodyPr wrap="squar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 وَ اتَّقُوا اللّٰہَ الَّذِیۡ تَسَآءَلُوۡنَ بِہٖ وَ الۡاَرۡحَامَ ؕ اِنَّ اللّٰہَ کَانَ عَلَیۡکُمۡ رَقِیۡبًا </a:t>
            </a:r>
            <a:endParaRPr lang="en-US" sz="40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1756710" y="3599754"/>
            <a:ext cx="6271295" cy="1569660"/>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اُس خدا سے ڈرو جس کا واسطہ دے کر تم ایک دُوسرے سے اپنے حق مانگتے ہو، اور رشتہ و قرابت کے تعلّقات کو بگاڑنے سے پرہیز کرو۔ یقین جانو کہ اللہ تم پر نگرانی کررہا ہے۔(النساء 1)</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1836069" y="1680289"/>
            <a:ext cx="5826704" cy="1323439"/>
          </a:xfrm>
          <a:prstGeom prst="rect">
            <a:avLst/>
          </a:prstGeom>
        </p:spPr>
        <p:txBody>
          <a:bodyPr wrap="square">
            <a:spAutoFit/>
          </a:bodyPr>
          <a:lstStyle/>
          <a:p>
            <a:pPr algn="ctr" rtl="1"/>
            <a:r>
              <a:rPr lang="ur-PK" sz="4000" dirty="0" smtClean="0">
                <a:solidFill>
                  <a:srgbClr val="0C2F4F"/>
                </a:solidFill>
                <a:latin typeface="Al_Mushaf" panose="02000000000000000000" pitchFamily="2" charset="-78"/>
                <a:cs typeface="Al_Mushaf" panose="02000000000000000000" pitchFamily="2" charset="-78"/>
              </a:rPr>
              <a:t> وَ الَّذِیۡنَ یَصِلُوۡنَ مَاۤ اَمَرَ اللّٰہُ بِہٖۤ اَنۡ یُّوۡصَلَ وَ یَخۡشَوۡنَ رَبَّہُمۡ وَ یَخَافُوۡنَ سُوۡٓءَ الۡحِسَابِ </a:t>
            </a:r>
            <a:endParaRPr lang="en-US" sz="40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1728667" y="3130562"/>
            <a:ext cx="6041508" cy="2062103"/>
          </a:xfrm>
          <a:prstGeom prst="rect">
            <a:avLst/>
          </a:prstGeom>
        </p:spPr>
        <p:txBody>
          <a:bodyPr wrap="square">
            <a:spAutoFit/>
          </a:bodyPr>
          <a:lstStyle/>
          <a:p>
            <a:pPr algn="ctr" rtl="1"/>
            <a:r>
              <a:rPr lang="ur-PK" sz="3200" dirty="0" smtClean="0">
                <a:solidFill>
                  <a:srgbClr val="0C2F4F"/>
                </a:solidFill>
                <a:latin typeface="Jameel Noori Nastaleeq" pitchFamily="2" charset="-78"/>
                <a:cs typeface="Jameel Noori Nastaleeq" pitchFamily="2" charset="-78"/>
              </a:rPr>
              <a:t>ان کی روش یہ ہوتی ہے کہ اللہ نے جن جن روابط کو برقرار رکھنے کا حکم دیا ہے</a:t>
            </a:r>
            <a:r>
              <a:rPr lang="ur-PK" sz="3200" b="1" baseline="30000" dirty="0" smtClean="0">
                <a:solidFill>
                  <a:srgbClr val="0C2F4F"/>
                </a:solidFill>
                <a:latin typeface="Jameel Noori Nastaleeq" pitchFamily="2" charset="-78"/>
                <a:cs typeface="Jameel Noori Nastaleeq" pitchFamily="2" charset="-78"/>
                <a:hlinkClick r:id="rId3"/>
              </a:rPr>
              <a:t>38</a:t>
            </a:r>
            <a:r>
              <a:rPr lang="ur-PK" sz="3200" dirty="0" smtClean="0">
                <a:solidFill>
                  <a:srgbClr val="0C2F4F"/>
                </a:solidFill>
                <a:latin typeface="Jameel Noori Nastaleeq" pitchFamily="2" charset="-78"/>
                <a:cs typeface="Jameel Noori Nastaleeq" pitchFamily="2" charset="-78"/>
              </a:rPr>
              <a:t> انہیں برقرار رکھتے ہیں،اپنے ربّ سے ڈرتے ہیں اور اس بات کا خوف رکھتے ہیں کہ کہیں ان سے بُری طرح حساب نہ لیا جائے۔(الرعد 21)</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1654500" y="1577374"/>
            <a:ext cx="6373505" cy="1384995"/>
          </a:xfrm>
          <a:prstGeom prst="rect">
            <a:avLst/>
          </a:prstGeom>
        </p:spPr>
        <p:txBody>
          <a:bodyPr wrap="square">
            <a:spAutoFit/>
          </a:bodyPr>
          <a:lstStyle/>
          <a:p>
            <a:pPr algn="ctr" rtl="1"/>
            <a:r>
              <a:rPr lang="ur-PK" sz="2800" dirty="0" smtClean="0">
                <a:solidFill>
                  <a:srgbClr val="0C2F4F"/>
                </a:solidFill>
                <a:latin typeface="Al_Mushaf" panose="02000000000000000000" pitchFamily="2" charset="-78"/>
                <a:cs typeface="Al_Mushaf" panose="02000000000000000000" pitchFamily="2" charset="-78"/>
              </a:rPr>
              <a:t>وَ قَضٰی رَبُّکَ اَلَّا تَعۡبُدُوۡۤا اِلَّاۤ اِیَّاہُ وَ بِالۡوَالِدَیۡنِ اِحۡسَانًا ؕ اِمَّا یَبۡلُغَنَّ عِنۡدَکَ الۡکِبَرَ اَحَدُہُمَاۤ اَوۡ کِلٰہُمَا فَلَا تَقُلۡ لَّہُمَاۤ اُفٍّ وَّ لَا تَنۡہَرۡہُمَا وَ قُلۡ لَّہُمَا قَوۡلًا کَرِیۡمًا ﴿۲۳﴾ وَ اخۡفِضۡ لَہُمَا جَنَاحَ الذُّلِّ مِنَ الرَّحۡمَۃِ وَ قُلۡ رَّبِّ ارۡحَمۡہُمَا کَمَا رَبَّیٰنِیۡ صَغِیۡرًا</a:t>
            </a:r>
            <a:endParaRPr lang="en-US" sz="2800" dirty="0">
              <a:solidFill>
                <a:srgbClr val="0C2F4F"/>
              </a:solidFill>
              <a:latin typeface="Al_Mushaf" panose="02000000000000000000" pitchFamily="2" charset="-78"/>
              <a:cs typeface="Al_Mushaf" panose="02000000000000000000" pitchFamily="2" charset="-78"/>
            </a:endParaRPr>
          </a:p>
        </p:txBody>
      </p:sp>
      <p:sp>
        <p:nvSpPr>
          <p:cNvPr id="6" name="Rectangle 5"/>
          <p:cNvSpPr/>
          <p:nvPr/>
        </p:nvSpPr>
        <p:spPr>
          <a:xfrm>
            <a:off x="1470255" y="3149088"/>
            <a:ext cx="6741994" cy="2246769"/>
          </a:xfrm>
          <a:prstGeom prst="rect">
            <a:avLst/>
          </a:prstGeom>
        </p:spPr>
        <p:txBody>
          <a:bodyPr wrap="square">
            <a:spAutoFit/>
          </a:bodyPr>
          <a:lstStyle/>
          <a:p>
            <a:pPr algn="ctr" rtl="1"/>
            <a:r>
              <a:rPr lang="ur-PK" sz="2800" dirty="0" smtClean="0">
                <a:solidFill>
                  <a:srgbClr val="0C2F4F"/>
                </a:solidFill>
                <a:latin typeface="Jameel Noori Nastaleeq" pitchFamily="2" charset="-78"/>
                <a:cs typeface="Jameel Noori Nastaleeq" pitchFamily="2" charset="-78"/>
              </a:rPr>
              <a:t>والدین کے ساتھ نیک سلوک کرو۔ اگر تمہارے پاس اُن میں سے کوئی ایک یا دونوں بُوڑھے ہو کر رہیں تو انہیں اُف تک نہ کہو، نہ انہیں جِھڑک کر جواب دو، بلکہ ان سے احترام کے ساتھ بات کرو،اور نرمی و رحم کے ساتھ ان کے سامنے جُھک کر رہو، اور دُعا کیا کرو کہ ”پروردگار، ان پر رحم فرما جس طرح اِنہوں نے رحمت و شفقت کے ساتھ مجھے بچپن میں پالا تھا۔(بنی اسرائیل 23،24)</a:t>
            </a:r>
            <a:endParaRPr lang="en-US" sz="2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5685205" y="1663370"/>
            <a:ext cx="2456122" cy="769441"/>
          </a:xfrm>
          <a:prstGeom prst="rect">
            <a:avLst/>
          </a:prstGeom>
        </p:spPr>
        <p:txBody>
          <a:bodyPr wrap="none">
            <a:spAutoFit/>
          </a:bodyPr>
          <a:lstStyle/>
          <a:p>
            <a:pPr algn="ctr" rtl="1"/>
            <a:r>
              <a:rPr lang="ur-PK" sz="4400" b="1" u="sng" dirty="0" smtClean="0">
                <a:solidFill>
                  <a:srgbClr val="C00000"/>
                </a:solidFill>
                <a:latin typeface="Jameel Noori Nastaleeq" pitchFamily="2" charset="-78"/>
                <a:cs typeface="Jameel Noori Nastaleeq" pitchFamily="2" charset="-78"/>
              </a:rPr>
              <a:t>صلہ رحمی کا مفہوم </a:t>
            </a:r>
            <a:endParaRPr lang="en-US" sz="44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2463226" y="2906627"/>
            <a:ext cx="4713150" cy="830997"/>
          </a:xfrm>
          <a:prstGeom prst="rect">
            <a:avLst/>
          </a:prstGeom>
        </p:spPr>
        <p:txBody>
          <a:bodyPr wrap="none">
            <a:spAutoFit/>
          </a:bodyPr>
          <a:lstStyle/>
          <a:p>
            <a:pPr algn="r" rtl="1"/>
            <a:r>
              <a:rPr lang="ur-PK" sz="4800" dirty="0" smtClean="0">
                <a:solidFill>
                  <a:srgbClr val="0C2F4F"/>
                </a:solidFill>
                <a:latin typeface="Jameel Noori Nastaleeq" pitchFamily="2" charset="-78"/>
                <a:cs typeface="Jameel Noori Nastaleeq" pitchFamily="2" charset="-78"/>
              </a:rPr>
              <a:t>رشتہ داروں سے اچھا سلوک کرنا </a:t>
            </a:r>
            <a:endParaRPr lang="en-US" sz="48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3850894" y="1287776"/>
            <a:ext cx="4727576" cy="707886"/>
          </a:xfrm>
          <a:prstGeom prst="rect">
            <a:avLst/>
          </a:prstGeom>
        </p:spPr>
        <p:txBody>
          <a:bodyPr wrap="none">
            <a:spAutoFit/>
          </a:bodyPr>
          <a:lstStyle/>
          <a:p>
            <a:pPr algn="r" rtl="1"/>
            <a:r>
              <a:rPr lang="ur-PK" sz="4000" b="1" u="sng" dirty="0" smtClean="0">
                <a:solidFill>
                  <a:srgbClr val="C00000"/>
                </a:solidFill>
                <a:latin typeface="Jameel Noori Nastaleeq" pitchFamily="2" charset="-78"/>
                <a:cs typeface="Jameel Noori Nastaleeq" pitchFamily="2" charset="-78"/>
              </a:rPr>
              <a:t>صلہ رحمی کی اہمیت حدیث کی روشنی میں </a:t>
            </a:r>
            <a:endParaRPr lang="en-US" sz="4000" b="1" u="sng" dirty="0">
              <a:solidFill>
                <a:srgbClr val="C00000"/>
              </a:solidFill>
              <a:latin typeface="Jameel Noori Nastaleeq" pitchFamily="2" charset="-78"/>
              <a:cs typeface="Jameel Noori Nastaleeq" pitchFamily="2" charset="-78"/>
            </a:endParaRPr>
          </a:p>
        </p:txBody>
      </p:sp>
      <p:sp>
        <p:nvSpPr>
          <p:cNvPr id="5" name="Rectangle 4"/>
          <p:cNvSpPr/>
          <p:nvPr/>
        </p:nvSpPr>
        <p:spPr>
          <a:xfrm>
            <a:off x="1895061" y="2379086"/>
            <a:ext cx="5871603" cy="2039020"/>
          </a:xfrm>
          <a:prstGeom prst="rect">
            <a:avLst/>
          </a:prstGeom>
        </p:spPr>
        <p:txBody>
          <a:bodyPr wrap="square">
            <a:spAutoFit/>
          </a:bodyPr>
          <a:lstStyle/>
          <a:p>
            <a:pPr algn="ctr" rtl="1">
              <a:lnSpc>
                <a:spcPct val="150000"/>
              </a:lnSpc>
            </a:pPr>
            <a:r>
              <a:rPr lang="ur-PK" sz="4400" dirty="0" smtClean="0">
                <a:solidFill>
                  <a:srgbClr val="0C2F4F"/>
                </a:solidFill>
                <a:latin typeface="Jameel Noori Nastaleeq" pitchFamily="2" charset="-78"/>
                <a:cs typeface="Jameel Noori Nastaleeq" pitchFamily="2" charset="-78"/>
              </a:rPr>
              <a:t>جوشخص  اللہ اور آخرت کے دن پر یقین رکھتا ہو اسے چاہیئے کہ صلہ رحمی کرے۔ </a:t>
            </a:r>
            <a:r>
              <a:rPr lang="ur-PK" sz="2800" dirty="0" smtClean="0">
                <a:solidFill>
                  <a:srgbClr val="0C2F4F"/>
                </a:solidFill>
                <a:latin typeface="Jameel Noori Nastaleeq" pitchFamily="2" charset="-78"/>
                <a:cs typeface="Jameel Noori Nastaleeq" pitchFamily="2" charset="-78"/>
              </a:rPr>
              <a:t>(متفق علیہ) </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1274284" y="1276709"/>
            <a:ext cx="6202908" cy="4524315"/>
          </a:xfrm>
          <a:prstGeom prst="rect">
            <a:avLst/>
          </a:prstGeom>
        </p:spPr>
        <p:txBody>
          <a:bodyPr wrap="square">
            <a:spAutoFit/>
          </a:bodyPr>
          <a:lstStyle/>
          <a:p>
            <a:pPr algn="r" rtl="1">
              <a:buFont typeface="Arial" pitchFamily="34" charset="0"/>
              <a:buChar char="•"/>
            </a:pPr>
            <a:r>
              <a:rPr lang="ur-PK" sz="4000" dirty="0" smtClean="0">
                <a:solidFill>
                  <a:srgbClr val="0C2F4F"/>
                </a:solidFill>
                <a:latin typeface="Jameel Noori Nastaleeq" pitchFamily="2" charset="-78"/>
                <a:cs typeface="Jameel Noori Nastaleeq" pitchFamily="2" charset="-78"/>
              </a:rPr>
              <a:t>صلہ رحمی اللہ کے قرب کا ذریعہ</a:t>
            </a:r>
            <a:endParaRPr lang="en-US" sz="4000" dirty="0" smtClean="0">
              <a:solidFill>
                <a:srgbClr val="0C2F4F"/>
              </a:solidFill>
              <a:latin typeface="Jameel Noori Nastaleeq" pitchFamily="2" charset="-78"/>
              <a:cs typeface="Jameel Noori Nastaleeq" pitchFamily="2" charset="-78"/>
            </a:endParaRPr>
          </a:p>
          <a:p>
            <a:pPr algn="r" rtl="1">
              <a:buFont typeface="Arial" pitchFamily="34" charset="0"/>
              <a:buChar char="•"/>
            </a:pPr>
            <a:r>
              <a:rPr lang="ur-PK" sz="4000" dirty="0" smtClean="0">
                <a:solidFill>
                  <a:srgbClr val="0C2F4F"/>
                </a:solidFill>
                <a:latin typeface="Jameel Noori Nastaleeq" pitchFamily="2" charset="-78"/>
                <a:cs typeface="Jameel Noori Nastaleeq" pitchFamily="2" charset="-78"/>
              </a:rPr>
              <a:t>رشتے دار کی بد سلوکی کے باوجود صلہ رحمی کرنا</a:t>
            </a:r>
            <a:endParaRPr lang="en-US" sz="4000" dirty="0" smtClean="0">
              <a:solidFill>
                <a:srgbClr val="0C2F4F"/>
              </a:solidFill>
              <a:latin typeface="Jameel Noori Nastaleeq" pitchFamily="2" charset="-78"/>
              <a:cs typeface="Jameel Noori Nastaleeq" pitchFamily="2" charset="-78"/>
            </a:endParaRPr>
          </a:p>
          <a:p>
            <a:pPr algn="r" rtl="1">
              <a:buFont typeface="Arial" pitchFamily="34" charset="0"/>
              <a:buChar char="•"/>
            </a:pPr>
            <a:endParaRPr lang="ur-PK" sz="4400" dirty="0" smtClean="0">
              <a:solidFill>
                <a:srgbClr val="0C2F4F"/>
              </a:solidFill>
              <a:latin typeface="Jameel Noori Nastaleeq" pitchFamily="2" charset="-78"/>
              <a:cs typeface="Jameel Noori Nastaleeq" pitchFamily="2" charset="-78"/>
            </a:endParaRPr>
          </a:p>
          <a:p>
            <a:pPr algn="r" rtl="1">
              <a:buFont typeface="Arial" pitchFamily="34" charset="0"/>
              <a:buChar char="•"/>
            </a:pPr>
            <a:endParaRPr lang="ur-PK" sz="4400" dirty="0" smtClean="0">
              <a:solidFill>
                <a:srgbClr val="0C2F4F"/>
              </a:solidFill>
              <a:latin typeface="Jameel Noori Nastaleeq" pitchFamily="2" charset="-78"/>
              <a:cs typeface="Jameel Noori Nastaleeq" pitchFamily="2" charset="-78"/>
            </a:endParaRPr>
          </a:p>
          <a:p>
            <a:pPr algn="r" rtl="1">
              <a:buFont typeface="Arial" pitchFamily="34" charset="0"/>
              <a:buChar char="•"/>
            </a:pPr>
            <a:r>
              <a:rPr lang="ur-PK" sz="4000" dirty="0" smtClean="0">
                <a:solidFill>
                  <a:srgbClr val="0C2F4F"/>
                </a:solidFill>
                <a:latin typeface="Jameel Noori Nastaleeq" pitchFamily="2" charset="-78"/>
                <a:cs typeface="Jameel Noori Nastaleeq" pitchFamily="2" charset="-78"/>
              </a:rPr>
              <a:t>فراخی رزق</a:t>
            </a:r>
            <a:endParaRPr lang="en-US" sz="4000" dirty="0" smtClean="0">
              <a:solidFill>
                <a:srgbClr val="0C2F4F"/>
              </a:solidFill>
              <a:latin typeface="Jameel Noori Nastaleeq" pitchFamily="2" charset="-78"/>
              <a:cs typeface="Jameel Noori Nastaleeq" pitchFamily="2" charset="-78"/>
            </a:endParaRPr>
          </a:p>
          <a:p>
            <a:pPr algn="r" rtl="1">
              <a:buFont typeface="Arial" pitchFamily="34" charset="0"/>
              <a:buChar char="•"/>
            </a:pPr>
            <a:r>
              <a:rPr lang="ur-PK" sz="4000" dirty="0" smtClean="0">
                <a:solidFill>
                  <a:srgbClr val="0C2F4F"/>
                </a:solidFill>
                <a:latin typeface="Jameel Noori Nastaleeq" pitchFamily="2" charset="-78"/>
                <a:cs typeface="Jameel Noori Nastaleeq" pitchFamily="2" charset="-78"/>
              </a:rPr>
              <a:t>عمر کی کشادگی</a:t>
            </a:r>
            <a:endParaRPr lang="en-US" sz="4000" dirty="0" smtClean="0">
              <a:solidFill>
                <a:srgbClr val="0C2F4F"/>
              </a:solidFill>
              <a:latin typeface="Jameel Noori Nastaleeq" pitchFamily="2" charset="-78"/>
              <a:cs typeface="Jameel Noori Nastaleeq" pitchFamily="2" charset="-78"/>
            </a:endParaRPr>
          </a:p>
          <a:p>
            <a:pPr algn="r" rtl="1">
              <a:buFont typeface="Arial" pitchFamily="34" charset="0"/>
              <a:buChar char="•"/>
            </a:pPr>
            <a:r>
              <a:rPr lang="ur-PK" sz="4000" dirty="0" smtClean="0">
                <a:solidFill>
                  <a:srgbClr val="0C2F4F"/>
                </a:solidFill>
                <a:latin typeface="Jameel Noori Nastaleeq" pitchFamily="2" charset="-78"/>
                <a:cs typeface="Jameel Noori Nastaleeq" pitchFamily="2" charset="-78"/>
              </a:rPr>
              <a:t>جنت میں لے جانے کا سبب</a:t>
            </a:r>
            <a:endParaRPr lang="en-US" sz="4000" dirty="0" smtClean="0">
              <a:solidFill>
                <a:srgbClr val="0C2F4F"/>
              </a:solidFill>
              <a:latin typeface="Jameel Noori Nastaleeq" pitchFamily="2" charset="-78"/>
              <a:cs typeface="Jameel Noori Nastaleeq" pitchFamily="2" charset="-78"/>
            </a:endParaRPr>
          </a:p>
        </p:txBody>
      </p:sp>
      <p:sp>
        <p:nvSpPr>
          <p:cNvPr id="5" name="Rectangle 4"/>
          <p:cNvSpPr/>
          <p:nvPr/>
        </p:nvSpPr>
        <p:spPr>
          <a:xfrm>
            <a:off x="4783742" y="2892536"/>
            <a:ext cx="3841116" cy="646331"/>
          </a:xfrm>
          <a:prstGeom prst="rect">
            <a:avLst/>
          </a:prstGeom>
        </p:spPr>
        <p:txBody>
          <a:bodyPr wrap="none">
            <a:spAutoFit/>
          </a:bodyPr>
          <a:lstStyle/>
          <a:p>
            <a:pPr algn="r" rtl="1"/>
            <a:r>
              <a:rPr lang="ur-PK" sz="3600" b="1" u="sng" dirty="0" smtClean="0">
                <a:solidFill>
                  <a:srgbClr val="C00000"/>
                </a:solidFill>
                <a:latin typeface="Jameel Noori Nastaleeq" pitchFamily="2" charset="-78"/>
                <a:cs typeface="Jameel Noori Nastaleeq" pitchFamily="2" charset="-78"/>
              </a:rPr>
              <a:t>صلہ رحمی کی دنیاوی و اخروی برکات </a:t>
            </a:r>
            <a:endParaRPr lang="en-US" sz="36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5" name="Rectangle 4"/>
          <p:cNvSpPr/>
          <p:nvPr/>
        </p:nvSpPr>
        <p:spPr>
          <a:xfrm>
            <a:off x="1659890" y="904352"/>
            <a:ext cx="5643349" cy="5170646"/>
          </a:xfrm>
          <a:prstGeom prst="rect">
            <a:avLst/>
          </a:prstGeom>
        </p:spPr>
        <p:txBody>
          <a:bodyPr wrap="square">
            <a:spAutoFit/>
          </a:bodyPr>
          <a:lstStyle/>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قطع رحمی کیا ہے ؟</a:t>
            </a:r>
            <a:endParaRPr lang="en-US" sz="44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قطع رحمی کے نقصان </a:t>
            </a:r>
            <a:endParaRPr lang="en-US" sz="44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قطع رحمی کرنے والا اللہ کی لعنت کا مستحق </a:t>
            </a:r>
            <a:endParaRPr lang="en-US" sz="44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جنت سے دوری کا باعث</a:t>
            </a:r>
            <a:endParaRPr lang="en-US" sz="4400" dirty="0" smtClean="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4400" dirty="0" smtClean="0">
                <a:solidFill>
                  <a:srgbClr val="0C2F4F"/>
                </a:solidFill>
                <a:latin typeface="Jameel Noori Nastaleeq" pitchFamily="2" charset="-78"/>
                <a:cs typeface="Jameel Noori Nastaleeq" pitchFamily="2" charset="-78"/>
              </a:rPr>
              <a:t> جہنم میں لے جانے کا سبب</a:t>
            </a:r>
            <a:endParaRPr lang="en-US" sz="44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180870" y="5736005"/>
            <a:ext cx="932487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2474235" y="3143096"/>
            <a:ext cx="4200189" cy="1107996"/>
          </a:xfrm>
          <a:prstGeom prst="rect">
            <a:avLst/>
          </a:prstGeom>
        </p:spPr>
        <p:txBody>
          <a:bodyPr wrap="none">
            <a:spAutoFit/>
          </a:bodyPr>
          <a:lstStyle/>
          <a:p>
            <a:pPr algn="ctr"/>
            <a:r>
              <a:rPr lang="ur-PK" sz="6600" dirty="0" smtClean="0">
                <a:solidFill>
                  <a:srgbClr val="0C2F4F"/>
                </a:solidFill>
                <a:latin typeface="Jameel Noori Nastaleeq" pitchFamily="2" charset="-78"/>
                <a:cs typeface="Jameel Noori Nastaleeq" pitchFamily="2" charset="-78"/>
              </a:rPr>
              <a:t>جو کٹے اس سے جڑیں</a:t>
            </a:r>
            <a:endParaRPr lang="en-US" sz="6600" dirty="0">
              <a:solidFill>
                <a:srgbClr val="0C2F4F"/>
              </a:solidFill>
              <a:latin typeface="Jameel Noori Nastaleeq" pitchFamily="2" charset="-78"/>
              <a:cs typeface="Jameel Noori Nastaleeq" pitchFamily="2" charset="-78"/>
            </a:endParaRPr>
          </a:p>
        </p:txBody>
      </p:sp>
      <p:sp>
        <p:nvSpPr>
          <p:cNvPr id="5" name="Rectangle 4"/>
          <p:cNvSpPr/>
          <p:nvPr/>
        </p:nvSpPr>
        <p:spPr>
          <a:xfrm>
            <a:off x="5621577" y="1658184"/>
            <a:ext cx="2406428" cy="1107996"/>
          </a:xfrm>
          <a:prstGeom prst="rect">
            <a:avLst/>
          </a:prstGeom>
        </p:spPr>
        <p:txBody>
          <a:bodyPr wrap="none">
            <a:spAutoFit/>
          </a:bodyPr>
          <a:lstStyle/>
          <a:p>
            <a:pPr algn="ctr" rtl="1"/>
            <a:r>
              <a:rPr lang="ur-PK" sz="6600" b="1" u="sng" dirty="0">
                <a:solidFill>
                  <a:srgbClr val="C00000"/>
                </a:solidFill>
                <a:latin typeface="Jameel Noori Nastaleeq" pitchFamily="2" charset="-78"/>
                <a:cs typeface="Jameel Noori Nastaleeq" pitchFamily="2" charset="-78"/>
              </a:rPr>
              <a:t>حاصل کلام</a:t>
            </a:r>
            <a:endParaRPr lang="en-US" sz="6600" b="1" u="sng" dirty="0">
              <a:solidFill>
                <a:srgbClr val="C00000"/>
              </a:solidFill>
              <a:latin typeface="Jameel Noori Nastaleeq" pitchFamily="2" charset="-78"/>
              <a:cs typeface="Jameel Noori Nastaleeq"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1" b="39835"/>
          <a:stretch/>
        </p:blipFill>
        <p:spPr>
          <a:xfrm>
            <a:off x="0" y="5736005"/>
            <a:ext cx="9144000" cy="1121995"/>
          </a:xfrm>
          <a:prstGeom prst="rect">
            <a:avLst/>
          </a:prstGeom>
        </p:spPr>
      </p:pic>
      <p:sp>
        <p:nvSpPr>
          <p:cNvPr id="3" name="Rounded Rectangle 2" descr="حدیث نمبر 5&#10;">
            <a:extLst>
              <a:ext uri="{FF2B5EF4-FFF2-40B4-BE49-F238E27FC236}">
                <a16:creationId xmlns:a16="http://schemas.microsoft.com/office/drawing/2014/main"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16</a:t>
            </a:r>
            <a:endParaRPr lang="en-US" sz="3000" dirty="0"/>
          </a:p>
        </p:txBody>
      </p:sp>
      <p:sp>
        <p:nvSpPr>
          <p:cNvPr id="4" name="Rectangle 3"/>
          <p:cNvSpPr/>
          <p:nvPr/>
        </p:nvSpPr>
        <p:spPr>
          <a:xfrm>
            <a:off x="1712430" y="2032223"/>
            <a:ext cx="6381875" cy="2215991"/>
          </a:xfrm>
          <a:prstGeom prst="rect">
            <a:avLst/>
          </a:prstGeom>
        </p:spPr>
        <p:txBody>
          <a:bodyPr wrap="none">
            <a:spAutoFit/>
          </a:bodyPr>
          <a:lstStyle/>
          <a:p>
            <a:r>
              <a:rPr lang="ur-PK" sz="13800" dirty="0" smtClean="0">
                <a:solidFill>
                  <a:srgbClr val="0C2F4F"/>
                </a:solidFill>
                <a:latin typeface="Arabic Typesetting" pitchFamily="66" charset="-78"/>
                <a:cs typeface="Arabic Typesetting" pitchFamily="66" charset="-78"/>
              </a:rPr>
              <a:t> جَزاكَ اللهُ خَـيْراً</a:t>
            </a:r>
            <a:endParaRPr lang="en-US" sz="13800" dirty="0">
              <a:solidFill>
                <a:srgbClr val="0C2F4F"/>
              </a:solidFill>
              <a:latin typeface="Arabic Typesetting" pitchFamily="66" charset="-78"/>
              <a:cs typeface="Arabic Typesetting" pitchFamily="66" charset="-78"/>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302</TotalTime>
  <Words>732</Words>
  <Application>Microsoft Office PowerPoint</Application>
  <PresentationFormat>On-screen Show (4:3)</PresentationFormat>
  <Paragraphs>89</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_PDMS_Nowshera</vt:lpstr>
      <vt:lpstr>Al_Mushaf</vt:lpstr>
      <vt:lpstr>Arabic Typesetting</vt:lpstr>
      <vt:lpstr>Arial</vt:lpstr>
      <vt:lpstr>Calibri</vt:lpstr>
      <vt:lpstr>Corbel</vt:lpstr>
      <vt:lpstr>Jameel Noori Nastaleeq</vt:lpstr>
      <vt:lpstr>Tahoma</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37</cp:revision>
  <dcterms:created xsi:type="dcterms:W3CDTF">2021-09-29T07:22:50Z</dcterms:created>
  <dcterms:modified xsi:type="dcterms:W3CDTF">2021-10-06T08:32:36Z</dcterms:modified>
</cp:coreProperties>
</file>