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3" r:id="rId2"/>
    <p:sldId id="256" r:id="rId3"/>
    <p:sldId id="277" r:id="rId4"/>
    <p:sldId id="278" r:id="rId5"/>
    <p:sldId id="279" r:id="rId6"/>
    <p:sldId id="280" r:id="rId7"/>
    <p:sldId id="281" r:id="rId8"/>
    <p:sldId id="282" r:id="rId9"/>
    <p:sldId id="257" r:id="rId10"/>
    <p:sldId id="283" r:id="rId11"/>
    <p:sldId id="284" r:id="rId12"/>
    <p:sldId id="285" r:id="rId13"/>
    <p:sldId id="286" r:id="rId14"/>
    <p:sldId id="287" r:id="rId15"/>
    <p:sldId id="288" r:id="rId16"/>
    <p:sldId id="289" r:id="rId17"/>
    <p:sldId id="290" r:id="rId18"/>
    <p:sldId id="291" r:id="rId19"/>
    <p:sldId id="292" r:id="rId20"/>
    <p:sldId id="293" r:id="rId21"/>
    <p:sldId id="25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2F4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016" autoAdjust="0"/>
    <p:restoredTop sz="94660"/>
  </p:normalViewPr>
  <p:slideViewPr>
    <p:cSldViewPr snapToGrid="0">
      <p:cViewPr>
        <p:scale>
          <a:sx n="70" d="100"/>
          <a:sy n="70" d="100"/>
        </p:scale>
        <p:origin x="-1176" y="-16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a:xfrm>
            <a:off x="3623733" y="6117336"/>
            <a:ext cx="3609438" cy="365125"/>
          </a:xfrm>
        </p:spPr>
        <p:txBody>
          <a:bodyPr/>
          <a:lstStyle/>
          <a:p>
            <a:endParaRPr lang="ur-PK"/>
          </a:p>
        </p:txBody>
      </p:sp>
      <p:sp>
        <p:nvSpPr>
          <p:cNvPr id="6" name="Slide Number Placeholder 5"/>
          <p:cNvSpPr>
            <a:spLocks noGrp="1"/>
          </p:cNvSpPr>
          <p:nvPr>
            <p:ph type="sldNum" sz="quarter" idx="12"/>
          </p:nvPr>
        </p:nvSpPr>
        <p:spPr>
          <a:xfrm>
            <a:off x="8275320" y="6117336"/>
            <a:ext cx="411480" cy="365125"/>
          </a:xfrm>
        </p:spPr>
        <p:txBody>
          <a:bodyPr/>
          <a:lstStyle/>
          <a:p>
            <a:fld id="{2B446558-BA1D-4411-9BCA-0A012C26ECFB}" type="slidenum">
              <a:rPr lang="ur-PK" smtClean="0"/>
              <a:pPr/>
              <a:t>‹#›</a:t>
            </a:fld>
            <a:endParaRPr lang="ur-PK"/>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xmlns="" val="1687712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a:xfrm>
            <a:off x="1972647" y="6108173"/>
            <a:ext cx="5314517" cy="365125"/>
          </a:xfrm>
        </p:spPr>
        <p:txBody>
          <a:bodyPr/>
          <a:lstStyle/>
          <a:p>
            <a:endParaRPr lang="ur-PK"/>
          </a:p>
        </p:txBody>
      </p:sp>
      <p:sp>
        <p:nvSpPr>
          <p:cNvPr id="6" name="Slide Number Placeholder 5"/>
          <p:cNvSpPr>
            <a:spLocks noGrp="1"/>
          </p:cNvSpPr>
          <p:nvPr>
            <p:ph type="sldNum" sz="quarter" idx="12"/>
          </p:nvPr>
        </p:nvSpPr>
        <p:spPr>
          <a:xfrm>
            <a:off x="8258967" y="6108173"/>
            <a:ext cx="42783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222018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a:xfrm>
            <a:off x="8273317" y="6116070"/>
            <a:ext cx="413483" cy="365125"/>
          </a:xfrm>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43749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267209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862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422443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578250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6193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38597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306311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42372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402789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104850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1100763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405236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279749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E45DA-74BD-4E99-B864-2A440A13FEBD}" type="datetimeFigureOut">
              <a:rPr lang="ur-PK" smtClean="0"/>
              <a:pPr/>
              <a:t>26/02/1443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36979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E45DA-74BD-4E99-B864-2A440A13FEBD}" type="datetimeFigureOut">
              <a:rPr lang="ur-PK" smtClean="0"/>
              <a:pPr/>
              <a:t>26/02/1443</a:t>
            </a:fld>
            <a:endParaRPr lang="ur-PK"/>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r-PK"/>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xmlns="" val="3580435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tafheemonline.com/tafseer.asp?s=002&amp;h=60"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tafheemonline.com/tafseer.asp?s=021&amp;h=66"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tafheemonline.com/tafseer.asp?s=003&amp;h=3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tafheemonline.com/tafseer.asp?s=003&amp;h=39"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afheemonline.com/tafseer.asp?s=020&amp;h=114"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56277" y="748180"/>
            <a:ext cx="6271592" cy="2746906"/>
          </a:xfrm>
          <a:prstGeom prst="rect">
            <a:avLst/>
          </a:prstGeom>
          <a:noFill/>
        </p:spPr>
        <p:txBody>
          <a:bodyPr wrap="square" rtlCol="0">
            <a:spAutoFit/>
          </a:bodyPr>
          <a:lstStyle/>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آن لائن تفہیم و تحفیظ </a:t>
            </a:r>
          </a:p>
          <a:p>
            <a:pPr algn="ctr" defTabSz="342900" rtl="1">
              <a:lnSpc>
                <a:spcPct val="150000"/>
              </a:lnSpc>
            </a:pPr>
            <a:r>
              <a:rPr lang="ur-PK" sz="6000" dirty="0">
                <a:solidFill>
                  <a:srgbClr val="002060"/>
                </a:solidFill>
                <a:latin typeface="_PDMS_Nowshera" panose="00000400000000000000" pitchFamily="2" charset="-78"/>
                <a:cs typeface="_PDMS_Nowshera" panose="00000400000000000000" pitchFamily="2" charset="-78"/>
              </a:rPr>
              <a:t>حدیث کورس</a:t>
            </a:r>
            <a:endParaRPr lang="en-US" sz="6000" dirty="0">
              <a:solidFill>
                <a:srgbClr val="002060"/>
              </a:solidFill>
              <a:latin typeface="_PDMS_Nowshera" panose="00000400000000000000" pitchFamily="2" charset="-78"/>
              <a:cs typeface="_PDMS_Nowshera" panose="00000400000000000000" pitchFamily="2" charset="-78"/>
            </a:endParaRPr>
          </a:p>
        </p:txBody>
      </p:sp>
      <p:sp>
        <p:nvSpPr>
          <p:cNvPr id="5" name="Rounded Rectangle 4"/>
          <p:cNvSpPr/>
          <p:nvPr/>
        </p:nvSpPr>
        <p:spPr>
          <a:xfrm>
            <a:off x="3853895" y="3658576"/>
            <a:ext cx="2112066" cy="949139"/>
          </a:xfrm>
          <a:prstGeom prst="roundRect">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orbel" panose="020B0503020204020204"/>
            </a:endParaRPr>
          </a:p>
        </p:txBody>
      </p:sp>
      <p:sp>
        <p:nvSpPr>
          <p:cNvPr id="6" name="TextBox 5"/>
          <p:cNvSpPr txBox="1"/>
          <p:nvPr/>
        </p:nvSpPr>
        <p:spPr>
          <a:xfrm>
            <a:off x="3853895" y="3760775"/>
            <a:ext cx="2112066" cy="784830"/>
          </a:xfrm>
          <a:prstGeom prst="rect">
            <a:avLst/>
          </a:prstGeom>
          <a:noFill/>
        </p:spPr>
        <p:txBody>
          <a:bodyPr wrap="square" rtlCol="0">
            <a:spAutoFit/>
          </a:bodyPr>
          <a:lstStyle/>
          <a:p>
            <a:pPr algn="ctr" defTabSz="342900" rtl="1"/>
            <a:r>
              <a:rPr lang="ur-PK" sz="4500" dirty="0">
                <a:solidFill>
                  <a:prstClr val="white"/>
                </a:solidFill>
                <a:latin typeface="Jameel Noori Nastaleeq" panose="02000503000000020004" pitchFamily="2" charset="-78"/>
                <a:cs typeface="Jameel Noori Nastaleeq" panose="02000503000000020004" pitchFamily="2" charset="-78"/>
              </a:rPr>
              <a:t>کلاس </a:t>
            </a:r>
            <a:r>
              <a:rPr lang="ur-PK" sz="4500" dirty="0" smtClean="0">
                <a:solidFill>
                  <a:prstClr val="white"/>
                </a:solidFill>
                <a:latin typeface="Jameel Noori Nastaleeq" panose="02000503000000020004" pitchFamily="2" charset="-78"/>
                <a:cs typeface="Jameel Noori Nastaleeq" panose="02000503000000020004" pitchFamily="2" charset="-78"/>
              </a:rPr>
              <a:t>نمبر</a:t>
            </a:r>
            <a:r>
              <a:rPr lang="en-US" sz="4500" dirty="0" smtClean="0">
                <a:solidFill>
                  <a:prstClr val="white"/>
                </a:solidFill>
                <a:latin typeface="Jameel Noori Nastaleeq" panose="02000503000000020004" pitchFamily="2" charset="-78"/>
                <a:cs typeface="Jameel Noori Nastaleeq" panose="02000503000000020004" pitchFamily="2" charset="-78"/>
              </a:rPr>
              <a:t>7</a:t>
            </a:r>
            <a:endParaRPr lang="en-US" sz="4500" dirty="0">
              <a:solidFill>
                <a:prstClr val="white"/>
              </a:solidFill>
              <a:latin typeface="Jameel Noori Nastaleeq" panose="02000503000000020004" pitchFamily="2" charset="-78"/>
              <a:cs typeface="Jameel Noori Nastaleeq" panose="02000503000000020004"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8" name="TextBox 7"/>
          <p:cNvSpPr txBox="1"/>
          <p:nvPr/>
        </p:nvSpPr>
        <p:spPr>
          <a:xfrm>
            <a:off x="3853895" y="4654539"/>
            <a:ext cx="2112066" cy="461665"/>
          </a:xfrm>
          <a:prstGeom prst="rect">
            <a:avLst/>
          </a:prstGeom>
          <a:noFill/>
        </p:spPr>
        <p:txBody>
          <a:bodyPr wrap="square" rtlCol="0">
            <a:spAutoFit/>
          </a:bodyPr>
          <a:lstStyle/>
          <a:p>
            <a:pPr algn="ctr" defTabSz="342900" rtl="1"/>
            <a:r>
              <a:rPr lang="ur-PK" sz="2400" dirty="0">
                <a:solidFill>
                  <a:srgbClr val="0C2F4F"/>
                </a:solidFill>
                <a:latin typeface="Jameel Noori Nastaleeq" panose="02000503000000020004" pitchFamily="2" charset="-78"/>
                <a:cs typeface="Jameel Noori Nastaleeq" panose="02000503000000020004" pitchFamily="2" charset="-78"/>
              </a:rPr>
              <a:t>معلمہ شازیہ رشید</a:t>
            </a:r>
            <a:endParaRPr lang="en-US" sz="2400" dirty="0">
              <a:solidFill>
                <a:srgbClr val="0C2F4F"/>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xmlns="" val="168611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1496291" y="1343508"/>
            <a:ext cx="6614555"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FF0000"/>
                </a:solidFill>
                <a:effectLst/>
                <a:latin typeface="Jameel Noori Nastaleeq" pitchFamily="2" charset="-78"/>
                <a:ea typeface="Calibri" pitchFamily="34" charset="0"/>
                <a:cs typeface="Jameel Noori Nastaleeq" pitchFamily="2" charset="-78"/>
              </a:rPr>
              <a:t>قَالَ رَسُوْلُ اللہِ ﷺ </a:t>
            </a:r>
            <a:endParaRPr kumimoji="0" lang="en-US" sz="1600" b="0" i="0" u="none" strike="noStrike" cap="none" normalizeH="0" baseline="0" dirty="0" smtClean="0">
              <a:ln>
                <a:noFill/>
              </a:ln>
              <a:solidFill>
                <a:srgbClr val="FF0000"/>
              </a:solidFill>
              <a:effectLst/>
              <a:latin typeface="Jameel Noori Nastaleeq" pitchFamily="2" charset="-78"/>
              <a:cs typeface="Jameel Noori Nastaleeq"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lang="en-US" sz="3600" dirty="0" smtClean="0">
              <a:latin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ur-PK" sz="3600" b="0" i="0" u="none" strike="noStrike" cap="none" normalizeH="0" baseline="0" dirty="0" smtClean="0">
                <a:ln>
                  <a:noFill/>
                </a:ln>
                <a:solidFill>
                  <a:srgbClr val="FF0000"/>
                </a:solidFill>
                <a:effectLst/>
                <a:latin typeface="Jameel Noori Nastaleeq" pitchFamily="2" charset="-78"/>
                <a:ea typeface="Calibri" pitchFamily="34" charset="0"/>
                <a:cs typeface="Jameel Noori Nastaleeq" pitchFamily="2" charset="-78"/>
              </a:rPr>
              <a:t>رسول اللہﷺ نے </a:t>
            </a:r>
            <a:r>
              <a:rPr kumimoji="0" lang="ur-PK" sz="3600" b="0" i="0" u="none" strike="noStrike" cap="none" normalizeH="0" baseline="0" dirty="0" smtClean="0">
                <a:ln>
                  <a:noFill/>
                </a:ln>
                <a:solidFill>
                  <a:srgbClr val="FF0000"/>
                </a:solidFill>
                <a:effectLst/>
                <a:latin typeface="Jameel Noori Nastaleeq" pitchFamily="2" charset="-78"/>
                <a:ea typeface="Calibri" pitchFamily="34" charset="0"/>
                <a:cs typeface="Jameel Noori Nastaleeq" pitchFamily="2" charset="-78"/>
              </a:rPr>
              <a:t>فرمایا</a:t>
            </a:r>
            <a:endParaRPr kumimoji="0" lang="en-US" sz="1600" b="0" i="0" u="none" strike="noStrike" cap="none" normalizeH="0" baseline="0" dirty="0" smtClean="0">
              <a:ln>
                <a:noFill/>
              </a:ln>
              <a:solidFill>
                <a:srgbClr val="FF0000"/>
              </a:solidFill>
              <a:effectLst/>
              <a:latin typeface="Arial" pitchFamily="34" charset="0"/>
              <a:cs typeface="Arial" pitchFamily="34" charset="0"/>
            </a:endParaRPr>
          </a:p>
        </p:txBody>
      </p:sp>
      <p:sp>
        <p:nvSpPr>
          <p:cNvPr id="4" name="Rounded Rectangle 3"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6" name="Rectangle 5"/>
          <p:cNvSpPr/>
          <p:nvPr/>
        </p:nvSpPr>
        <p:spPr>
          <a:xfrm>
            <a:off x="3528929" y="1988740"/>
            <a:ext cx="2877711" cy="369332"/>
          </a:xfrm>
          <a:prstGeom prst="rect">
            <a:avLst/>
          </a:prstGeom>
        </p:spPr>
        <p:txBody>
          <a:bodyPr wrap="none">
            <a:spAutoFit/>
          </a:bodyPr>
          <a:lstStyle/>
          <a:p>
            <a:r>
              <a:rPr lang="ur-PK" dirty="0" smtClean="0"/>
              <a:t>وجعلت قرۃ عینی فی الصلوٰۃ</a:t>
            </a:r>
            <a:endParaRPr lang="en-US" dirty="0"/>
          </a:p>
        </p:txBody>
      </p:sp>
    </p:spTree>
    <p:extLst>
      <p:ext uri="{BB962C8B-B14F-4D97-AF65-F5344CB8AC3E}">
        <p14:creationId xmlns:p14="http://schemas.microsoft.com/office/powerpoint/2010/main" xmlns="" val="42791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
        <p:nvSpPr>
          <p:cNvPr id="7" name="Rectangle 6"/>
          <p:cNvSpPr/>
          <p:nvPr/>
        </p:nvSpPr>
        <p:spPr>
          <a:xfrm>
            <a:off x="1856096" y="990432"/>
            <a:ext cx="6455390" cy="707886"/>
          </a:xfrm>
          <a:prstGeom prst="rect">
            <a:avLst/>
          </a:prstGeom>
        </p:spPr>
        <p:txBody>
          <a:bodyPr wrap="square">
            <a:spAutoFit/>
          </a:bodyPr>
          <a:lstStyle/>
          <a:p>
            <a:r>
              <a:rPr lang="ur-PK" sz="4000" b="1" u="sng" dirty="0" smtClean="0">
                <a:solidFill>
                  <a:srgbClr val="FF0000"/>
                </a:solidFill>
                <a:latin typeface="Jameel Noori Nastaleeq" pitchFamily="2" charset="-78"/>
                <a:cs typeface="Jameel Noori Nastaleeq" pitchFamily="2" charset="-78"/>
              </a:rPr>
              <a:t>نماز کی اہمیت اور حیثیت قرآن مجید کی روشنی میں </a:t>
            </a:r>
            <a:endParaRPr lang="en-US" sz="4000" b="1" u="sng" dirty="0">
              <a:solidFill>
                <a:srgbClr val="FF0000"/>
              </a:solidFill>
              <a:latin typeface="Jameel Noori Nastaleeq" pitchFamily="2" charset="-78"/>
              <a:cs typeface="Jameel Noori Nastaleeq" pitchFamily="2" charset="-78"/>
            </a:endParaRPr>
          </a:p>
        </p:txBody>
      </p:sp>
      <p:sp>
        <p:nvSpPr>
          <p:cNvPr id="8" name="Rectangle 7"/>
          <p:cNvSpPr/>
          <p:nvPr/>
        </p:nvSpPr>
        <p:spPr>
          <a:xfrm>
            <a:off x="2545307" y="2191435"/>
            <a:ext cx="4572000" cy="1384995"/>
          </a:xfrm>
          <a:prstGeom prst="rect">
            <a:avLst/>
          </a:prstGeom>
        </p:spPr>
        <p:txBody>
          <a:bodyPr>
            <a:spAutoFit/>
          </a:bodyPr>
          <a:lstStyle/>
          <a:p>
            <a:r>
              <a:rPr lang="ur-PK" sz="2800" dirty="0" smtClean="0"/>
              <a:t>اِنَّمَا یُؤۡمِنُ بِاٰیٰتِنَا الَّذِیۡنَ اِذَا ذُکِّرُوۡا بِہَا خَرُّوۡا سُجَّدًا وَّ سَبَّحُوۡا بِحَمۡدِ رَبِّہِمۡ وَ ہُمۡ لَا یَسۡتَکۡبِرُوۡنَ</a:t>
            </a:r>
            <a:endParaRPr lang="en-US" sz="2800" dirty="0"/>
          </a:p>
        </p:txBody>
      </p:sp>
      <p:sp>
        <p:nvSpPr>
          <p:cNvPr id="9" name="Rectangle 8"/>
          <p:cNvSpPr/>
          <p:nvPr/>
        </p:nvSpPr>
        <p:spPr>
          <a:xfrm>
            <a:off x="1985749" y="3782156"/>
            <a:ext cx="6148316" cy="1569660"/>
          </a:xfrm>
          <a:prstGeom prst="rect">
            <a:avLst/>
          </a:prstGeom>
        </p:spPr>
        <p:txBody>
          <a:bodyPr wrap="square">
            <a:spAutoFit/>
          </a:bodyPr>
          <a:lstStyle/>
          <a:p>
            <a:r>
              <a:rPr lang="ur-PK" sz="3200" dirty="0" smtClean="0">
                <a:latin typeface="Jameel Noori Nastaleeq" pitchFamily="2" charset="-78"/>
                <a:cs typeface="Jameel Noori Nastaleeq" pitchFamily="2" charset="-78"/>
              </a:rPr>
              <a:t>ہ</a:t>
            </a:r>
            <a:r>
              <a:rPr lang="ur-PK" sz="3200" dirty="0" smtClean="0">
                <a:latin typeface="Jameel Noori Nastaleeq" pitchFamily="2" charset="-78"/>
                <a:cs typeface="Jameel Noori Nastaleeq" pitchFamily="2" charset="-78"/>
              </a:rPr>
              <a:t>ماری </a:t>
            </a:r>
            <a:r>
              <a:rPr lang="ur-PK" sz="3200" dirty="0" smtClean="0">
                <a:latin typeface="Jameel Noori Nastaleeq" pitchFamily="2" charset="-78"/>
                <a:cs typeface="Jameel Noori Nastaleeq" pitchFamily="2" charset="-78"/>
              </a:rPr>
              <a:t>آیات پر تو وہ لوگ ایمان لاتےہیں جنہیں یہ آیات سُنا کر جب نصیحت کی جاتی ہے تو سجدے میں گر پڑتے ہیں اور اپنے رب کی حمد کے ساتھ اس کی تسبیح کرتے ہیں اور تکبّر نہیں کرتے </a:t>
            </a:r>
            <a:endParaRPr lang="en-US" sz="3200" dirty="0">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
        <p:nvSpPr>
          <p:cNvPr id="6" name="Rectangle 5"/>
          <p:cNvSpPr/>
          <p:nvPr/>
        </p:nvSpPr>
        <p:spPr>
          <a:xfrm>
            <a:off x="1596789" y="1397842"/>
            <a:ext cx="6591868" cy="2062103"/>
          </a:xfrm>
          <a:prstGeom prst="rect">
            <a:avLst/>
          </a:prstGeom>
        </p:spPr>
        <p:txBody>
          <a:bodyPr wrap="square">
            <a:spAutoFit/>
          </a:bodyPr>
          <a:lstStyle/>
          <a:p>
            <a:r>
              <a:rPr lang="ur-PK" sz="3200" dirty="0" smtClean="0"/>
              <a:t>اَتَاۡمُرُوۡنَ النَّاسَ بِالۡبِرِّ وَ تَنۡسَوۡنَ اَنۡفُسَکُمۡ وَ اَنۡتُمۡ تَتۡلُوۡنَ الۡکِتٰبَ ؕ اَفَلَا تَعۡقِلُوۡنَ ﴿۴۴﴾ وَ اسۡتَعِیۡنُوۡا بِالصَّبۡرِ وَ الصَّلٰوۃِ ؕ وَ اِنَّہَا لَکَبِیۡرَۃٌ اِلَّا عَلَی الۡخٰشِعِیۡنَ</a:t>
            </a:r>
            <a:endParaRPr lang="en-US" sz="3200" dirty="0"/>
          </a:p>
        </p:txBody>
      </p:sp>
      <p:sp>
        <p:nvSpPr>
          <p:cNvPr id="7" name="Rectangle 6"/>
          <p:cNvSpPr/>
          <p:nvPr/>
        </p:nvSpPr>
        <p:spPr>
          <a:xfrm>
            <a:off x="1119117" y="512761"/>
            <a:ext cx="6455390" cy="707886"/>
          </a:xfrm>
          <a:prstGeom prst="rect">
            <a:avLst/>
          </a:prstGeom>
        </p:spPr>
        <p:txBody>
          <a:bodyPr wrap="square">
            <a:spAutoFit/>
          </a:bodyPr>
          <a:lstStyle/>
          <a:p>
            <a:r>
              <a:rPr lang="ur-PK" sz="4000" b="1" u="sng" dirty="0" smtClean="0">
                <a:solidFill>
                  <a:srgbClr val="FF0000"/>
                </a:solidFill>
                <a:latin typeface="Jameel Noori Nastaleeq" pitchFamily="2" charset="-78"/>
                <a:cs typeface="Jameel Noori Nastaleeq" pitchFamily="2" charset="-78"/>
              </a:rPr>
              <a:t>نماز کی اہمیت اور حیثیت قرآن مجید کی روشنی میں </a:t>
            </a:r>
            <a:endParaRPr lang="en-US" sz="4000" b="1" u="sng" dirty="0">
              <a:solidFill>
                <a:srgbClr val="FF0000"/>
              </a:solidFill>
              <a:latin typeface="Jameel Noori Nastaleeq" pitchFamily="2" charset="-78"/>
              <a:cs typeface="Jameel Noori Nastaleeq" pitchFamily="2" charset="-78"/>
            </a:endParaRPr>
          </a:p>
        </p:txBody>
      </p:sp>
      <p:sp>
        <p:nvSpPr>
          <p:cNvPr id="8" name="Rectangle 7"/>
          <p:cNvSpPr/>
          <p:nvPr/>
        </p:nvSpPr>
        <p:spPr>
          <a:xfrm>
            <a:off x="2272353" y="3848375"/>
            <a:ext cx="4572000" cy="2246769"/>
          </a:xfrm>
          <a:prstGeom prst="rect">
            <a:avLst/>
          </a:prstGeom>
        </p:spPr>
        <p:txBody>
          <a:bodyPr>
            <a:spAutoFit/>
          </a:bodyPr>
          <a:lstStyle/>
          <a:p>
            <a:r>
              <a:rPr lang="ur-PK" sz="2800" dirty="0" smtClean="0">
                <a:latin typeface="Jameel Noori Nastaleeq" pitchFamily="2" charset="-78"/>
                <a:cs typeface="Jameel Noori Nastaleeq" pitchFamily="2" charset="-78"/>
              </a:rPr>
              <a:t>تم دُوسروں کو تو نیکی کا راستہ اختیار کرنے کے لیے کہتے ہو، مگر اپنے آپ کو بھول جاتے ہو؟ حالانکہ تم کتاب کی تلاوت کرتے ہو ۔کیا تم عقل سے بالکل کام نہیں لیتے ؟ صبر اور نماز سے</a:t>
            </a:r>
            <a:r>
              <a:rPr lang="ur-PK" sz="2800" b="1" baseline="30000" dirty="0" smtClean="0">
                <a:latin typeface="Jameel Noori Nastaleeq" pitchFamily="2" charset="-78"/>
                <a:cs typeface="Jameel Noori Nastaleeq" pitchFamily="2" charset="-78"/>
                <a:hlinkClick r:id="rId3"/>
              </a:rPr>
              <a:t>60</a:t>
            </a:r>
            <a:r>
              <a:rPr lang="ur-PK" sz="2800" dirty="0" smtClean="0">
                <a:latin typeface="Jameel Noori Nastaleeq" pitchFamily="2" charset="-78"/>
                <a:cs typeface="Jameel Noori Nastaleeq" pitchFamily="2" charset="-78"/>
              </a:rPr>
              <a:t> مدد لو، بیشک نماز ایک سخت مشکل کام ہے</a:t>
            </a:r>
            <a:endParaRPr lang="en-US" sz="2800" dirty="0">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
        <p:nvSpPr>
          <p:cNvPr id="6" name="Rectangle 5"/>
          <p:cNvSpPr/>
          <p:nvPr/>
        </p:nvSpPr>
        <p:spPr>
          <a:xfrm>
            <a:off x="2348052" y="1347295"/>
            <a:ext cx="4378122" cy="707886"/>
          </a:xfrm>
          <a:prstGeom prst="rect">
            <a:avLst/>
          </a:prstGeom>
        </p:spPr>
        <p:txBody>
          <a:bodyPr wrap="none">
            <a:spAutoFit/>
          </a:bodyPr>
          <a:lstStyle/>
          <a:p>
            <a:r>
              <a:rPr lang="ur-PK" sz="4000" b="1" u="sng" dirty="0" smtClean="0">
                <a:solidFill>
                  <a:srgbClr val="FF0000"/>
                </a:solidFill>
                <a:latin typeface="Jameel Noori Nastaleeq" pitchFamily="2" charset="-78"/>
                <a:cs typeface="Jameel Noori Nastaleeq" pitchFamily="2" charset="-78"/>
              </a:rPr>
              <a:t>نماز کے فضائل حدیث کی روشنی میں </a:t>
            </a:r>
            <a:endParaRPr lang="en-US" sz="4000" b="1" u="sng" dirty="0">
              <a:solidFill>
                <a:srgbClr val="FF0000"/>
              </a:solidFill>
              <a:latin typeface="Jameel Noori Nastaleeq" pitchFamily="2" charset="-78"/>
              <a:cs typeface="Jameel Noori Nastaleeq" pitchFamily="2" charset="-78"/>
            </a:endParaRPr>
          </a:p>
        </p:txBody>
      </p:sp>
      <p:sp>
        <p:nvSpPr>
          <p:cNvPr id="7" name="Rectangle 6"/>
          <p:cNvSpPr/>
          <p:nvPr/>
        </p:nvSpPr>
        <p:spPr>
          <a:xfrm>
            <a:off x="736979" y="2774245"/>
            <a:ext cx="8011236" cy="1077218"/>
          </a:xfrm>
          <a:prstGeom prst="rect">
            <a:avLst/>
          </a:prstGeom>
        </p:spPr>
        <p:txBody>
          <a:bodyPr wrap="square">
            <a:spAutoFit/>
          </a:bodyPr>
          <a:lstStyle/>
          <a:p>
            <a:pPr algn="ctr"/>
            <a:r>
              <a:rPr lang="ur-PK" sz="3200" dirty="0" smtClean="0">
                <a:latin typeface="Jameel Noori Nastaleeq" pitchFamily="2" charset="-78"/>
                <a:cs typeface="Jameel Noori Nastaleeq" pitchFamily="2" charset="-78"/>
              </a:rPr>
              <a:t>نبی کریم صل اللہ علیہ والہ وسلم نے فرمایا جس نے نماز کی پابندی کی قیامت کے دن وہ اسکے لئے نور دلیلاور جہنم سے نجات کا باعثِ ہو گی(الدارمی) </a:t>
            </a:r>
            <a:endParaRPr lang="en-US" sz="3200" dirty="0">
              <a:latin typeface="Jameel Noori Nastaleeq" pitchFamily="2" charset="-78"/>
              <a:cs typeface="Jameel Noori Nastaleeq" pitchFamily="2" charset="-78"/>
            </a:endParaRPr>
          </a:p>
        </p:txBody>
      </p:sp>
      <p:sp>
        <p:nvSpPr>
          <p:cNvPr id="8" name="Rectangle 7"/>
          <p:cNvSpPr/>
          <p:nvPr/>
        </p:nvSpPr>
        <p:spPr>
          <a:xfrm>
            <a:off x="464024" y="4466566"/>
            <a:ext cx="8420668" cy="1077218"/>
          </a:xfrm>
          <a:prstGeom prst="rect">
            <a:avLst/>
          </a:prstGeom>
        </p:spPr>
        <p:txBody>
          <a:bodyPr wrap="square">
            <a:spAutoFit/>
          </a:bodyPr>
          <a:lstStyle/>
          <a:p>
            <a:pPr algn="ctr"/>
            <a:r>
              <a:rPr lang="ur-PK" sz="3200" dirty="0" smtClean="0">
                <a:latin typeface="Jameel Noori Nastaleeq" pitchFamily="2" charset="-78"/>
                <a:cs typeface="Jameel Noori Nastaleeq" pitchFamily="2" charset="-78"/>
              </a:rPr>
              <a:t>عبداللہ بن مسعود سے مروی ہے کہ میں نے رسول اللہ صل اللہ علیہ والہ وسلم سے پوچھا کونسا عمل افضل ہے فرمایا اول وقت میں نماز پڑھنا</a:t>
            </a:r>
            <a:endParaRPr lang="en-US" sz="3200" dirty="0">
              <a:latin typeface="Jameel Noori Nastaleeq" pitchFamily="2" charset="-78"/>
              <a:cs typeface="Jameel Noori Nastaleeq"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
        <p:nvSpPr>
          <p:cNvPr id="6" name="Rectangle 5"/>
          <p:cNvSpPr/>
          <p:nvPr/>
        </p:nvSpPr>
        <p:spPr>
          <a:xfrm>
            <a:off x="3157500" y="978806"/>
            <a:ext cx="3634328" cy="707886"/>
          </a:xfrm>
          <a:prstGeom prst="rect">
            <a:avLst/>
          </a:prstGeom>
        </p:spPr>
        <p:txBody>
          <a:bodyPr wrap="none">
            <a:spAutoFit/>
          </a:bodyPr>
          <a:lstStyle/>
          <a:p>
            <a:r>
              <a:rPr lang="ur-PK" sz="4000" b="1" u="sng" dirty="0" smtClean="0">
                <a:solidFill>
                  <a:srgbClr val="FF0000"/>
                </a:solidFill>
                <a:latin typeface="Jameel Noori Nastaleeq" pitchFamily="2" charset="-78"/>
                <a:cs typeface="Jameel Noori Nastaleeq" pitchFamily="2" charset="-78"/>
              </a:rPr>
              <a:t>نماز اور انبیاء کرام علیہم السلام</a:t>
            </a:r>
            <a:endParaRPr lang="en-US" sz="4000" b="1" u="sng" dirty="0">
              <a:solidFill>
                <a:srgbClr val="FF0000"/>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
        <p:nvSpPr>
          <p:cNvPr id="6" name="Rectangle 5"/>
          <p:cNvSpPr/>
          <p:nvPr/>
        </p:nvSpPr>
        <p:spPr>
          <a:xfrm>
            <a:off x="2340591" y="1113261"/>
            <a:ext cx="4572000" cy="646331"/>
          </a:xfrm>
          <a:prstGeom prst="rect">
            <a:avLst/>
          </a:prstGeom>
        </p:spPr>
        <p:txBody>
          <a:bodyPr>
            <a:spAutoFit/>
          </a:bodyPr>
          <a:lstStyle/>
          <a:p>
            <a:r>
              <a:rPr lang="ur-PK" sz="3600" b="1" u="sng" dirty="0" smtClean="0">
                <a:solidFill>
                  <a:srgbClr val="FF0000"/>
                </a:solidFill>
                <a:latin typeface="Jameel Noori Nastaleeq" pitchFamily="2" charset="-78"/>
                <a:cs typeface="Jameel Noori Nastaleeq" pitchFamily="2" charset="-78"/>
              </a:rPr>
              <a:t>انبیاء کرام علیہم السلام کو نماز پڑھنے کا حکم </a:t>
            </a:r>
            <a:endParaRPr lang="en-US" sz="3600" b="1" u="sng" dirty="0">
              <a:solidFill>
                <a:srgbClr val="FF0000"/>
              </a:solidFill>
              <a:latin typeface="Jameel Noori Nastaleeq" pitchFamily="2" charset="-78"/>
              <a:cs typeface="Jameel Noori Nastaleeq" pitchFamily="2" charset="-78"/>
            </a:endParaRPr>
          </a:p>
        </p:txBody>
      </p:sp>
      <p:sp>
        <p:nvSpPr>
          <p:cNvPr id="8" name="Rectangle 7"/>
          <p:cNvSpPr/>
          <p:nvPr/>
        </p:nvSpPr>
        <p:spPr>
          <a:xfrm>
            <a:off x="2449773" y="2175765"/>
            <a:ext cx="4572000" cy="1569660"/>
          </a:xfrm>
          <a:prstGeom prst="rect">
            <a:avLst/>
          </a:prstGeom>
        </p:spPr>
        <p:txBody>
          <a:bodyPr>
            <a:spAutoFit/>
          </a:bodyPr>
          <a:lstStyle/>
          <a:p>
            <a:r>
              <a:rPr lang="ur-PK" sz="2400" dirty="0" smtClean="0"/>
              <a:t> وَ جَعَلۡنٰہُمۡ اَئِمَّۃً یَّہۡدُوۡنَ بِاَمۡرِنَا وَ اَوۡحَیۡنَاۤ اِلَیۡہِمۡ فِعۡلَ الۡخَیۡرٰتِ وَ اِقَامَ الصَّلٰوۃِ وَ اِیۡتَآءَ الزَّکٰوۃِ ۚ وَ کَانُوۡا لَنَا عٰبِدِیۡنَ</a:t>
            </a:r>
            <a:endParaRPr lang="en-US" sz="2400" dirty="0"/>
          </a:p>
        </p:txBody>
      </p:sp>
      <p:sp>
        <p:nvSpPr>
          <p:cNvPr id="9" name="Rectangle 8"/>
          <p:cNvSpPr/>
          <p:nvPr/>
        </p:nvSpPr>
        <p:spPr>
          <a:xfrm>
            <a:off x="2286001" y="3672975"/>
            <a:ext cx="4572000" cy="1815882"/>
          </a:xfrm>
          <a:prstGeom prst="rect">
            <a:avLst/>
          </a:prstGeom>
        </p:spPr>
        <p:txBody>
          <a:bodyPr>
            <a:spAutoFit/>
          </a:bodyPr>
          <a:lstStyle/>
          <a:p>
            <a:r>
              <a:rPr lang="ur-PK" sz="2800" dirty="0" smtClean="0">
                <a:latin typeface="Jameel Noori Nastaleeq" pitchFamily="2" charset="-78"/>
                <a:cs typeface="Jameel Noori Nastaleeq" pitchFamily="2" charset="-78"/>
              </a:rPr>
              <a:t>ور ہم نے اُن کو امام بنا دیا جو ہمارے حکم سے رہنمائی کرتے تھے۔ اور ہم نے اُنہیں وحی کے ذریعہ نیک کاموں کی اور نماز قائم کرنے اور زکوٰة دینے کی ہدایت کی، اور وہ ہمارے عبادت گزار تھے۔ </a:t>
            </a:r>
            <a:r>
              <a:rPr lang="ur-PK" sz="2800" b="1" baseline="30000" dirty="0" smtClean="0">
                <a:latin typeface="Jameel Noori Nastaleeq" pitchFamily="2" charset="-78"/>
                <a:cs typeface="Jameel Noori Nastaleeq" pitchFamily="2" charset="-78"/>
                <a:hlinkClick r:id="rId3"/>
              </a:rPr>
              <a:t>66</a:t>
            </a:r>
            <a:endParaRPr lang="en-US" sz="2800" dirty="0">
              <a:latin typeface="Jameel Noori Nastaleeq" pitchFamily="2" charset="-78"/>
              <a:cs typeface="Jameel Noori Nastaleeq"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6" name="Rectangle 5"/>
          <p:cNvSpPr/>
          <p:nvPr/>
        </p:nvSpPr>
        <p:spPr>
          <a:xfrm>
            <a:off x="3235114" y="637612"/>
            <a:ext cx="3017173" cy="1015663"/>
          </a:xfrm>
          <a:prstGeom prst="rect">
            <a:avLst/>
          </a:prstGeom>
        </p:spPr>
        <p:txBody>
          <a:bodyPr wrap="none">
            <a:spAutoFit/>
          </a:bodyPr>
          <a:lstStyle/>
          <a:p>
            <a:r>
              <a:rPr lang="ur-PK" sz="6000" b="1" u="sng" dirty="0" smtClean="0">
                <a:solidFill>
                  <a:srgbClr val="FF0000"/>
                </a:solidFill>
                <a:latin typeface="Jameel Noori Nastaleeq" pitchFamily="2" charset="-78"/>
                <a:cs typeface="Jameel Noori Nastaleeq" pitchFamily="2" charset="-78"/>
              </a:rPr>
              <a:t>زکریا علیہ السلام </a:t>
            </a:r>
            <a:endParaRPr lang="en-US" sz="6000" b="1" u="sng" dirty="0">
              <a:solidFill>
                <a:srgbClr val="FF0000"/>
              </a:solidFill>
              <a:latin typeface="Jameel Noori Nastaleeq" pitchFamily="2" charset="-78"/>
              <a:cs typeface="Jameel Noori Nastaleeq" pitchFamily="2" charset="-78"/>
            </a:endParaRPr>
          </a:p>
        </p:txBody>
      </p:sp>
      <p:sp>
        <p:nvSpPr>
          <p:cNvPr id="7" name="Rectangle 6"/>
          <p:cNvSpPr/>
          <p:nvPr/>
        </p:nvSpPr>
        <p:spPr>
          <a:xfrm>
            <a:off x="2245057" y="2121174"/>
            <a:ext cx="4572000" cy="1569660"/>
          </a:xfrm>
          <a:prstGeom prst="rect">
            <a:avLst/>
          </a:prstGeom>
        </p:spPr>
        <p:txBody>
          <a:bodyPr>
            <a:spAutoFit/>
          </a:bodyPr>
          <a:lstStyle/>
          <a:p>
            <a:r>
              <a:rPr lang="ur-PK" sz="2400" dirty="0" smtClean="0"/>
              <a:t> فَنَادَتۡہُ الۡمَلٰٓئِکَۃُ وَ ہُوَ قَآئِمٌ یُّصَلِّیۡ فِی الۡمِحۡرَابِ ۙ اَنَّ اللّٰہَ یُبَشِّرُکَ بِیَحۡیٰی مُصَدِّقًۢا بِکَلِمَۃٍ مِّنَ اللّٰہِ وَ سَیِّدًا وَّ حَصُوۡرًا وَّ نَبِیًّا مِّنَ الصّٰلِحِیۡنَ </a:t>
            </a:r>
            <a:endParaRPr lang="en-US" sz="2400" dirty="0"/>
          </a:p>
        </p:txBody>
      </p:sp>
      <p:sp>
        <p:nvSpPr>
          <p:cNvPr id="8" name="Rectangle 7"/>
          <p:cNvSpPr/>
          <p:nvPr/>
        </p:nvSpPr>
        <p:spPr>
          <a:xfrm>
            <a:off x="2081284" y="4158228"/>
            <a:ext cx="4572000" cy="1200329"/>
          </a:xfrm>
          <a:prstGeom prst="rect">
            <a:avLst/>
          </a:prstGeom>
        </p:spPr>
        <p:txBody>
          <a:bodyPr>
            <a:spAutoFit/>
          </a:bodyPr>
          <a:lstStyle/>
          <a:p>
            <a:r>
              <a:rPr lang="ur-PK" dirty="0" smtClean="0">
                <a:latin typeface="Jameel Noori Nastaleeq" pitchFamily="2" charset="-78"/>
                <a:cs typeface="Jameel Noori Nastaleeq" pitchFamily="2" charset="-78"/>
              </a:rPr>
              <a:t>جواب میں فرشتوں نے آواز دی ، جب کہ وہ محراب میں کھڑا نماز پڑھ رہاتھا، کہ”اللہ تجھے یحی</a:t>
            </a:r>
            <a:r>
              <a:rPr lang="ur-PK" b="1" baseline="30000" dirty="0" smtClean="0">
                <a:latin typeface="Jameel Noori Nastaleeq" pitchFamily="2" charset="-78"/>
                <a:cs typeface="Jameel Noori Nastaleeq" pitchFamily="2" charset="-78"/>
                <a:hlinkClick r:id="rId3"/>
              </a:rPr>
              <a:t>38</a:t>
            </a:r>
            <a:r>
              <a:rPr lang="ur-PK" dirty="0" smtClean="0">
                <a:latin typeface="Jameel Noori Nastaleeq" pitchFamily="2" charset="-78"/>
                <a:cs typeface="Jameel Noori Nastaleeq" pitchFamily="2" charset="-78"/>
              </a:rPr>
              <a:t>یٰ کی خوشخبری دیتا ہے۔ وہ اللہ کی طرف سے ایک فرمان</a:t>
            </a:r>
            <a:r>
              <a:rPr lang="ur-PK" b="1" baseline="30000" dirty="0" smtClean="0">
                <a:latin typeface="Jameel Noori Nastaleeq" pitchFamily="2" charset="-78"/>
                <a:cs typeface="Jameel Noori Nastaleeq" pitchFamily="2" charset="-78"/>
                <a:hlinkClick r:id="rId4"/>
              </a:rPr>
              <a:t>39</a:t>
            </a:r>
            <a:r>
              <a:rPr lang="ur-PK" dirty="0" smtClean="0">
                <a:latin typeface="Jameel Noori Nastaleeq" pitchFamily="2" charset="-78"/>
                <a:cs typeface="Jameel Noori Nastaleeq" pitchFamily="2" charset="-78"/>
              </a:rPr>
              <a:t> کی تصدیق کرنے والا بن کر آئے گا۔ اس میں سرداری و بزرگی کی شان ہو گی۔ کمال درجہ کا ضابط ہو گا۔ نبّوت سے سرفراز ہو گا اور صالحین میں شمار کیا جائے گا</a:t>
            </a:r>
            <a:endParaRPr lang="en-US" dirty="0">
              <a:latin typeface="Jameel Noori Nastaleeq" pitchFamily="2" charset="-78"/>
              <a:cs typeface="Jameel Noori Nastaleeq" pitchFamily="2" charset="-78"/>
            </a:endParaRPr>
          </a:p>
        </p:txBody>
      </p:sp>
      <p:sp>
        <p:nvSpPr>
          <p:cNvPr id="9" name="Rounded Rectangle 8"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96AA584-1D25-480D-B8E4-5219D6A0D892}"/>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8" name="Rectangle 7"/>
          <p:cNvSpPr/>
          <p:nvPr/>
        </p:nvSpPr>
        <p:spPr>
          <a:xfrm>
            <a:off x="3649489" y="760441"/>
            <a:ext cx="2686954"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ابراہیم علیہ السلام </a:t>
            </a:r>
            <a:endParaRPr lang="en-US" sz="4800" b="1" u="sng" dirty="0">
              <a:solidFill>
                <a:srgbClr val="FF0000"/>
              </a:solidFill>
              <a:latin typeface="Jameel Noori Nastaleeq" pitchFamily="2" charset="-78"/>
              <a:cs typeface="Jameel Noori Nastaleeq" pitchFamily="2" charset="-78"/>
            </a:endParaRPr>
          </a:p>
        </p:txBody>
      </p:sp>
      <p:sp>
        <p:nvSpPr>
          <p:cNvPr id="9" name="Rectangle 8"/>
          <p:cNvSpPr/>
          <p:nvPr/>
        </p:nvSpPr>
        <p:spPr>
          <a:xfrm>
            <a:off x="2456597" y="2078208"/>
            <a:ext cx="4572000" cy="1200329"/>
          </a:xfrm>
          <a:prstGeom prst="rect">
            <a:avLst/>
          </a:prstGeom>
        </p:spPr>
        <p:txBody>
          <a:bodyPr>
            <a:spAutoFit/>
          </a:bodyPr>
          <a:lstStyle/>
          <a:p>
            <a:r>
              <a:rPr lang="ur-PK" dirty="0" smtClean="0"/>
              <a:t>وَ اِذۡ جَعَلۡنَا الۡبَیۡتَ مَثَابَۃً لِّلنَّاسِ وَ اَمۡنًا ؕ وَ اتَّخِذُوۡا مِنۡ مَّقَامِ اِبۡرٰہٖمَ مُصَلًّی ؕ وَ عَہِدۡنَاۤ اِلٰۤی اِبۡرٰہٖمَ وَ اِسۡمٰعِیۡلَ اَنۡ طَہِّرَا بَیۡتِیَ لِلطَّآئِفِیۡنَ وَ الۡعٰکِفِیۡنَ وَ الرُّکَّعِ السُّجُوۡدِ</a:t>
            </a:r>
            <a:endParaRPr lang="en-US" dirty="0"/>
          </a:p>
        </p:txBody>
      </p:sp>
      <p:sp>
        <p:nvSpPr>
          <p:cNvPr id="10" name="Rectangle 9"/>
          <p:cNvSpPr/>
          <p:nvPr/>
        </p:nvSpPr>
        <p:spPr>
          <a:xfrm>
            <a:off x="2122227" y="3696228"/>
            <a:ext cx="4572000" cy="1200329"/>
          </a:xfrm>
          <a:prstGeom prst="rect">
            <a:avLst/>
          </a:prstGeom>
        </p:spPr>
        <p:txBody>
          <a:bodyPr>
            <a:spAutoFit/>
          </a:bodyPr>
          <a:lstStyle/>
          <a:p>
            <a:r>
              <a:rPr lang="ur-PK" dirty="0" smtClean="0">
                <a:latin typeface="Jameel Noori Nastaleeq" pitchFamily="2" charset="-78"/>
                <a:cs typeface="Jameel Noori Nastaleeq" pitchFamily="2" charset="-78"/>
              </a:rPr>
              <a:t>ور یہ کہ ہم نے اس گھر ﴿کعبے﴾ کو لوگوں کے لیے مرکز اور امن کی جگہ قرار دیاتھا اور لوگوں کو حکم دیا تھا کہ ابراہیمؑ جہاں عبادت کے لیے کھڑا ہو تا ہے اس مقام کو مستقل جائے نماز بنالو، اور ابرہیم ؑاور اسماعیل  ؑ کو تاکید کی تھی کہ میرے اس گھر کو طواف اور اعتکاف اور رکوع اورسجدہ کرنے والوں کے لیے پاک رکھو</a:t>
            </a:r>
            <a:endParaRPr lang="en-US" dirty="0">
              <a:latin typeface="Jameel Noori Nastaleeq" pitchFamily="2" charset="-78"/>
              <a:cs typeface="Jameel Noori Nastaleeq" pitchFamily="2" charset="-78"/>
            </a:endParaRPr>
          </a:p>
        </p:txBody>
      </p:sp>
      <p:sp>
        <p:nvSpPr>
          <p:cNvPr id="11" name="Rounded Rectangle 10"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extLst>
      <p:ext uri="{BB962C8B-B14F-4D97-AF65-F5344CB8AC3E}">
        <p14:creationId xmlns:p14="http://schemas.microsoft.com/office/powerpoint/2010/main" xmlns="" val="902532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91228" y="542077"/>
            <a:ext cx="2797561"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اسماعیل علیہ السلام </a:t>
            </a:r>
            <a:endParaRPr lang="en-US" sz="48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2545308" y="2164140"/>
            <a:ext cx="4572000" cy="646331"/>
          </a:xfrm>
          <a:prstGeom prst="rect">
            <a:avLst/>
          </a:prstGeom>
        </p:spPr>
        <p:txBody>
          <a:bodyPr>
            <a:spAutoFit/>
          </a:bodyPr>
          <a:lstStyle/>
          <a:p>
            <a:r>
              <a:rPr lang="ur-PK" dirty="0" smtClean="0"/>
              <a:t>وَ کَانَ یَاۡمُرُ اَہۡلَہٗ بِالصَّلٰوۃِ وَ الزَّکٰوۃِ ۪ وَ کَانَ عِنۡدَ رَبِّہٖ مَرۡضِیًّا </a:t>
            </a:r>
            <a:endParaRPr lang="en-US" dirty="0"/>
          </a:p>
        </p:txBody>
      </p:sp>
      <p:sp>
        <p:nvSpPr>
          <p:cNvPr id="6" name="Rectangle 5"/>
          <p:cNvSpPr/>
          <p:nvPr/>
        </p:nvSpPr>
        <p:spPr>
          <a:xfrm>
            <a:off x="2286000" y="2967335"/>
            <a:ext cx="4572000" cy="1569660"/>
          </a:xfrm>
          <a:prstGeom prst="rect">
            <a:avLst/>
          </a:prstGeom>
        </p:spPr>
        <p:txBody>
          <a:bodyPr>
            <a:spAutoFit/>
          </a:bodyPr>
          <a:lstStyle/>
          <a:p>
            <a:r>
              <a:rPr lang="ur-PK" sz="3200" dirty="0" smtClean="0">
                <a:latin typeface="Jameel Noori Nastaleeq" pitchFamily="2" charset="-78"/>
                <a:cs typeface="Jameel Noori Nastaleeq" pitchFamily="2" charset="-78"/>
              </a:rPr>
              <a:t> وہ اپنے گھر والوں کو نماز اور زکوٰة کا حکم دیتا تھا اور اپنے ربّ کے نزدیک ایک پسندیدہ انسان تھا۔</a:t>
            </a:r>
            <a:endParaRPr lang="en-US" sz="3200" dirty="0">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713" y="733146"/>
            <a:ext cx="3557384"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موسی علیہ السلام اور نماز </a:t>
            </a:r>
            <a:endParaRPr lang="en-US" sz="48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2354238" y="2000366"/>
            <a:ext cx="4572000" cy="646331"/>
          </a:xfrm>
          <a:prstGeom prst="rect">
            <a:avLst/>
          </a:prstGeom>
        </p:spPr>
        <p:txBody>
          <a:bodyPr>
            <a:spAutoFit/>
          </a:bodyPr>
          <a:lstStyle/>
          <a:p>
            <a:r>
              <a:rPr lang="ur-PK" dirty="0" smtClean="0"/>
              <a:t>اِنَّنِیۡۤ اَنَا اللّٰہُ لَاۤ اِلٰہَ اِلَّاۤ اَنَا فَاعۡبُدۡنِیۡ ۙ وَ اَقِمِ الصَّلٰوۃَ لِذِکۡرِیۡ</a:t>
            </a:r>
            <a:endParaRPr lang="en-US" dirty="0"/>
          </a:p>
        </p:txBody>
      </p:sp>
      <p:sp>
        <p:nvSpPr>
          <p:cNvPr id="6" name="Rectangle 5"/>
          <p:cNvSpPr/>
          <p:nvPr/>
        </p:nvSpPr>
        <p:spPr>
          <a:xfrm>
            <a:off x="2286000" y="2967335"/>
            <a:ext cx="4572000" cy="1569660"/>
          </a:xfrm>
          <a:prstGeom prst="rect">
            <a:avLst/>
          </a:prstGeom>
        </p:spPr>
        <p:txBody>
          <a:bodyPr>
            <a:spAutoFit/>
          </a:bodyPr>
          <a:lstStyle/>
          <a:p>
            <a:r>
              <a:rPr lang="ur-PK" sz="3200" dirty="0" smtClean="0">
                <a:latin typeface="Jameel Noori Nastaleeq" pitchFamily="2" charset="-78"/>
                <a:cs typeface="Jameel Noori Nastaleeq" pitchFamily="2" charset="-78"/>
              </a:rPr>
              <a:t> میں ہی اللہ ہوں، میرے سوا کوئی خدا نہیں، پس تُو میری بندگی کر اور میری یاد کے لیے نماز قائم کر</a:t>
            </a:r>
            <a:endParaRPr lang="en-US" sz="3200" dirty="0">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08829" y="471817"/>
            <a:ext cx="4769893" cy="584775"/>
          </a:xfrm>
          <a:prstGeom prst="rect">
            <a:avLst/>
          </a:prstGeom>
        </p:spPr>
        <p:txBody>
          <a:bodyPr wrap="square">
            <a:spAutoFit/>
          </a:bodyPr>
          <a:lstStyle/>
          <a:p>
            <a:r>
              <a:rPr lang="ur-PK" sz="3200" b="1" u="sng" dirty="0" smtClean="0">
                <a:solidFill>
                  <a:srgbClr val="FF0000"/>
                </a:solidFill>
                <a:latin typeface="Jameel Noori Nastaleeq" pitchFamily="2" charset="-78"/>
                <a:cs typeface="Jameel Noori Nastaleeq" pitchFamily="2" charset="-78"/>
              </a:rPr>
              <a:t>نبی کریم صل اللہ علیہ والہ وسلم کو نماز کا حکم </a:t>
            </a:r>
            <a:endParaRPr lang="en-US" sz="32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2572603" y="1727411"/>
            <a:ext cx="4572000" cy="646331"/>
          </a:xfrm>
          <a:prstGeom prst="rect">
            <a:avLst/>
          </a:prstGeom>
        </p:spPr>
        <p:txBody>
          <a:bodyPr>
            <a:spAutoFit/>
          </a:bodyPr>
          <a:lstStyle/>
          <a:p>
            <a:r>
              <a:rPr lang="ur-PK" dirty="0" smtClean="0"/>
              <a:t>وَ اۡمُرۡ اَہۡلَکَ بِالصَّلٰوۃِ وَ اصۡطَبِرۡ عَلَیۡہَا ؕ لَا نَسۡـَٔلُکَ رِزۡقًا ؕ نَحۡنُ نَرۡزُقُکَ ؕ وَ الۡعَاقِبَۃُ لِلتَّقۡوٰی</a:t>
            </a:r>
            <a:endParaRPr lang="en-US" dirty="0"/>
          </a:p>
        </p:txBody>
      </p:sp>
      <p:sp>
        <p:nvSpPr>
          <p:cNvPr id="6" name="Rectangle 5"/>
          <p:cNvSpPr/>
          <p:nvPr/>
        </p:nvSpPr>
        <p:spPr>
          <a:xfrm>
            <a:off x="2286000" y="2690336"/>
            <a:ext cx="4572000" cy="1815882"/>
          </a:xfrm>
          <a:prstGeom prst="rect">
            <a:avLst/>
          </a:prstGeom>
        </p:spPr>
        <p:txBody>
          <a:bodyPr>
            <a:spAutoFit/>
          </a:bodyPr>
          <a:lstStyle/>
          <a:p>
            <a:r>
              <a:rPr lang="ur-PK" sz="2800" dirty="0" smtClean="0">
                <a:latin typeface="Jameel Noori Nastaleeq" pitchFamily="2" charset="-78"/>
                <a:cs typeface="Jameel Noori Nastaleeq" pitchFamily="2" charset="-78"/>
              </a:rPr>
              <a:t>اپنے اہل و عیال کو نماز کی تلقین کرو </a:t>
            </a:r>
            <a:r>
              <a:rPr lang="ur-PK" sz="2800" b="1" baseline="30000" dirty="0" smtClean="0">
                <a:latin typeface="Jameel Noori Nastaleeq" pitchFamily="2" charset="-78"/>
                <a:cs typeface="Jameel Noori Nastaleeq" pitchFamily="2" charset="-78"/>
                <a:hlinkClick r:id="rId2"/>
              </a:rPr>
              <a:t>114</a:t>
            </a:r>
            <a:r>
              <a:rPr lang="ur-PK" sz="2800" dirty="0" smtClean="0">
                <a:latin typeface="Jameel Noori Nastaleeq" pitchFamily="2" charset="-78"/>
                <a:cs typeface="Jameel Noori Nastaleeq" pitchFamily="2" charset="-78"/>
              </a:rPr>
              <a:t> اور خود بھی اُس کے پابند رہو۔ ہم تم سے کوئی رزق نہیں چاہتے، رزق تو ہم ہی تمہیں دے رہے ہیں۔ اور انجام کی بھلائی تقویٰ ہی کے لیے ہے</a:t>
            </a:r>
            <a:endParaRPr lang="en-US" sz="2800" dirty="0">
              <a:latin typeface="Jameel Noori Nastaleeq" pitchFamily="2" charset="-78"/>
              <a:cs typeface="Jameel Noori Nastaleeq" pitchFamily="2" charset="-78"/>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8" name="Rounded Rectangle 7"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24852" y="1074340"/>
            <a:ext cx="3239990" cy="646331"/>
          </a:xfrm>
          <a:prstGeom prst="rect">
            <a:avLst/>
          </a:prstGeom>
        </p:spPr>
        <p:txBody>
          <a:bodyPr wrap="none">
            <a:spAutoFit/>
          </a:bodyPr>
          <a:lstStyle/>
          <a:p>
            <a:r>
              <a:rPr lang="ur-PK" sz="3600" b="1" u="sng" dirty="0" smtClean="0">
                <a:solidFill>
                  <a:srgbClr val="FF0000"/>
                </a:solidFill>
                <a:latin typeface="Jameel Noori Nastaleeq" pitchFamily="2" charset="-78"/>
                <a:cs typeface="Jameel Noori Nastaleeq" pitchFamily="2" charset="-78"/>
              </a:rPr>
              <a:t>نماز کے ظاہری و باطنی آداب </a:t>
            </a:r>
            <a:endParaRPr lang="en-US" sz="36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2176817" y="2050913"/>
            <a:ext cx="4572000" cy="3970318"/>
          </a:xfrm>
          <a:prstGeom prst="rect">
            <a:avLst/>
          </a:prstGeom>
        </p:spPr>
        <p:txBody>
          <a:bodyPr>
            <a:spAutoFit/>
          </a:bodyPr>
          <a:lstStyle/>
          <a:p>
            <a:pPr algn="r" rtl="1">
              <a:buFont typeface="Arial" pitchFamily="34" charset="0"/>
              <a:buChar char="•"/>
            </a:pPr>
            <a:r>
              <a:rPr lang="ur-PK" sz="3600" dirty="0" smtClean="0">
                <a:latin typeface="Jameel Noori Nastaleeq" pitchFamily="2" charset="-78"/>
                <a:cs typeface="Jameel Noori Nastaleeq" pitchFamily="2" charset="-78"/>
              </a:rPr>
              <a:t>اخلاص نیت</a:t>
            </a:r>
          </a:p>
          <a:p>
            <a:pPr algn="r" rtl="1">
              <a:buFont typeface="Arial" pitchFamily="34" charset="0"/>
              <a:buChar char="•"/>
            </a:pPr>
            <a:r>
              <a:rPr lang="ur-PK" sz="3600" dirty="0" smtClean="0">
                <a:latin typeface="Jameel Noori Nastaleeq" pitchFamily="2" charset="-78"/>
                <a:cs typeface="Jameel Noori Nastaleeq" pitchFamily="2" charset="-78"/>
              </a:rPr>
              <a:t>طہارت</a:t>
            </a:r>
          </a:p>
          <a:p>
            <a:pPr algn="r" rtl="1">
              <a:buFont typeface="Arial" pitchFamily="34" charset="0"/>
              <a:buChar char="•"/>
            </a:pPr>
            <a:r>
              <a:rPr lang="ur-PK" sz="3600" dirty="0" smtClean="0">
                <a:latin typeface="Jameel Noori Nastaleeq" pitchFamily="2" charset="-78"/>
                <a:cs typeface="Jameel Noori Nastaleeq" pitchFamily="2" charset="-78"/>
              </a:rPr>
              <a:t>وقت </a:t>
            </a:r>
            <a:r>
              <a:rPr lang="ur-PK" sz="3600" dirty="0" smtClean="0">
                <a:latin typeface="Jameel Noori Nastaleeq" pitchFamily="2" charset="-78"/>
                <a:cs typeface="Jameel Noori Nastaleeq" pitchFamily="2" charset="-78"/>
              </a:rPr>
              <a:t>کی پابندی </a:t>
            </a:r>
            <a:endParaRPr lang="ur-PK" sz="3600" dirty="0" smtClean="0">
              <a:latin typeface="Jameel Noori Nastaleeq" pitchFamily="2" charset="-78"/>
              <a:cs typeface="Jameel Noori Nastaleeq" pitchFamily="2" charset="-78"/>
            </a:endParaRPr>
          </a:p>
          <a:p>
            <a:pPr algn="r" rtl="1">
              <a:buFont typeface="Arial" pitchFamily="34" charset="0"/>
              <a:buChar char="•"/>
            </a:pPr>
            <a:r>
              <a:rPr lang="ur-PK" sz="3600" dirty="0" smtClean="0">
                <a:latin typeface="Jameel Noori Nastaleeq" pitchFamily="2" charset="-78"/>
                <a:cs typeface="Jameel Noori Nastaleeq" pitchFamily="2" charset="-78"/>
              </a:rPr>
              <a:t>نماز </a:t>
            </a:r>
            <a:r>
              <a:rPr lang="ur-PK" sz="3600" dirty="0" smtClean="0">
                <a:latin typeface="Jameel Noori Nastaleeq" pitchFamily="2" charset="-78"/>
                <a:cs typeface="Jameel Noori Nastaleeq" pitchFamily="2" charset="-78"/>
              </a:rPr>
              <a:t>میں ہ. یشگی اختیار </a:t>
            </a:r>
            <a:r>
              <a:rPr lang="ur-PK" sz="3600" dirty="0" smtClean="0">
                <a:latin typeface="Jameel Noori Nastaleeq" pitchFamily="2" charset="-78"/>
                <a:cs typeface="Jameel Noori Nastaleeq" pitchFamily="2" charset="-78"/>
              </a:rPr>
              <a:t>کرنا</a:t>
            </a:r>
          </a:p>
          <a:p>
            <a:pPr algn="r" rtl="1">
              <a:buFont typeface="Arial" pitchFamily="34" charset="0"/>
              <a:buChar char="•"/>
            </a:pPr>
            <a:r>
              <a:rPr lang="ur-PK" sz="3600" dirty="0" smtClean="0">
                <a:latin typeface="Jameel Noori Nastaleeq" pitchFamily="2" charset="-78"/>
                <a:cs typeface="Jameel Noori Nastaleeq" pitchFamily="2" charset="-78"/>
              </a:rPr>
              <a:t>نماز </a:t>
            </a:r>
            <a:r>
              <a:rPr lang="ur-PK" sz="3600" dirty="0" smtClean="0">
                <a:latin typeface="Jameel Noori Nastaleeq" pitchFamily="2" charset="-78"/>
                <a:cs typeface="Jameel Noori Nastaleeq" pitchFamily="2" charset="-78"/>
              </a:rPr>
              <a:t>باجماعت کا </a:t>
            </a:r>
            <a:r>
              <a:rPr lang="ur-PK" sz="3600" dirty="0" smtClean="0">
                <a:latin typeface="Jameel Noori Nastaleeq" pitchFamily="2" charset="-78"/>
                <a:cs typeface="Jameel Noori Nastaleeq" pitchFamily="2" charset="-78"/>
              </a:rPr>
              <a:t>اہتمام</a:t>
            </a:r>
          </a:p>
          <a:p>
            <a:pPr algn="r" rtl="1">
              <a:buFont typeface="Arial" pitchFamily="34" charset="0"/>
              <a:buChar char="•"/>
            </a:pPr>
            <a:r>
              <a:rPr lang="ur-PK" sz="3600" dirty="0" smtClean="0">
                <a:latin typeface="Jameel Noori Nastaleeq" pitchFamily="2" charset="-78"/>
                <a:cs typeface="Jameel Noori Nastaleeq" pitchFamily="2" charset="-78"/>
              </a:rPr>
              <a:t>تلاوت </a:t>
            </a:r>
            <a:r>
              <a:rPr lang="ur-PK" sz="3600" dirty="0" smtClean="0">
                <a:latin typeface="Jameel Noori Nastaleeq" pitchFamily="2" charset="-78"/>
                <a:cs typeface="Jameel Noori Nastaleeq" pitchFamily="2" charset="-78"/>
              </a:rPr>
              <a:t>قرآن میں ترتیل </a:t>
            </a:r>
            <a:r>
              <a:rPr lang="ur-PK" sz="3600" dirty="0" smtClean="0">
                <a:latin typeface="Jameel Noori Nastaleeq" pitchFamily="2" charset="-78"/>
                <a:cs typeface="Jameel Noori Nastaleeq" pitchFamily="2" charset="-78"/>
              </a:rPr>
              <a:t>وتدبر</a:t>
            </a:r>
          </a:p>
          <a:p>
            <a:pPr algn="r" rtl="1">
              <a:buFont typeface="Arial" pitchFamily="34" charset="0"/>
              <a:buChar char="•"/>
            </a:pPr>
            <a:r>
              <a:rPr lang="ur-PK" sz="3600" dirty="0" smtClean="0">
                <a:latin typeface="Jameel Noori Nastaleeq" pitchFamily="2" charset="-78"/>
                <a:cs typeface="Jameel Noori Nastaleeq" pitchFamily="2" charset="-78"/>
              </a:rPr>
              <a:t>خشوع</a:t>
            </a:r>
            <a:endParaRPr lang="en-US" sz="3600" dirty="0">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15129" y="815032"/>
            <a:ext cx="2077813"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نماز کے فوائد </a:t>
            </a:r>
            <a:endParaRPr lang="en-US" sz="48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2204114" y="2093878"/>
            <a:ext cx="4572000" cy="2554545"/>
          </a:xfrm>
          <a:prstGeom prst="rect">
            <a:avLst/>
          </a:prstGeom>
        </p:spPr>
        <p:txBody>
          <a:bodyPr>
            <a:spAutoFit/>
          </a:bodyPr>
          <a:lstStyle/>
          <a:p>
            <a:pPr algn="r" rtl="1">
              <a:buFont typeface="Wingdings" pitchFamily="2" charset="2"/>
              <a:buChar char="q"/>
            </a:pPr>
            <a:r>
              <a:rPr lang="ur-PK" sz="4000" dirty="0" smtClean="0">
                <a:latin typeface="Jameel Noori Nastaleeq" pitchFamily="2" charset="-78"/>
                <a:cs typeface="Jameel Noori Nastaleeq" pitchFamily="2" charset="-78"/>
              </a:rPr>
              <a:t>احساس بندگی</a:t>
            </a:r>
          </a:p>
          <a:p>
            <a:pPr algn="r" rtl="1">
              <a:buFont typeface="Wingdings" pitchFamily="2" charset="2"/>
              <a:buChar char="q"/>
            </a:pPr>
            <a:r>
              <a:rPr lang="ur-PK" sz="4000" dirty="0" smtClean="0">
                <a:latin typeface="Jameel Noori Nastaleeq" pitchFamily="2" charset="-78"/>
                <a:cs typeface="Jameel Noori Nastaleeq" pitchFamily="2" charset="-78"/>
              </a:rPr>
              <a:t>اطاعت </a:t>
            </a:r>
            <a:r>
              <a:rPr lang="ur-PK" sz="4000" dirty="0" smtClean="0">
                <a:latin typeface="Jameel Noori Nastaleeq" pitchFamily="2" charset="-78"/>
                <a:cs typeface="Jameel Noori Nastaleeq" pitchFamily="2" charset="-78"/>
              </a:rPr>
              <a:t>کی </a:t>
            </a:r>
            <a:r>
              <a:rPr lang="ur-PK" sz="4000" dirty="0" smtClean="0">
                <a:latin typeface="Jameel Noori Nastaleeq" pitchFamily="2" charset="-78"/>
                <a:cs typeface="Jameel Noori Nastaleeq" pitchFamily="2" charset="-78"/>
              </a:rPr>
              <a:t>مشق خوف خدا</a:t>
            </a:r>
          </a:p>
          <a:p>
            <a:pPr algn="r" rtl="1">
              <a:buFont typeface="Wingdings" pitchFamily="2" charset="2"/>
              <a:buChar char="q"/>
            </a:pPr>
            <a:r>
              <a:rPr lang="ur-PK" sz="4000" dirty="0" smtClean="0">
                <a:latin typeface="Jameel Noori Nastaleeq" pitchFamily="2" charset="-78"/>
                <a:cs typeface="Jameel Noori Nastaleeq" pitchFamily="2" charset="-78"/>
              </a:rPr>
              <a:t>قانون </a:t>
            </a:r>
            <a:r>
              <a:rPr lang="ur-PK" sz="4000" dirty="0" smtClean="0">
                <a:latin typeface="Jameel Noori Nastaleeq" pitchFamily="2" charset="-78"/>
                <a:cs typeface="Jameel Noori Nastaleeq" pitchFamily="2" charset="-78"/>
              </a:rPr>
              <a:t>الہی سے </a:t>
            </a:r>
            <a:r>
              <a:rPr lang="ur-PK" sz="4000" dirty="0" smtClean="0">
                <a:latin typeface="Jameel Noori Nastaleeq" pitchFamily="2" charset="-78"/>
                <a:cs typeface="Jameel Noori Nastaleeq" pitchFamily="2" charset="-78"/>
              </a:rPr>
              <a:t>واقفیت </a:t>
            </a:r>
          </a:p>
          <a:p>
            <a:pPr algn="r" rtl="1">
              <a:buFont typeface="Wingdings" pitchFamily="2" charset="2"/>
              <a:buChar char="q"/>
            </a:pPr>
            <a:r>
              <a:rPr lang="ur-PK" sz="4000" dirty="0" smtClean="0">
                <a:latin typeface="Jameel Noori Nastaleeq" pitchFamily="2" charset="-78"/>
                <a:cs typeface="Jameel Noori Nastaleeq" pitchFamily="2" charset="-78"/>
              </a:rPr>
              <a:t>اجتما </a:t>
            </a:r>
            <a:r>
              <a:rPr lang="ur-PK" sz="4000" dirty="0" smtClean="0">
                <a:latin typeface="Jameel Noori Nastaleeq" pitchFamily="2" charset="-78"/>
                <a:cs typeface="Jameel Noori Nastaleeq" pitchFamily="2" charset="-78"/>
              </a:rPr>
              <a:t>عیت کی مشق</a:t>
            </a:r>
            <a:endParaRPr lang="en-US" sz="4000" dirty="0">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8696" y="924214"/>
            <a:ext cx="4762842" cy="707886"/>
          </a:xfrm>
          <a:prstGeom prst="rect">
            <a:avLst/>
          </a:prstGeom>
        </p:spPr>
        <p:txBody>
          <a:bodyPr wrap="none">
            <a:spAutoFit/>
          </a:bodyPr>
          <a:lstStyle/>
          <a:p>
            <a:r>
              <a:rPr lang="ur-PK" sz="4000" b="1" u="sng" dirty="0" smtClean="0">
                <a:solidFill>
                  <a:srgbClr val="FF0000"/>
                </a:solidFill>
                <a:latin typeface="Jameel Noori Nastaleeq" pitchFamily="2" charset="-78"/>
                <a:cs typeface="Jameel Noori Nastaleeq" pitchFamily="2" charset="-78"/>
              </a:rPr>
              <a:t>حاصل کلام...ائیے اپنی نماز کا جائزہ لیں</a:t>
            </a:r>
            <a:endParaRPr lang="en-US" sz="4000" b="1" u="sng" dirty="0">
              <a:solidFill>
                <a:srgbClr val="FF0000"/>
              </a:solidFill>
              <a:latin typeface="Jameel Noori Nastaleeq" pitchFamily="2" charset="-78"/>
              <a:cs typeface="Jameel Noori Nastaleeq" pitchFamily="2" charset="-78"/>
            </a:endParaRPr>
          </a:p>
        </p:txBody>
      </p:sp>
      <p:sp>
        <p:nvSpPr>
          <p:cNvPr id="5" name="Rectangle 4"/>
          <p:cNvSpPr/>
          <p:nvPr/>
        </p:nvSpPr>
        <p:spPr>
          <a:xfrm>
            <a:off x="1924334" y="2134822"/>
            <a:ext cx="5192973" cy="3785652"/>
          </a:xfrm>
          <a:prstGeom prst="rect">
            <a:avLst/>
          </a:prstGeom>
        </p:spPr>
        <p:txBody>
          <a:bodyPr wrap="square">
            <a:spAutoFit/>
          </a:bodyPr>
          <a:lstStyle/>
          <a:p>
            <a:pPr algn="r" rtl="1"/>
            <a:r>
              <a:rPr lang="ur-PK" sz="4000" dirty="0" smtClean="0">
                <a:latin typeface="Jameel Noori Nastaleeq" pitchFamily="2" charset="-78"/>
                <a:cs typeface="Jameel Noori Nastaleeq" pitchFamily="2" charset="-78"/>
              </a:rPr>
              <a:t>کیا ہماری نماز ہمیں برائیوں سے روکتی ہے</a:t>
            </a:r>
            <a:r>
              <a:rPr lang="ur-PK" sz="4000" dirty="0" smtClean="0">
                <a:latin typeface="Jameel Noori Nastaleeq" pitchFamily="2" charset="-78"/>
                <a:cs typeface="Jameel Noori Nastaleeq" pitchFamily="2" charset="-78"/>
              </a:rPr>
              <a:t>؟</a:t>
            </a:r>
          </a:p>
          <a:p>
            <a:pPr algn="r" rtl="1"/>
            <a:endParaRPr lang="ur-PK" sz="4000" dirty="0" smtClean="0">
              <a:latin typeface="Jameel Noori Nastaleeq" pitchFamily="2" charset="-78"/>
              <a:cs typeface="Jameel Noori Nastaleeq" pitchFamily="2" charset="-78"/>
            </a:endParaRPr>
          </a:p>
          <a:p>
            <a:pPr algn="r" rtl="1">
              <a:buFont typeface="Arial" pitchFamily="34" charset="0"/>
              <a:buChar char="•"/>
            </a:pPr>
            <a:r>
              <a:rPr lang="ur-PK" sz="4000" dirty="0" smtClean="0">
                <a:latin typeface="Jameel Noori Nastaleeq" pitchFamily="2" charset="-78"/>
                <a:cs typeface="Jameel Noori Nastaleeq" pitchFamily="2" charset="-78"/>
              </a:rPr>
              <a:t> </a:t>
            </a:r>
            <a:r>
              <a:rPr lang="ur-PK" sz="4000" dirty="0" smtClean="0">
                <a:latin typeface="Jameel Noori Nastaleeq" pitchFamily="2" charset="-78"/>
                <a:cs typeface="Jameel Noori Nastaleeq" pitchFamily="2" charset="-78"/>
              </a:rPr>
              <a:t>نماز میں دوام </a:t>
            </a:r>
            <a:r>
              <a:rPr lang="ur-PK" sz="4000" dirty="0" smtClean="0">
                <a:latin typeface="Jameel Noori Nastaleeq" pitchFamily="2" charset="-78"/>
                <a:cs typeface="Jameel Noori Nastaleeq" pitchFamily="2" charset="-78"/>
              </a:rPr>
              <a:t>ہے</a:t>
            </a:r>
          </a:p>
          <a:p>
            <a:pPr algn="r" rtl="1">
              <a:buFont typeface="Arial" pitchFamily="34" charset="0"/>
              <a:buChar char="•"/>
            </a:pPr>
            <a:r>
              <a:rPr lang="ur-PK" sz="4000" dirty="0" smtClean="0">
                <a:latin typeface="Jameel Noori Nastaleeq" pitchFamily="2" charset="-78"/>
                <a:cs typeface="Jameel Noori Nastaleeq" pitchFamily="2" charset="-78"/>
              </a:rPr>
              <a:t>تدبر </a:t>
            </a:r>
            <a:r>
              <a:rPr lang="ur-PK" sz="4000" dirty="0" smtClean="0">
                <a:latin typeface="Jameel Noori Nastaleeq" pitchFamily="2" charset="-78"/>
                <a:cs typeface="Jameel Noori Nastaleeq" pitchFamily="2" charset="-78"/>
              </a:rPr>
              <a:t>وتفکر </a:t>
            </a:r>
            <a:r>
              <a:rPr lang="ur-PK" sz="4000" dirty="0" smtClean="0">
                <a:latin typeface="Jameel Noori Nastaleeq" pitchFamily="2" charset="-78"/>
                <a:cs typeface="Jameel Noori Nastaleeq" pitchFamily="2" charset="-78"/>
              </a:rPr>
              <a:t>ہے</a:t>
            </a:r>
          </a:p>
          <a:p>
            <a:pPr algn="r" rtl="1">
              <a:buFont typeface="Arial" pitchFamily="34" charset="0"/>
              <a:buChar char="•"/>
            </a:pPr>
            <a:r>
              <a:rPr lang="ur-PK" sz="4000" dirty="0" smtClean="0">
                <a:latin typeface="Jameel Noori Nastaleeq" pitchFamily="2" charset="-78"/>
                <a:cs typeface="Jameel Noori Nastaleeq" pitchFamily="2" charset="-78"/>
              </a:rPr>
              <a:t>رکوع </a:t>
            </a:r>
            <a:r>
              <a:rPr lang="ur-PK" sz="4000" dirty="0" smtClean="0">
                <a:latin typeface="Jameel Noori Nastaleeq" pitchFamily="2" charset="-78"/>
                <a:cs typeface="Jameel Noori Nastaleeq" pitchFamily="2" charset="-78"/>
              </a:rPr>
              <a:t>وسجود میں قرار </a:t>
            </a:r>
            <a:r>
              <a:rPr lang="ur-PK" sz="4000" dirty="0" smtClean="0">
                <a:latin typeface="Jameel Noori Nastaleeq" pitchFamily="2" charset="-78"/>
                <a:cs typeface="Jameel Noori Nastaleeq" pitchFamily="2" charset="-78"/>
              </a:rPr>
              <a:t>ہے</a:t>
            </a:r>
          </a:p>
          <a:p>
            <a:pPr algn="r" rtl="1">
              <a:buFont typeface="Arial" pitchFamily="34" charset="0"/>
              <a:buChar char="•"/>
            </a:pPr>
            <a:r>
              <a:rPr lang="ur-PK" sz="4000" dirty="0" smtClean="0">
                <a:latin typeface="Jameel Noori Nastaleeq" pitchFamily="2" charset="-78"/>
                <a:cs typeface="Jameel Noori Nastaleeq" pitchFamily="2" charset="-78"/>
              </a:rPr>
              <a:t>نماز </a:t>
            </a:r>
            <a:r>
              <a:rPr lang="ur-PK" sz="4000" dirty="0" smtClean="0">
                <a:latin typeface="Jameel Noori Nastaleeq" pitchFamily="2" charset="-78"/>
                <a:cs typeface="Jameel Noori Nastaleeq" pitchFamily="2" charset="-78"/>
              </a:rPr>
              <a:t>میں خشوع و خضوع ہے</a:t>
            </a:r>
            <a:endParaRPr lang="en-US" sz="4000" dirty="0">
              <a:latin typeface="Jameel Noori Nastaleeq" pitchFamily="2" charset="-78"/>
              <a:cs typeface="Jameel Noori Nastaleeq"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7" name="Rounded Rectangle 6"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13</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6" name="Rectangle 5"/>
          <p:cNvSpPr/>
          <p:nvPr/>
        </p:nvSpPr>
        <p:spPr>
          <a:xfrm>
            <a:off x="2395182" y="2109548"/>
            <a:ext cx="4572000" cy="646331"/>
          </a:xfrm>
          <a:prstGeom prst="rect">
            <a:avLst/>
          </a:prstGeom>
        </p:spPr>
        <p:txBody>
          <a:bodyPr>
            <a:spAutoFit/>
          </a:bodyPr>
          <a:lstStyle/>
          <a:p>
            <a:r>
              <a:rPr lang="ur-PK" dirty="0" smtClean="0"/>
              <a:t>من کان یومن با للہ والیوم الاخر فلیقل خیرا او لیصمت</a:t>
            </a:r>
            <a:endParaRPr lang="en-US" dirty="0"/>
          </a:p>
        </p:txBody>
      </p:sp>
      <p:sp>
        <p:nvSpPr>
          <p:cNvPr id="8" name="Rectangle 7"/>
          <p:cNvSpPr/>
          <p:nvPr/>
        </p:nvSpPr>
        <p:spPr>
          <a:xfrm>
            <a:off x="5414126" y="1388238"/>
            <a:ext cx="2225289" cy="584775"/>
          </a:xfrm>
          <a:prstGeom prst="rect">
            <a:avLst/>
          </a:prstGeom>
        </p:spPr>
        <p:txBody>
          <a:bodyPr wrap="none">
            <a:spAutoFit/>
          </a:bodyPr>
          <a:lstStyle/>
          <a:p>
            <a:pPr lvl="0" algn="r" defTabSz="914400" rtl="1" fontAlgn="base">
              <a:spcBef>
                <a:spcPct val="0"/>
              </a:spcBef>
              <a:spcAft>
                <a:spcPct val="0"/>
              </a:spcAft>
            </a:pPr>
            <a:r>
              <a:rPr lang="ur-PK" sz="3200" dirty="0" smtClean="0">
                <a:solidFill>
                  <a:srgbClr val="FF0000"/>
                </a:solidFill>
                <a:latin typeface="Jameel Noori Nastaleeq" pitchFamily="2" charset="-78"/>
                <a:ea typeface="Calibri" pitchFamily="34" charset="0"/>
                <a:cs typeface="Jameel Noori Nastaleeq" pitchFamily="2" charset="-78"/>
              </a:rPr>
              <a:t>قَالَ رَسُوْلُ اللہِ ﷺ </a:t>
            </a:r>
            <a:endParaRPr lang="en-US" sz="1400" dirty="0" smtClean="0">
              <a:solidFill>
                <a:srgbClr val="FF0000"/>
              </a:solidFill>
              <a:latin typeface="Jameel Noori Nastaleeq" pitchFamily="2" charset="-78"/>
              <a:cs typeface="Jameel Noori Nastaleeq" pitchFamily="2" charset="-78"/>
            </a:endParaRPr>
          </a:p>
        </p:txBody>
      </p:sp>
      <p:sp>
        <p:nvSpPr>
          <p:cNvPr id="9" name="Rectangle 8"/>
          <p:cNvSpPr/>
          <p:nvPr/>
        </p:nvSpPr>
        <p:spPr>
          <a:xfrm>
            <a:off x="4797771" y="3885779"/>
            <a:ext cx="2962671" cy="646331"/>
          </a:xfrm>
          <a:prstGeom prst="rect">
            <a:avLst/>
          </a:prstGeom>
        </p:spPr>
        <p:txBody>
          <a:bodyPr wrap="none">
            <a:spAutoFit/>
          </a:bodyPr>
          <a:lstStyle/>
          <a:p>
            <a:pPr lvl="0" algn="r" defTabSz="914400" rtl="1" eaLnBrk="0" fontAlgn="base" hangingPunct="0">
              <a:spcBef>
                <a:spcPct val="0"/>
              </a:spcBef>
              <a:spcAft>
                <a:spcPct val="0"/>
              </a:spcAft>
            </a:pPr>
            <a:r>
              <a:rPr lang="ur-PK" sz="3600" dirty="0" smtClean="0">
                <a:solidFill>
                  <a:srgbClr val="FF0000"/>
                </a:solidFill>
                <a:latin typeface="Jameel Noori Nastaleeq" pitchFamily="2" charset="-78"/>
                <a:ea typeface="Calibri" pitchFamily="34" charset="0"/>
                <a:cs typeface="Jameel Noori Nastaleeq" pitchFamily="2" charset="-78"/>
              </a:rPr>
              <a:t>رسول اللہﷺ نے فرمایا</a:t>
            </a:r>
            <a:endParaRPr lang="en-US" sz="1600" dirty="0" smtClean="0">
              <a:solidFill>
                <a:srgbClr val="FF0000"/>
              </a:solidFill>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6" name="Rectangle 5"/>
          <p:cNvSpPr/>
          <p:nvPr/>
        </p:nvSpPr>
        <p:spPr>
          <a:xfrm>
            <a:off x="2696192" y="1142579"/>
            <a:ext cx="4312399" cy="646331"/>
          </a:xfrm>
          <a:prstGeom prst="rect">
            <a:avLst/>
          </a:prstGeom>
        </p:spPr>
        <p:txBody>
          <a:bodyPr wrap="none">
            <a:spAutoFit/>
          </a:bodyPr>
          <a:lstStyle/>
          <a:p>
            <a:r>
              <a:rPr lang="ur-PK" sz="3600" b="1" u="sng" dirty="0" smtClean="0">
                <a:solidFill>
                  <a:srgbClr val="FF0000"/>
                </a:solidFill>
                <a:latin typeface="Jameel Noori Nastaleeq" pitchFamily="2" charset="-78"/>
                <a:cs typeface="Jameel Noori Nastaleeq" pitchFamily="2" charset="-78"/>
              </a:rPr>
              <a:t>خاموشی کی فضیلت حدیث کی روشنی میں </a:t>
            </a:r>
            <a:endParaRPr lang="en-US" sz="3600" b="1" u="sng" dirty="0">
              <a:solidFill>
                <a:srgbClr val="FF0000"/>
              </a:solidFill>
              <a:latin typeface="Jameel Noori Nastaleeq" pitchFamily="2" charset="-78"/>
              <a:cs typeface="Jameel Noori Nastaleeq" pitchFamily="2" charset="-78"/>
            </a:endParaRPr>
          </a:p>
        </p:txBody>
      </p:sp>
      <p:sp>
        <p:nvSpPr>
          <p:cNvPr id="7" name="Rectangle 6"/>
          <p:cNvSpPr/>
          <p:nvPr/>
        </p:nvSpPr>
        <p:spPr>
          <a:xfrm>
            <a:off x="1528549" y="2162117"/>
            <a:ext cx="6550925" cy="1077218"/>
          </a:xfrm>
          <a:prstGeom prst="rect">
            <a:avLst/>
          </a:prstGeom>
        </p:spPr>
        <p:txBody>
          <a:bodyPr wrap="square">
            <a:spAutoFit/>
          </a:bodyPr>
          <a:lstStyle/>
          <a:p>
            <a:pPr algn="ctr"/>
            <a:r>
              <a:rPr lang="ur-PK" sz="3200" dirty="0" smtClean="0">
                <a:latin typeface="Jameel Noori Nastaleeq" pitchFamily="2" charset="-78"/>
                <a:cs typeface="Jameel Noori Nastaleeq" pitchFamily="2" charset="-78"/>
              </a:rPr>
              <a:t>حضرت عقبہ نے نبی کریم صل اللہ علیہ والہ وسلم سے پوچھا یا رسول اللہ صل اللہ علیہ والہ وسلم نجات کیسے ہو</a:t>
            </a:r>
            <a:endParaRPr lang="en-US" sz="3200" dirty="0">
              <a:latin typeface="Jameel Noori Nastaleeq" pitchFamily="2" charset="-78"/>
              <a:cs typeface="Jameel Noori Nastaleeq" pitchFamily="2" charset="-78"/>
            </a:endParaRPr>
          </a:p>
        </p:txBody>
      </p:sp>
      <p:sp>
        <p:nvSpPr>
          <p:cNvPr id="8" name="Rectangle 7"/>
          <p:cNvSpPr/>
          <p:nvPr/>
        </p:nvSpPr>
        <p:spPr>
          <a:xfrm>
            <a:off x="1337480" y="3554190"/>
            <a:ext cx="7178722" cy="1077218"/>
          </a:xfrm>
          <a:prstGeom prst="rect">
            <a:avLst/>
          </a:prstGeom>
        </p:spPr>
        <p:txBody>
          <a:bodyPr wrap="square">
            <a:spAutoFit/>
          </a:bodyPr>
          <a:lstStyle/>
          <a:p>
            <a:r>
              <a:rPr lang="ur-PK" sz="3200" dirty="0" smtClean="0">
                <a:latin typeface="Jameel Noori Nastaleeq" pitchFamily="2" charset="-78"/>
                <a:cs typeface="Jameel Noori Nastaleeq" pitchFamily="2" charset="-78"/>
              </a:rPr>
              <a:t>نبی کریم صل اللہ علیہ والہ وسلم نے فرمایا اپنی زبان پر قابو رکھ اور تیرا گھر تجھ پر کشادہ ہو اور اپنے گناہوں کو یاد کر کے روؤ. (ترمذی) </a:t>
            </a:r>
            <a:endParaRPr lang="en-US" sz="3200" dirty="0">
              <a:latin typeface="Jameel Noori Nastaleeq" pitchFamily="2" charset="-78"/>
              <a:cs typeface="Jameel Noori Nastaleeq" pitchFamily="2" charset="-78"/>
            </a:endParaRPr>
          </a:p>
        </p:txBody>
      </p:sp>
      <p:sp>
        <p:nvSpPr>
          <p:cNvPr id="9" name="Rectangle 8"/>
          <p:cNvSpPr/>
          <p:nvPr/>
        </p:nvSpPr>
        <p:spPr>
          <a:xfrm>
            <a:off x="777922" y="5002874"/>
            <a:ext cx="8570794" cy="584775"/>
          </a:xfrm>
          <a:prstGeom prst="rect">
            <a:avLst/>
          </a:prstGeom>
        </p:spPr>
        <p:txBody>
          <a:bodyPr wrap="square">
            <a:spAutoFit/>
          </a:bodyPr>
          <a:lstStyle/>
          <a:p>
            <a:r>
              <a:rPr lang="ur-PK" sz="3200" dirty="0" smtClean="0">
                <a:latin typeface="Jameel Noori Nastaleeq" pitchFamily="2" charset="-78"/>
                <a:cs typeface="Jameel Noori Nastaleeq" pitchFamily="2" charset="-78"/>
              </a:rPr>
              <a:t>نبی کریم صل اللہ علیہ والہ وسلم نے فرمایا. جو چپ رہا اس نے نجات پا لی(ترمزی)</a:t>
            </a:r>
            <a:endParaRPr lang="en-US" sz="3200" dirty="0">
              <a:latin typeface="Jameel Noori Nastaleeq" pitchFamily="2" charset="-78"/>
              <a:cs typeface="Jameel Noori Nastaleeq"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6" name="Rectangle 5"/>
          <p:cNvSpPr/>
          <p:nvPr/>
        </p:nvSpPr>
        <p:spPr>
          <a:xfrm>
            <a:off x="3101173" y="746793"/>
            <a:ext cx="3552576" cy="707886"/>
          </a:xfrm>
          <a:prstGeom prst="rect">
            <a:avLst/>
          </a:prstGeom>
        </p:spPr>
        <p:txBody>
          <a:bodyPr wrap="none">
            <a:spAutoFit/>
          </a:bodyPr>
          <a:lstStyle/>
          <a:p>
            <a:r>
              <a:rPr lang="ur-PK" sz="4000" b="1" u="sng" dirty="0" smtClean="0">
                <a:solidFill>
                  <a:srgbClr val="FF0000"/>
                </a:solidFill>
                <a:latin typeface="Jameel Noori Nastaleeq" pitchFamily="2" charset="-78"/>
                <a:cs typeface="Jameel Noori Nastaleeq" pitchFamily="2" charset="-78"/>
              </a:rPr>
              <a:t>بات کے اچھا ہونے کی شرائط </a:t>
            </a:r>
            <a:endParaRPr lang="en-US" sz="4000" b="1" u="sng" dirty="0">
              <a:solidFill>
                <a:srgbClr val="FF0000"/>
              </a:solidFill>
              <a:latin typeface="Jameel Noori Nastaleeq" pitchFamily="2" charset="-78"/>
              <a:cs typeface="Jameel Noori Nastaleeq" pitchFamily="2" charset="-78"/>
            </a:endParaRPr>
          </a:p>
        </p:txBody>
      </p:sp>
      <p:sp>
        <p:nvSpPr>
          <p:cNvPr id="7" name="Rectangle 6"/>
          <p:cNvSpPr/>
          <p:nvPr/>
        </p:nvSpPr>
        <p:spPr>
          <a:xfrm>
            <a:off x="2149521" y="2259674"/>
            <a:ext cx="5220269" cy="1569660"/>
          </a:xfrm>
          <a:prstGeom prst="rect">
            <a:avLst/>
          </a:prstGeom>
        </p:spPr>
        <p:txBody>
          <a:bodyPr wrap="square">
            <a:spAutoFit/>
          </a:bodyPr>
          <a:lstStyle/>
          <a:p>
            <a:pPr marL="914400" indent="-914400" algn="r" rtl="1">
              <a:buFont typeface="+mj-lt"/>
              <a:buAutoNum type="arabicPeriod"/>
            </a:pPr>
            <a:r>
              <a:rPr lang="ur-PK" sz="4800" dirty="0" smtClean="0">
                <a:latin typeface="Jameel Noori Nastaleeq" pitchFamily="2" charset="-78"/>
                <a:cs typeface="Jameel Noori Nastaleeq" pitchFamily="2" charset="-78"/>
              </a:rPr>
              <a:t>کسی </a:t>
            </a:r>
            <a:r>
              <a:rPr lang="ur-PK" sz="4800" dirty="0" smtClean="0">
                <a:latin typeface="Jameel Noori Nastaleeq" pitchFamily="2" charset="-78"/>
                <a:cs typeface="Jameel Noori Nastaleeq" pitchFamily="2" charset="-78"/>
              </a:rPr>
              <a:t>گناہ سے تعلق نہ </a:t>
            </a:r>
            <a:r>
              <a:rPr lang="ur-PK" sz="4800" dirty="0" smtClean="0">
                <a:latin typeface="Jameel Noori Nastaleeq" pitchFamily="2" charset="-78"/>
                <a:cs typeface="Jameel Noori Nastaleeq" pitchFamily="2" charset="-78"/>
              </a:rPr>
              <a:t>ہو </a:t>
            </a:r>
          </a:p>
          <a:p>
            <a:pPr marL="914400" indent="-914400" algn="r" rtl="1">
              <a:buFont typeface="+mj-lt"/>
              <a:buAutoNum type="arabicPeriod"/>
            </a:pPr>
            <a:r>
              <a:rPr lang="ur-PK" sz="4800" dirty="0" smtClean="0">
                <a:latin typeface="Jameel Noori Nastaleeq" pitchFamily="2" charset="-78"/>
                <a:cs typeface="Jameel Noori Nastaleeq" pitchFamily="2" charset="-78"/>
              </a:rPr>
              <a:t>لایعنی </a:t>
            </a:r>
            <a:r>
              <a:rPr lang="ur-PK" sz="4800" dirty="0" smtClean="0">
                <a:latin typeface="Jameel Noori Nastaleeq" pitchFamily="2" charset="-78"/>
                <a:cs typeface="Jameel Noori Nastaleeq" pitchFamily="2" charset="-78"/>
              </a:rPr>
              <a:t>بات نہ ہو</a:t>
            </a:r>
            <a:endParaRPr lang="en-US" sz="4800" dirty="0">
              <a:latin typeface="Jameel Noori Nastaleeq" pitchFamily="2" charset="-78"/>
              <a:cs typeface="Jameel Noori Nastaleeq"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6" name="Rectangle 5"/>
          <p:cNvSpPr/>
          <p:nvPr/>
        </p:nvSpPr>
        <p:spPr>
          <a:xfrm>
            <a:off x="3659775" y="801385"/>
            <a:ext cx="2146742"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گفتگو کی اقسام </a:t>
            </a:r>
            <a:endParaRPr lang="en-US" sz="4800" b="1" u="sng" dirty="0">
              <a:solidFill>
                <a:srgbClr val="FF0000"/>
              </a:solidFill>
              <a:latin typeface="Jameel Noori Nastaleeq" pitchFamily="2" charset="-78"/>
              <a:cs typeface="Jameel Noori Nastaleeq" pitchFamily="2" charset="-78"/>
            </a:endParaRPr>
          </a:p>
        </p:txBody>
      </p:sp>
      <p:sp>
        <p:nvSpPr>
          <p:cNvPr id="7" name="Rectangle 6"/>
          <p:cNvSpPr/>
          <p:nvPr/>
        </p:nvSpPr>
        <p:spPr>
          <a:xfrm>
            <a:off x="723332" y="2532629"/>
            <a:ext cx="7629098" cy="1569660"/>
          </a:xfrm>
          <a:prstGeom prst="rect">
            <a:avLst/>
          </a:prstGeom>
        </p:spPr>
        <p:txBody>
          <a:bodyPr wrap="square">
            <a:spAutoFit/>
          </a:bodyPr>
          <a:lstStyle/>
          <a:p>
            <a:pPr algn="r"/>
            <a:r>
              <a:rPr lang="ur-PK" sz="4800" dirty="0" smtClean="0">
                <a:latin typeface="Jameel Noori Nastaleeq" pitchFamily="2" charset="-78"/>
                <a:cs typeface="Jameel Noori Nastaleeq" pitchFamily="2" charset="-78"/>
              </a:rPr>
              <a:t>مفید بات </a:t>
            </a:r>
            <a:r>
              <a:rPr lang="ur-PK" sz="4800" dirty="0" smtClean="0">
                <a:latin typeface="Jameel Noori Nastaleeq" pitchFamily="2" charset="-78"/>
                <a:cs typeface="Jameel Noori Nastaleeq" pitchFamily="2" charset="-78"/>
              </a:rPr>
              <a:t>جس میں دین </a:t>
            </a:r>
            <a:r>
              <a:rPr lang="ur-PK" sz="4800" dirty="0" smtClean="0">
                <a:latin typeface="Jameel Noori Nastaleeq" pitchFamily="2" charset="-78"/>
                <a:cs typeface="Jameel Noori Nastaleeq" pitchFamily="2" charset="-78"/>
              </a:rPr>
              <a:t>یا دنیا کا کوئی نقصان </a:t>
            </a:r>
            <a:r>
              <a:rPr lang="ur-PK" sz="4800" dirty="0" smtClean="0">
                <a:latin typeface="Jameel Noori Nastaleeq" pitchFamily="2" charset="-78"/>
                <a:cs typeface="Jameel Noori Nastaleeq" pitchFamily="2" charset="-78"/>
              </a:rPr>
              <a:t>ہو</a:t>
            </a:r>
          </a:p>
          <a:p>
            <a:pPr algn="r"/>
            <a:r>
              <a:rPr lang="ur-PK" sz="4800" dirty="0" smtClean="0">
                <a:latin typeface="Jameel Noori Nastaleeq" pitchFamily="2" charset="-78"/>
                <a:cs typeface="Jameel Noori Nastaleeq" pitchFamily="2" charset="-78"/>
              </a:rPr>
              <a:t>لایعنی </a:t>
            </a:r>
            <a:r>
              <a:rPr lang="ur-PK" sz="4800" dirty="0" smtClean="0">
                <a:latin typeface="Jameel Noori Nastaleeq" pitchFamily="2" charset="-78"/>
                <a:cs typeface="Jameel Noori Nastaleeq" pitchFamily="2" charset="-78"/>
              </a:rPr>
              <a:t>بات...بے کار بات</a:t>
            </a:r>
            <a:endParaRPr lang="en-US" sz="4800" dirty="0">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5" name="Rounded Rectangle 4"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6" name="Rectangle 5"/>
          <p:cNvSpPr/>
          <p:nvPr/>
        </p:nvSpPr>
        <p:spPr>
          <a:xfrm>
            <a:off x="2285999" y="2518981"/>
            <a:ext cx="5097439" cy="1446550"/>
          </a:xfrm>
          <a:prstGeom prst="rect">
            <a:avLst/>
          </a:prstGeom>
        </p:spPr>
        <p:txBody>
          <a:bodyPr wrap="square">
            <a:spAutoFit/>
          </a:bodyPr>
          <a:lstStyle/>
          <a:p>
            <a:pPr algn="ctr"/>
            <a:r>
              <a:rPr lang="ur-PK" sz="4400" dirty="0" smtClean="0">
                <a:latin typeface="Jameel Noori Nastaleeq" pitchFamily="2" charset="-78"/>
                <a:cs typeface="Jameel Noori Nastaleeq" pitchFamily="2" charset="-78"/>
              </a:rPr>
              <a:t>زبان </a:t>
            </a:r>
            <a:r>
              <a:rPr lang="ur-PK" sz="4400" dirty="0" smtClean="0">
                <a:latin typeface="Jameel Noori Nastaleeq" pitchFamily="2" charset="-78"/>
                <a:cs typeface="Jameel Noori Nastaleeq" pitchFamily="2" charset="-78"/>
              </a:rPr>
              <a:t>کو قابو میں رکھا جائے تاکہ انسان اسکی ہلاکتوں سے محفوظ رہے</a:t>
            </a:r>
            <a:endParaRPr lang="en-US" sz="4400" dirty="0">
              <a:latin typeface="Jameel Noori Nastaleeq" pitchFamily="2" charset="-78"/>
              <a:cs typeface="Jameel Noori Nastaleeq" pitchFamily="2" charset="-78"/>
            </a:endParaRPr>
          </a:p>
        </p:txBody>
      </p:sp>
      <p:sp>
        <p:nvSpPr>
          <p:cNvPr id="7" name="Rectangle 6"/>
          <p:cNvSpPr/>
          <p:nvPr/>
        </p:nvSpPr>
        <p:spPr>
          <a:xfrm>
            <a:off x="3787927" y="1429182"/>
            <a:ext cx="1802096" cy="830997"/>
          </a:xfrm>
          <a:prstGeom prst="rect">
            <a:avLst/>
          </a:prstGeom>
        </p:spPr>
        <p:txBody>
          <a:bodyPr wrap="none">
            <a:spAutoFit/>
          </a:bodyPr>
          <a:lstStyle/>
          <a:p>
            <a:r>
              <a:rPr lang="ur-PK" sz="4800" b="1" u="sng" dirty="0" smtClean="0">
                <a:solidFill>
                  <a:srgbClr val="FF0000"/>
                </a:solidFill>
                <a:latin typeface="Jameel Noori Nastaleeq" pitchFamily="2" charset="-78"/>
                <a:cs typeface="Jameel Noori Nastaleeq" pitchFamily="2" charset="-78"/>
              </a:rPr>
              <a:t>حاصل </a:t>
            </a:r>
            <a:r>
              <a:rPr lang="ur-PK" sz="4800" b="1" u="sng" dirty="0" smtClean="0">
                <a:solidFill>
                  <a:srgbClr val="FF0000"/>
                </a:solidFill>
                <a:latin typeface="Jameel Noori Nastaleeq" pitchFamily="2" charset="-78"/>
                <a:cs typeface="Jameel Noori Nastaleeq" pitchFamily="2" charset="-78"/>
              </a:rPr>
              <a:t>کلام</a:t>
            </a:r>
            <a:endParaRPr lang="en-US" sz="4800" b="1" u="sng" dirty="0">
              <a:solidFill>
                <a:srgbClr val="FF0000"/>
              </a:solidFill>
              <a:latin typeface="Jameel Noori Nastaleeq" pitchFamily="2" charset="-78"/>
              <a:cs typeface="Jameel Noori Nastaleeq"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155E66C-7D1D-4C66-9368-3F7072F2D37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3001" b="39835"/>
          <a:stretch/>
        </p:blipFill>
        <p:spPr>
          <a:xfrm>
            <a:off x="-180870" y="5736005"/>
            <a:ext cx="9324870" cy="1121995"/>
          </a:xfrm>
          <a:prstGeom prst="rect">
            <a:avLst/>
          </a:prstGeom>
        </p:spPr>
      </p:pic>
      <p:sp>
        <p:nvSpPr>
          <p:cNvPr id="6" name="Rounded Rectangle 5" descr="حدیث نمبر 5&#10;">
            <a:extLst>
              <a:ext uri="{FF2B5EF4-FFF2-40B4-BE49-F238E27FC236}">
                <a16:creationId xmlns:a16="http://schemas.microsoft.com/office/drawing/2014/main" xmlns="" id="{547202C7-D19D-4967-863A-A41B34329FB1}"/>
              </a:ext>
            </a:extLst>
          </p:cNvPr>
          <p:cNvSpPr/>
          <p:nvPr/>
        </p:nvSpPr>
        <p:spPr>
          <a:xfrm>
            <a:off x="6913266" y="329727"/>
            <a:ext cx="2229479" cy="574625"/>
          </a:xfrm>
          <a:prstGeom prst="roundRect">
            <a:avLst>
              <a:gd name="adj" fmla="val 223"/>
            </a:avLst>
          </a:prstGeom>
          <a:solidFill>
            <a:srgbClr val="0C2F4F"/>
          </a:solidFill>
          <a:ln>
            <a:noFill/>
          </a:ln>
          <a:effectLst>
            <a:outerShdw blurRad="50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1"/>
            <a:r>
              <a:rPr lang="ur-PK" sz="3000" dirty="0">
                <a:latin typeface="Jameel Noori Nastaleeq" panose="02000503000000000004" pitchFamily="2" charset="-78"/>
                <a:cs typeface="Jameel Noori Nastaleeq" panose="02000503000000000004" pitchFamily="2" charset="-78"/>
              </a:rPr>
              <a:t>حدیث نمبر </a:t>
            </a:r>
            <a:r>
              <a:rPr lang="en-US" sz="3000" dirty="0" smtClean="0">
                <a:latin typeface="Jameel Noori Nastaleeq" panose="02000503000000000004" pitchFamily="2" charset="-78"/>
                <a:cs typeface="Jameel Noori Nastaleeq" panose="02000503000000000004" pitchFamily="2" charset="-78"/>
              </a:rPr>
              <a:t>14</a:t>
            </a:r>
            <a:endParaRPr lang="en-US" sz="3000" dirty="0"/>
          </a:p>
        </p:txBody>
      </p:sp>
      <p:sp>
        <p:nvSpPr>
          <p:cNvPr id="8" name="Rectangle 7"/>
          <p:cNvSpPr/>
          <p:nvPr/>
        </p:nvSpPr>
        <p:spPr>
          <a:xfrm>
            <a:off x="1712430" y="2032223"/>
            <a:ext cx="6381875" cy="2215991"/>
          </a:xfrm>
          <a:prstGeom prst="rect">
            <a:avLst/>
          </a:prstGeom>
        </p:spPr>
        <p:txBody>
          <a:bodyPr wrap="none">
            <a:spAutoFit/>
          </a:bodyPr>
          <a:lstStyle/>
          <a:p>
            <a:r>
              <a:rPr lang="ur-PK" sz="13800" dirty="0" smtClean="0">
                <a:latin typeface="Arabic Typesetting" pitchFamily="66" charset="-78"/>
                <a:cs typeface="Arabic Typesetting" pitchFamily="66" charset="-78"/>
              </a:rPr>
              <a:t> جَزاكَ اللهُ خَـيْراً</a:t>
            </a:r>
            <a:endParaRPr lang="en-US" sz="13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2447420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240</TotalTime>
  <Words>785</Words>
  <Application>Microsoft Office PowerPoint</Application>
  <PresentationFormat>On-screen Show (4:3)</PresentationFormat>
  <Paragraphs>93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Parallax</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JCS</cp:lastModifiedBy>
  <cp:revision>28</cp:revision>
  <dcterms:created xsi:type="dcterms:W3CDTF">2021-09-29T07:22:50Z</dcterms:created>
  <dcterms:modified xsi:type="dcterms:W3CDTF">2021-10-03T14:32:36Z</dcterms:modified>
</cp:coreProperties>
</file>