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8" r:id="rId1"/>
  </p:sldMasterIdLst>
  <p:sldIdLst>
    <p:sldId id="263" r:id="rId2"/>
    <p:sldId id="256" r:id="rId3"/>
    <p:sldId id="278" r:id="rId4"/>
    <p:sldId id="285" r:id="rId5"/>
    <p:sldId id="301" r:id="rId6"/>
    <p:sldId id="302" r:id="rId7"/>
    <p:sldId id="303" r:id="rId8"/>
    <p:sldId id="304" r:id="rId9"/>
    <p:sldId id="309" r:id="rId10"/>
    <p:sldId id="305" r:id="rId11"/>
    <p:sldId id="306" r:id="rId12"/>
    <p:sldId id="307" r:id="rId13"/>
    <p:sldId id="308" r:id="rId14"/>
    <p:sldId id="310" r:id="rId15"/>
    <p:sldId id="311" r:id="rId16"/>
    <p:sldId id="313" r:id="rId17"/>
    <p:sldId id="300"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53" autoAdjust="0"/>
    <p:restoredTop sz="94635" autoAdjust="0"/>
  </p:normalViewPr>
  <p:slideViewPr>
    <p:cSldViewPr snapToGrid="0">
      <p:cViewPr varScale="1">
        <p:scale>
          <a:sx n="68" d="100"/>
          <a:sy n="68" d="100"/>
        </p:scale>
        <p:origin x="134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864E45DA-74BD-4E99-B864-2A440A13FEBD}" type="datetimeFigureOut">
              <a:rPr lang="ur-PK" smtClean="0"/>
              <a:pPr/>
              <a:t>27/02/1443</a:t>
            </a:fld>
            <a:endParaRPr lang="ur-PK"/>
          </a:p>
        </p:txBody>
      </p:sp>
      <p:sp>
        <p:nvSpPr>
          <p:cNvPr id="5" name="Footer Placeholder 4"/>
          <p:cNvSpPr>
            <a:spLocks noGrp="1"/>
          </p:cNvSpPr>
          <p:nvPr>
            <p:ph type="ftr" sz="quarter" idx="11"/>
          </p:nvPr>
        </p:nvSpPr>
        <p:spPr>
          <a:xfrm>
            <a:off x="3623733" y="6117336"/>
            <a:ext cx="3609438" cy="365125"/>
          </a:xfrm>
        </p:spPr>
        <p:txBody>
          <a:bodyPr/>
          <a:lstStyle/>
          <a:p>
            <a:endParaRPr lang="ur-PK"/>
          </a:p>
        </p:txBody>
      </p:sp>
      <p:sp>
        <p:nvSpPr>
          <p:cNvPr id="6" name="Slide Number Placeholder 5"/>
          <p:cNvSpPr>
            <a:spLocks noGrp="1"/>
          </p:cNvSpPr>
          <p:nvPr>
            <p:ph type="sldNum" sz="quarter" idx="12"/>
          </p:nvPr>
        </p:nvSpPr>
        <p:spPr>
          <a:xfrm>
            <a:off x="8275320" y="6117336"/>
            <a:ext cx="411480" cy="365125"/>
          </a:xfrm>
        </p:spPr>
        <p:txBody>
          <a:bodyPr/>
          <a:lstStyle/>
          <a:p>
            <a:fld id="{2B446558-BA1D-4411-9BCA-0A012C26ECFB}" type="slidenum">
              <a:rPr lang="ur-PK" smtClean="0"/>
              <a:pPr/>
              <a:t>‹#›</a:t>
            </a:fld>
            <a:endParaRPr lang="ur-PK"/>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687712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864E45DA-74BD-4E99-B864-2A440A13FEBD}" type="datetimeFigureOut">
              <a:rPr lang="ur-PK" smtClean="0"/>
              <a:pPr/>
              <a:t>27/02/1443</a:t>
            </a:fld>
            <a:endParaRPr lang="ur-PK"/>
          </a:p>
        </p:txBody>
      </p:sp>
      <p:sp>
        <p:nvSpPr>
          <p:cNvPr id="5" name="Footer Placeholder 4"/>
          <p:cNvSpPr>
            <a:spLocks noGrp="1"/>
          </p:cNvSpPr>
          <p:nvPr>
            <p:ph type="ftr" sz="quarter" idx="11"/>
          </p:nvPr>
        </p:nvSpPr>
        <p:spPr>
          <a:xfrm>
            <a:off x="1972647" y="6108173"/>
            <a:ext cx="5314517" cy="365125"/>
          </a:xfrm>
        </p:spPr>
        <p:txBody>
          <a:bodyPr/>
          <a:lstStyle/>
          <a:p>
            <a:endParaRPr lang="ur-PK"/>
          </a:p>
        </p:txBody>
      </p:sp>
      <p:sp>
        <p:nvSpPr>
          <p:cNvPr id="6" name="Slide Number Placeholder 5"/>
          <p:cNvSpPr>
            <a:spLocks noGrp="1"/>
          </p:cNvSpPr>
          <p:nvPr>
            <p:ph type="sldNum" sz="quarter" idx="12"/>
          </p:nvPr>
        </p:nvSpPr>
        <p:spPr>
          <a:xfrm>
            <a:off x="8258967" y="6108173"/>
            <a:ext cx="42783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220187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a:xfrm>
            <a:off x="8273317" y="6116070"/>
            <a:ext cx="41348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3749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67209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862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24431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78250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19330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5977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6311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3723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27899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048505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100763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52362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797499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27/02/1443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69791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4E45DA-74BD-4E99-B864-2A440A13FEBD}" type="datetimeFigureOut">
              <a:rPr lang="ur-PK" smtClean="0"/>
              <a:pPr/>
              <a:t>27/02/1443</a:t>
            </a:fld>
            <a:endParaRPr lang="ur-PK"/>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r-PK"/>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35804351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96813" y="913363"/>
            <a:ext cx="7012474" cy="2469907"/>
          </a:xfrm>
          <a:prstGeom prst="rect">
            <a:avLst/>
          </a:prstGeom>
          <a:noFill/>
        </p:spPr>
        <p:txBody>
          <a:bodyPr wrap="square" rtlCol="0">
            <a:spAutoFit/>
          </a:bodyPr>
          <a:lstStyle/>
          <a:p>
            <a:pPr algn="ctr" defTabSz="342900" rtl="1">
              <a:lnSpc>
                <a:spcPct val="150000"/>
              </a:lnSpc>
            </a:pPr>
            <a:r>
              <a:rPr lang="ur-PK" sz="4800" dirty="0">
                <a:solidFill>
                  <a:srgbClr val="002060"/>
                </a:solidFill>
                <a:latin typeface="_PDMS_Nowshera" panose="00000400000000000000" pitchFamily="2" charset="-78"/>
                <a:cs typeface="_PDMS_Nowshera" panose="00000400000000000000" pitchFamily="2" charset="-78"/>
              </a:rPr>
              <a:t>آن لائن تفہیم و تحفیظ </a:t>
            </a:r>
          </a:p>
          <a:p>
            <a:pPr algn="ctr" defTabSz="342900" rtl="1">
              <a:lnSpc>
                <a:spcPct val="150000"/>
              </a:lnSpc>
            </a:pPr>
            <a:r>
              <a:rPr lang="ur-PK" sz="6000" dirty="0">
                <a:solidFill>
                  <a:srgbClr val="002060"/>
                </a:solidFill>
                <a:latin typeface="_PDMS_Nowshera" panose="00000400000000000000" pitchFamily="2" charset="-78"/>
                <a:cs typeface="_PDMS_Nowshera" panose="00000400000000000000" pitchFamily="2" charset="-78"/>
              </a:rPr>
              <a:t>حدیث کورس</a:t>
            </a:r>
            <a:endParaRPr lang="en-US" sz="6000" dirty="0">
              <a:solidFill>
                <a:srgbClr val="002060"/>
              </a:solidFill>
              <a:latin typeface="_PDMS_Nowshera" panose="00000400000000000000" pitchFamily="2" charset="-78"/>
              <a:cs typeface="_PDMS_Nowshera" panose="00000400000000000000" pitchFamily="2" charset="-78"/>
            </a:endParaRPr>
          </a:p>
        </p:txBody>
      </p:sp>
      <p:sp>
        <p:nvSpPr>
          <p:cNvPr id="5" name="Rounded Rectangle 4"/>
          <p:cNvSpPr/>
          <p:nvPr/>
        </p:nvSpPr>
        <p:spPr>
          <a:xfrm>
            <a:off x="3675765" y="3706077"/>
            <a:ext cx="2112066" cy="949139"/>
          </a:xfrm>
          <a:prstGeom prst="roundRect">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orbel" panose="020B0503020204020204"/>
            </a:endParaRPr>
          </a:p>
        </p:txBody>
      </p:sp>
      <p:sp>
        <p:nvSpPr>
          <p:cNvPr id="6" name="TextBox 5"/>
          <p:cNvSpPr txBox="1"/>
          <p:nvPr/>
        </p:nvSpPr>
        <p:spPr>
          <a:xfrm>
            <a:off x="3616390" y="3796401"/>
            <a:ext cx="2112066" cy="784830"/>
          </a:xfrm>
          <a:prstGeom prst="rect">
            <a:avLst/>
          </a:prstGeom>
          <a:noFill/>
        </p:spPr>
        <p:txBody>
          <a:bodyPr wrap="square" rtlCol="0">
            <a:spAutoFit/>
          </a:bodyPr>
          <a:lstStyle/>
          <a:p>
            <a:pPr algn="ctr" defTabSz="342900" rtl="1"/>
            <a:r>
              <a:rPr lang="ur-PK" sz="4500" dirty="0">
                <a:solidFill>
                  <a:prstClr val="white"/>
                </a:solidFill>
                <a:latin typeface="Jameel Noori Nastaleeq" panose="02000503000000020004" pitchFamily="2" charset="-78"/>
                <a:cs typeface="Jameel Noori Nastaleeq" panose="02000503000000020004" pitchFamily="2" charset="-78"/>
              </a:rPr>
              <a:t>کلاس </a:t>
            </a:r>
            <a:r>
              <a:rPr lang="ur-PK" sz="4500" dirty="0" smtClean="0">
                <a:solidFill>
                  <a:prstClr val="white"/>
                </a:solidFill>
                <a:latin typeface="Jameel Noori Nastaleeq" panose="02000503000000020004" pitchFamily="2" charset="-78"/>
                <a:cs typeface="Jameel Noori Nastaleeq" panose="02000503000000020004" pitchFamily="2" charset="-78"/>
              </a:rPr>
              <a:t>نمبر</a:t>
            </a:r>
            <a:r>
              <a:rPr lang="ur-PK" sz="4500" dirty="0">
                <a:solidFill>
                  <a:prstClr val="white"/>
                </a:solidFill>
                <a:latin typeface="Jameel Noori Nastaleeq" panose="02000503000000020004" pitchFamily="2" charset="-78"/>
                <a:cs typeface="Jameel Noori Nastaleeq" panose="02000503000000020004" pitchFamily="2" charset="-78"/>
              </a:rPr>
              <a:t>6</a:t>
            </a:r>
            <a:endParaRPr lang="en-US" sz="4500" dirty="0">
              <a:solidFill>
                <a:prstClr val="white"/>
              </a:solidFill>
              <a:latin typeface="Jameel Noori Nastaleeq" panose="02000503000000020004" pitchFamily="2" charset="-78"/>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0" y="5736005"/>
            <a:ext cx="9144000" cy="1121995"/>
          </a:xfrm>
          <a:prstGeom prst="rect">
            <a:avLst/>
          </a:prstGeom>
        </p:spPr>
      </p:pic>
      <p:sp>
        <p:nvSpPr>
          <p:cNvPr id="8" name="TextBox 7"/>
          <p:cNvSpPr txBox="1"/>
          <p:nvPr/>
        </p:nvSpPr>
        <p:spPr>
          <a:xfrm>
            <a:off x="3616390" y="4677483"/>
            <a:ext cx="2112066" cy="584775"/>
          </a:xfrm>
          <a:prstGeom prst="rect">
            <a:avLst/>
          </a:prstGeom>
          <a:noFill/>
        </p:spPr>
        <p:txBody>
          <a:bodyPr wrap="square" rtlCol="0">
            <a:spAutoFit/>
          </a:bodyPr>
          <a:lstStyle/>
          <a:p>
            <a:pPr algn="ctr" defTabSz="342900" rtl="1"/>
            <a:r>
              <a:rPr lang="ur-PK" sz="3200" dirty="0">
                <a:solidFill>
                  <a:srgbClr val="0C2F4F"/>
                </a:solidFill>
                <a:latin typeface="Jameel Noori Nastaleeq" panose="02000503000000020004" pitchFamily="2" charset="-78"/>
                <a:cs typeface="Jameel Noori Nastaleeq" panose="02000503000000020004" pitchFamily="2" charset="-78"/>
              </a:rPr>
              <a:t>معلمہ شازیہ رشید</a:t>
            </a:r>
            <a:endParaRPr lang="en-US" sz="3200" dirty="0">
              <a:solidFill>
                <a:srgbClr val="0C2F4F"/>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11</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1708491" y="2550737"/>
            <a:ext cx="6475862" cy="769441"/>
          </a:xfrm>
          <a:prstGeom prst="rect">
            <a:avLst/>
          </a:prstGeom>
        </p:spPr>
        <p:txBody>
          <a:bodyPr wrap="square">
            <a:spAutoFit/>
          </a:bodyPr>
          <a:lstStyle/>
          <a:p>
            <a:pPr algn="ctr" rtl="1"/>
            <a:r>
              <a:rPr lang="ur-PK" sz="4400" b="1" dirty="0" smtClean="0">
                <a:solidFill>
                  <a:srgbClr val="0C2F4F"/>
                </a:solidFill>
                <a:latin typeface="Al_Mushaf" panose="02000000000000000000" pitchFamily="2" charset="-78"/>
                <a:cs typeface="Al_Mushaf" panose="02000000000000000000" pitchFamily="2" charset="-78"/>
              </a:rPr>
              <a:t>بَیْنَ الْعَبْدِ وَبَیْنَ الْکُفْرِ تَرْکُ </a:t>
            </a:r>
            <a:r>
              <a:rPr lang="ur-PK" sz="4400" b="1" dirty="0" smtClean="0">
                <a:solidFill>
                  <a:srgbClr val="0C2F4F"/>
                </a:solidFill>
                <a:latin typeface="Al_Mushaf" panose="02000000000000000000" pitchFamily="2" charset="-78"/>
                <a:cs typeface="Al_Mushaf" panose="02000000000000000000" pitchFamily="2" charset="-78"/>
              </a:rPr>
              <a:t>الصَّلَاۃِ </a:t>
            </a:r>
            <a:endParaRPr lang="en-US" sz="2000" b="1" dirty="0">
              <a:solidFill>
                <a:srgbClr val="0C2F4F"/>
              </a:solidFill>
              <a:latin typeface="Al_Mushaf" panose="02000000000000000000" pitchFamily="2" charset="-78"/>
              <a:cs typeface="Al_Mushaf" panose="02000000000000000000" pitchFamily="2" charset="-78"/>
            </a:endParaRPr>
          </a:p>
        </p:txBody>
      </p:sp>
      <p:sp>
        <p:nvSpPr>
          <p:cNvPr id="7" name="Rectangle 6"/>
          <p:cNvSpPr/>
          <p:nvPr/>
        </p:nvSpPr>
        <p:spPr>
          <a:xfrm>
            <a:off x="5716387" y="1482271"/>
            <a:ext cx="2744662" cy="646331"/>
          </a:xfrm>
          <a:prstGeom prst="rect">
            <a:avLst/>
          </a:prstGeom>
        </p:spPr>
        <p:txBody>
          <a:bodyPr wrap="none">
            <a:spAutoFit/>
          </a:bodyPr>
          <a:lstStyle/>
          <a:p>
            <a:pPr lvl="0" algn="r" defTabSz="914400" rtl="1" fontAlgn="base">
              <a:spcBef>
                <a:spcPct val="0"/>
              </a:spcBef>
              <a:spcAft>
                <a:spcPct val="0"/>
              </a:spcAft>
            </a:pPr>
            <a:r>
              <a:rPr lang="ur-PK" sz="3600" dirty="0" smtClean="0">
                <a:solidFill>
                  <a:srgbClr val="FF0000"/>
                </a:solidFill>
                <a:latin typeface="Al_Mushaf" panose="02000000000000000000" pitchFamily="2" charset="-78"/>
                <a:ea typeface="Calibri" pitchFamily="34" charset="0"/>
                <a:cs typeface="Al_Mushaf" panose="02000000000000000000" pitchFamily="2" charset="-78"/>
              </a:rPr>
              <a:t>قَالَ رَسُوْلُ اللہِ ﷺ </a:t>
            </a:r>
            <a:endParaRPr lang="en-US" sz="1600" dirty="0" smtClean="0">
              <a:solidFill>
                <a:srgbClr val="FF0000"/>
              </a:solidFill>
              <a:latin typeface="Al_Mushaf" panose="02000000000000000000" pitchFamily="2" charset="-78"/>
              <a:cs typeface="Al_Mushaf" panose="02000000000000000000" pitchFamily="2" charset="-78"/>
            </a:endParaRPr>
          </a:p>
        </p:txBody>
      </p:sp>
      <p:sp>
        <p:nvSpPr>
          <p:cNvPr id="8" name="Rectangle 7"/>
          <p:cNvSpPr/>
          <p:nvPr/>
        </p:nvSpPr>
        <p:spPr>
          <a:xfrm>
            <a:off x="5958219" y="3808135"/>
            <a:ext cx="2654894" cy="584775"/>
          </a:xfrm>
          <a:prstGeom prst="rect">
            <a:avLst/>
          </a:prstGeom>
        </p:spPr>
        <p:txBody>
          <a:bodyPr wrap="none">
            <a:spAutoFit/>
          </a:bodyPr>
          <a:lstStyle/>
          <a:p>
            <a:pPr lvl="0" algn="r" defTabSz="914400" rtl="1" eaLnBrk="0" fontAlgn="base" hangingPunct="0">
              <a:spcBef>
                <a:spcPct val="0"/>
              </a:spcBef>
              <a:spcAft>
                <a:spcPct val="0"/>
              </a:spcAft>
            </a:pPr>
            <a:r>
              <a:rPr lang="ur-PK" sz="3200" dirty="0" smtClean="0">
                <a:solidFill>
                  <a:srgbClr val="FF0000"/>
                </a:solidFill>
                <a:latin typeface="Jameel Noori Nastaleeq" pitchFamily="2" charset="-78"/>
                <a:ea typeface="Calibri" pitchFamily="34" charset="0"/>
                <a:cs typeface="Jameel Noori Nastaleeq" pitchFamily="2" charset="-78"/>
              </a:rPr>
              <a:t>رسول اللہﷺ نے فرمایا</a:t>
            </a:r>
            <a:endParaRPr lang="en-US" sz="1400" dirty="0" smtClean="0">
              <a:solidFill>
                <a:srgbClr val="FF0000"/>
              </a:solidFill>
              <a:latin typeface="Arial" pitchFamily="34" charset="0"/>
              <a:cs typeface="Arial" pitchFamily="34" charset="0"/>
            </a:endParaRPr>
          </a:p>
        </p:txBody>
      </p:sp>
      <p:sp>
        <p:nvSpPr>
          <p:cNvPr id="2" name="Rectangle 1"/>
          <p:cNvSpPr/>
          <p:nvPr/>
        </p:nvSpPr>
        <p:spPr>
          <a:xfrm>
            <a:off x="2203975" y="4488723"/>
            <a:ext cx="5824030" cy="610488"/>
          </a:xfrm>
          <a:prstGeom prst="rect">
            <a:avLst/>
          </a:prstGeom>
        </p:spPr>
        <p:txBody>
          <a:bodyPr wrap="none">
            <a:spAutoFit/>
          </a:bodyPr>
          <a:lstStyle/>
          <a:p>
            <a:pPr algn="ctr" rtl="1">
              <a:lnSpc>
                <a:spcPct val="107000"/>
              </a:lnSpc>
              <a:spcAft>
                <a:spcPts val="800"/>
              </a:spcAft>
            </a:pPr>
            <a:r>
              <a:rPr lang="ur-PK" sz="3200" dirty="0">
                <a:solidFill>
                  <a:srgbClr val="0C2F4F"/>
                </a:solidFill>
                <a:latin typeface="Calibri" panose="020F0502020204030204" pitchFamily="34" charset="0"/>
                <a:ea typeface="Calibri" panose="020F0502020204030204" pitchFamily="34" charset="0"/>
                <a:cs typeface="Jameel Noori Nastaleeq" panose="02000503000000020004" pitchFamily="2" charset="-78"/>
              </a:rPr>
              <a:t>مومن اور کافر کے درمیان بنیادی فرق نماز چھوڑ دینے کا ہے۔</a:t>
            </a:r>
            <a:endParaRPr lang="en-US" sz="2400" dirty="0">
              <a:solidFill>
                <a:srgbClr val="0C2F4F"/>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4437759" y="5223260"/>
            <a:ext cx="1356461" cy="388696"/>
          </a:xfrm>
          <a:prstGeom prst="rect">
            <a:avLst/>
          </a:prstGeom>
        </p:spPr>
        <p:txBody>
          <a:bodyPr wrap="none">
            <a:spAutoFit/>
          </a:bodyPr>
          <a:lstStyle/>
          <a:p>
            <a:pPr algn="r" rtl="1">
              <a:lnSpc>
                <a:spcPct val="107000"/>
              </a:lnSpc>
              <a:spcAft>
                <a:spcPts val="800"/>
              </a:spcAft>
            </a:pPr>
            <a:r>
              <a:rPr lang="ur-PK" dirty="0">
                <a:solidFill>
                  <a:srgbClr val="0C2F4F"/>
                </a:solidFill>
                <a:latin typeface="Calibri" panose="020F0502020204030204" pitchFamily="34" charset="0"/>
                <a:ea typeface="Calibri" panose="020F0502020204030204" pitchFamily="34" charset="0"/>
                <a:cs typeface="Jameel Noori Nastaleeq" panose="02000503000000020004" pitchFamily="2" charset="-78"/>
              </a:rPr>
              <a:t>(جامع ترمذی 2620)</a:t>
            </a:r>
            <a:endParaRPr lang="en-US" sz="1400" dirty="0">
              <a:solidFill>
                <a:srgbClr val="0C2F4F"/>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79153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10" name="Rounded Rectangle 9" descr="حدیث نمبر 5&#10;">
            <a:extLst>
              <a:ext uri="{FF2B5EF4-FFF2-40B4-BE49-F238E27FC236}">
                <a16:creationId xmlns:a16="http://schemas.microsoft.com/office/drawing/2014/main" id="{547202C7-D19D-4967-863A-A41B34329FB1}"/>
              </a:ext>
            </a:extLst>
          </p:cNvPr>
          <p:cNvSpPr/>
          <p:nvPr/>
        </p:nvSpPr>
        <p:spPr>
          <a:xfrm>
            <a:off x="6913266" y="132775"/>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11</a:t>
            </a:r>
            <a:endParaRPr lang="en-US" sz="3000" dirty="0"/>
          </a:p>
        </p:txBody>
      </p:sp>
      <p:sp>
        <p:nvSpPr>
          <p:cNvPr id="11" name="Rectangle 10"/>
          <p:cNvSpPr/>
          <p:nvPr/>
        </p:nvSpPr>
        <p:spPr>
          <a:xfrm>
            <a:off x="5151048" y="2069792"/>
            <a:ext cx="3050835" cy="646331"/>
          </a:xfrm>
          <a:prstGeom prst="rect">
            <a:avLst/>
          </a:prstGeom>
        </p:spPr>
        <p:txBody>
          <a:bodyPr wrap="none">
            <a:spAutoFit/>
          </a:bodyPr>
          <a:lstStyle/>
          <a:p>
            <a:pPr marL="742950" indent="-742950" algn="r" rtl="1">
              <a:buFont typeface="+mj-lt"/>
              <a:buAutoNum type="arabicPeriod"/>
            </a:pPr>
            <a:r>
              <a:rPr lang="ur-PK" sz="3600" b="1" dirty="0" smtClean="0">
                <a:solidFill>
                  <a:srgbClr val="0C2F4F"/>
                </a:solidFill>
                <a:latin typeface="Jameel Noori Nastaleeq" pitchFamily="2" charset="-78"/>
                <a:cs typeface="Jameel Noori Nastaleeq" pitchFamily="2" charset="-78"/>
              </a:rPr>
              <a:t>نماز دین کی عملی بنیاد </a:t>
            </a:r>
            <a:endParaRPr lang="en-US" sz="3600" b="1" dirty="0">
              <a:solidFill>
                <a:srgbClr val="0C2F4F"/>
              </a:solidFill>
              <a:latin typeface="Jameel Noori Nastaleeq" pitchFamily="2" charset="-78"/>
              <a:cs typeface="Jameel Noori Nastaleeq" pitchFamily="2" charset="-78"/>
            </a:endParaRPr>
          </a:p>
        </p:txBody>
      </p:sp>
      <p:sp>
        <p:nvSpPr>
          <p:cNvPr id="12" name="Rectangle 11"/>
          <p:cNvSpPr/>
          <p:nvPr/>
        </p:nvSpPr>
        <p:spPr>
          <a:xfrm>
            <a:off x="3548158" y="2827303"/>
            <a:ext cx="2616422" cy="584775"/>
          </a:xfrm>
          <a:prstGeom prst="rect">
            <a:avLst/>
          </a:prstGeom>
        </p:spPr>
        <p:txBody>
          <a:bodyPr wrap="none">
            <a:spAutoFit/>
          </a:bodyPr>
          <a:lstStyle/>
          <a:p>
            <a:pPr algn="ctr" rtl="1"/>
            <a:r>
              <a:rPr lang="ur-PK" sz="3200" dirty="0" smtClean="0">
                <a:solidFill>
                  <a:srgbClr val="0C2F4F"/>
                </a:solidFill>
                <a:latin typeface="Al_Mushaf" panose="02000000000000000000" pitchFamily="2" charset="-78"/>
                <a:cs typeface="Al_Mushaf" panose="02000000000000000000" pitchFamily="2" charset="-78"/>
              </a:rPr>
              <a:t> فَذَکِّرۡ اِنۡ نَّفَعَتِ الذِّکۡرٰی</a:t>
            </a:r>
            <a:endParaRPr lang="en-US" sz="3200" dirty="0">
              <a:solidFill>
                <a:srgbClr val="0C2F4F"/>
              </a:solidFill>
              <a:latin typeface="Al_Mushaf" panose="02000000000000000000" pitchFamily="2" charset="-78"/>
              <a:cs typeface="Al_Mushaf" panose="02000000000000000000" pitchFamily="2" charset="-78"/>
            </a:endParaRPr>
          </a:p>
        </p:txBody>
      </p:sp>
      <p:sp>
        <p:nvSpPr>
          <p:cNvPr id="7" name="Rectangle 6"/>
          <p:cNvSpPr/>
          <p:nvPr/>
        </p:nvSpPr>
        <p:spPr>
          <a:xfrm>
            <a:off x="2960911" y="3522369"/>
            <a:ext cx="3541354" cy="523220"/>
          </a:xfrm>
          <a:prstGeom prst="rect">
            <a:avLst/>
          </a:prstGeom>
        </p:spPr>
        <p:txBody>
          <a:bodyPr wrap="none">
            <a:spAutoFit/>
          </a:bodyPr>
          <a:lstStyle/>
          <a:p>
            <a:pPr algn="r" rtl="1"/>
            <a:r>
              <a:rPr lang="ur-PK" sz="2800" dirty="0" smtClean="0">
                <a:solidFill>
                  <a:srgbClr val="0C2F4F"/>
                </a:solidFill>
                <a:latin typeface="Jameel Noori Nastaleeq" pitchFamily="2" charset="-78"/>
                <a:cs typeface="Jameel Noori Nastaleeq" pitchFamily="2" charset="-78"/>
              </a:rPr>
              <a:t> لہٰذا تم نصیحت کرو اگر نصیحت نافع ہو </a:t>
            </a:r>
            <a:r>
              <a:rPr lang="ur-PK" sz="1050" dirty="0" smtClean="0">
                <a:solidFill>
                  <a:srgbClr val="0C2F4F"/>
                </a:solidFill>
                <a:latin typeface="Jameel Noori Nastaleeq" pitchFamily="2" charset="-78"/>
                <a:cs typeface="Jameel Noori Nastaleeq" pitchFamily="2" charset="-78"/>
              </a:rPr>
              <a:t>(سورۃ الاعلی)</a:t>
            </a:r>
            <a:endParaRPr lang="en-US" sz="1050" dirty="0">
              <a:solidFill>
                <a:srgbClr val="0C2F4F"/>
              </a:solidFill>
              <a:latin typeface="Jameel Noori Nastaleeq" pitchFamily="2" charset="-78"/>
              <a:cs typeface="Jameel Noori Nastaleeq" pitchFamily="2" charset="-78"/>
            </a:endParaRPr>
          </a:p>
        </p:txBody>
      </p:sp>
      <p:sp>
        <p:nvSpPr>
          <p:cNvPr id="13" name="Rectangle 12"/>
          <p:cNvSpPr/>
          <p:nvPr/>
        </p:nvSpPr>
        <p:spPr>
          <a:xfrm>
            <a:off x="3763254" y="1013776"/>
            <a:ext cx="5099473" cy="707886"/>
          </a:xfrm>
          <a:prstGeom prst="rect">
            <a:avLst/>
          </a:prstGeom>
        </p:spPr>
        <p:txBody>
          <a:bodyPr wrap="none">
            <a:spAutoFit/>
          </a:bodyPr>
          <a:lstStyle/>
          <a:p>
            <a:r>
              <a:rPr lang="ur-PK" sz="4000" b="1" u="sng" dirty="0" smtClean="0">
                <a:solidFill>
                  <a:srgbClr val="C00000"/>
                </a:solidFill>
                <a:latin typeface="Jameel Noori Nastaleeq" pitchFamily="2" charset="-78"/>
                <a:cs typeface="Jameel Noori Nastaleeq" pitchFamily="2" charset="-78"/>
              </a:rPr>
              <a:t>نماز کی اہمیت و فضیلت قرآن کی روشنی میں</a:t>
            </a:r>
            <a:endParaRPr lang="en-US" sz="4000" b="1" u="sng" dirty="0">
              <a:solidFill>
                <a:srgbClr val="C00000"/>
              </a:solidFill>
              <a:latin typeface="Jameel Noori Nastaleeq" pitchFamily="2" charset="-78"/>
              <a:cs typeface="Jameel Noori Nastaleeq" pitchFamily="2" charset="-78"/>
            </a:endParaRPr>
          </a:p>
        </p:txBody>
      </p:sp>
      <p:sp>
        <p:nvSpPr>
          <p:cNvPr id="14" name="Rectangle 13"/>
          <p:cNvSpPr/>
          <p:nvPr/>
        </p:nvSpPr>
        <p:spPr>
          <a:xfrm>
            <a:off x="1838849" y="4155880"/>
            <a:ext cx="6035040" cy="584775"/>
          </a:xfrm>
          <a:prstGeom prst="rect">
            <a:avLst/>
          </a:prstGeom>
        </p:spPr>
        <p:txBody>
          <a:bodyPr wrap="square">
            <a:spAutoFit/>
          </a:bodyPr>
          <a:lstStyle/>
          <a:p>
            <a:pPr algn="ctr" rtl="1"/>
            <a:r>
              <a:rPr lang="ur-PK" sz="3200" dirty="0" smtClean="0">
                <a:solidFill>
                  <a:srgbClr val="0C2F4F"/>
                </a:solidFill>
                <a:latin typeface="Al_Mushaf" panose="02000000000000000000" pitchFamily="2" charset="-78"/>
                <a:cs typeface="Al_Mushaf" panose="02000000000000000000" pitchFamily="2" charset="-78"/>
              </a:rPr>
              <a:t>اِنَّنِیۡۤ اَنَا اللّٰہُ لَاۤ اِلٰہَ اِلَّاۤ اَنَا فَاعۡبُدۡنِیۡ ۙ وَ اَقِمِ الصَّلٰوۃَ لِذِکۡرِیۡ</a:t>
            </a:r>
            <a:endParaRPr lang="en-US" sz="3200" dirty="0">
              <a:solidFill>
                <a:srgbClr val="0C2F4F"/>
              </a:solidFill>
              <a:latin typeface="Al_Mushaf" panose="02000000000000000000" pitchFamily="2" charset="-78"/>
              <a:cs typeface="Al_Mushaf" panose="02000000000000000000" pitchFamily="2" charset="-78"/>
            </a:endParaRPr>
          </a:p>
        </p:txBody>
      </p:sp>
      <p:sp>
        <p:nvSpPr>
          <p:cNvPr id="15" name="Rectangle 14"/>
          <p:cNvSpPr/>
          <p:nvPr/>
        </p:nvSpPr>
        <p:spPr>
          <a:xfrm>
            <a:off x="1861569" y="4850946"/>
            <a:ext cx="5740037" cy="954107"/>
          </a:xfrm>
          <a:prstGeom prst="rect">
            <a:avLst/>
          </a:prstGeom>
        </p:spPr>
        <p:txBody>
          <a:bodyPr wrap="square">
            <a:spAutoFit/>
          </a:bodyPr>
          <a:lstStyle/>
          <a:p>
            <a:pPr algn="ctr" rtl="1"/>
            <a:r>
              <a:rPr lang="ur-PK" sz="2800" dirty="0" smtClean="0">
                <a:solidFill>
                  <a:srgbClr val="0C2F4F"/>
                </a:solidFill>
                <a:latin typeface="Jameel Noori Nastaleeq" pitchFamily="2" charset="-78"/>
                <a:cs typeface="Jameel Noori Nastaleeq" pitchFamily="2" charset="-78"/>
              </a:rPr>
              <a:t>میں ہی اللہ ہوں، میرے سوا کوئی خدا نہیں، پس تُو میری بندگی کر اور میری یاد کے لیے نماز قائم کر</a:t>
            </a:r>
            <a:r>
              <a:rPr lang="ur-PK" dirty="0" smtClean="0">
                <a:solidFill>
                  <a:srgbClr val="0C2F4F"/>
                </a:solidFill>
                <a:latin typeface="Jameel Noori Nastaleeq" pitchFamily="2" charset="-78"/>
                <a:cs typeface="Jameel Noori Nastaleeq" pitchFamily="2" charset="-78"/>
              </a:rPr>
              <a:t>(سورۃ طہ)</a:t>
            </a:r>
            <a:endParaRPr lang="en-US" sz="28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10" name="Rounded Rectangle 9"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11</a:t>
            </a:r>
            <a:endParaRPr lang="en-US" sz="3000" dirty="0"/>
          </a:p>
        </p:txBody>
      </p:sp>
      <p:sp>
        <p:nvSpPr>
          <p:cNvPr id="5" name="Rectangle 4"/>
          <p:cNvSpPr/>
          <p:nvPr/>
        </p:nvSpPr>
        <p:spPr>
          <a:xfrm>
            <a:off x="5006025" y="964178"/>
            <a:ext cx="3483646" cy="769441"/>
          </a:xfrm>
          <a:prstGeom prst="rect">
            <a:avLst/>
          </a:prstGeom>
        </p:spPr>
        <p:txBody>
          <a:bodyPr wrap="none">
            <a:spAutoFit/>
          </a:bodyPr>
          <a:lstStyle/>
          <a:p>
            <a:pPr algn="ctr" rtl="1"/>
            <a:r>
              <a:rPr lang="ur-PK" sz="4400" b="1" u="sng" dirty="0" smtClean="0">
                <a:solidFill>
                  <a:srgbClr val="C00000"/>
                </a:solidFill>
                <a:latin typeface="Jameel Noori Nastaleeq" pitchFamily="2" charset="-78"/>
                <a:cs typeface="Jameel Noori Nastaleeq" pitchFamily="2" charset="-78"/>
              </a:rPr>
              <a:t>2</a:t>
            </a:r>
            <a:r>
              <a:rPr lang="en-US" sz="4400" b="1" u="sng" dirty="0" smtClean="0">
                <a:solidFill>
                  <a:srgbClr val="C00000"/>
                </a:solidFill>
                <a:latin typeface="Jameel Noori Nastaleeq" pitchFamily="2" charset="-78"/>
                <a:cs typeface="Jameel Noori Nastaleeq" pitchFamily="2" charset="-78"/>
              </a:rPr>
              <a:t>.</a:t>
            </a:r>
            <a:r>
              <a:rPr lang="ur-PK" sz="4400" b="1" u="sng" dirty="0" smtClean="0">
                <a:solidFill>
                  <a:srgbClr val="C00000"/>
                </a:solidFill>
                <a:latin typeface="Jameel Noori Nastaleeq" pitchFamily="2" charset="-78"/>
                <a:cs typeface="Jameel Noori Nastaleeq" pitchFamily="2" charset="-78"/>
              </a:rPr>
              <a:t>			نماز  کامیابی کا ذریعہ </a:t>
            </a:r>
            <a:endParaRPr lang="en-US" sz="4400" b="1" u="sng" dirty="0">
              <a:solidFill>
                <a:srgbClr val="C00000"/>
              </a:solidFill>
              <a:latin typeface="Jameel Noori Nastaleeq" pitchFamily="2" charset="-78"/>
              <a:cs typeface="Jameel Noori Nastaleeq" pitchFamily="2" charset="-78"/>
            </a:endParaRPr>
          </a:p>
        </p:txBody>
      </p:sp>
      <p:sp>
        <p:nvSpPr>
          <p:cNvPr id="6" name="Rectangle 5"/>
          <p:cNvSpPr/>
          <p:nvPr/>
        </p:nvSpPr>
        <p:spPr>
          <a:xfrm>
            <a:off x="1873154" y="1848028"/>
            <a:ext cx="5990685" cy="646331"/>
          </a:xfrm>
          <a:prstGeom prst="rect">
            <a:avLst/>
          </a:prstGeom>
        </p:spPr>
        <p:txBody>
          <a:bodyPr wrap="square">
            <a:spAutoFit/>
          </a:bodyPr>
          <a:lstStyle/>
          <a:p>
            <a:pPr algn="ctr" rtl="1"/>
            <a:r>
              <a:rPr lang="ur-PK" sz="3600" dirty="0" smtClean="0">
                <a:solidFill>
                  <a:srgbClr val="0C2F4F"/>
                </a:solidFill>
                <a:latin typeface="Al_Mushaf" panose="02000000000000000000" pitchFamily="2" charset="-78"/>
                <a:cs typeface="Al_Mushaf" panose="02000000000000000000" pitchFamily="2" charset="-78"/>
              </a:rPr>
              <a:t>قَدۡ اَفۡلَحَ الۡمُؤۡمِنُوۡنَ ۙ﴿۱﴾ الَّذِیۡنَ ہُمۡ فِیۡ صَلَاتِہِمۡ خٰشِعُوۡنَ</a:t>
            </a:r>
            <a:endParaRPr lang="en-US" sz="3600" dirty="0">
              <a:solidFill>
                <a:srgbClr val="0C2F4F"/>
              </a:solidFill>
              <a:latin typeface="Al_Mushaf" panose="02000000000000000000" pitchFamily="2" charset="-78"/>
              <a:cs typeface="Al_Mushaf" panose="02000000000000000000" pitchFamily="2" charset="-78"/>
            </a:endParaRPr>
          </a:p>
        </p:txBody>
      </p:sp>
      <p:sp>
        <p:nvSpPr>
          <p:cNvPr id="7" name="Rectangle 6"/>
          <p:cNvSpPr/>
          <p:nvPr/>
        </p:nvSpPr>
        <p:spPr>
          <a:xfrm>
            <a:off x="1739510" y="2468107"/>
            <a:ext cx="6447888" cy="1077218"/>
          </a:xfrm>
          <a:prstGeom prst="rect">
            <a:avLst/>
          </a:prstGeom>
        </p:spPr>
        <p:txBody>
          <a:bodyPr wrap="square">
            <a:spAutoFit/>
          </a:bodyPr>
          <a:lstStyle/>
          <a:p>
            <a:pPr algn="ctr" rtl="1"/>
            <a:r>
              <a:rPr lang="ur-PK" sz="3200" dirty="0" smtClean="0">
                <a:solidFill>
                  <a:srgbClr val="0C2F4F"/>
                </a:solidFill>
                <a:latin typeface="Jameel Noori Nastaleeq" pitchFamily="2" charset="-78"/>
                <a:cs typeface="Jameel Noori Nastaleeq" pitchFamily="2" charset="-78"/>
              </a:rPr>
              <a:t>یقیناً فلاح پائی ہے ایمان لانے والوں نے جواپنی نماز میں  خشوع اختیار کرتے ہوں۔</a:t>
            </a:r>
            <a:r>
              <a:rPr lang="ur-PK" sz="2000" dirty="0" smtClean="0">
                <a:solidFill>
                  <a:srgbClr val="0C2F4F"/>
                </a:solidFill>
                <a:latin typeface="Jameel Noori Nastaleeq" pitchFamily="2" charset="-78"/>
                <a:cs typeface="Jameel Noori Nastaleeq" pitchFamily="2" charset="-78"/>
              </a:rPr>
              <a:t>(المومنون 1،2)</a:t>
            </a:r>
            <a:endParaRPr lang="en-US" sz="3200" dirty="0">
              <a:solidFill>
                <a:srgbClr val="0C2F4F"/>
              </a:solidFill>
              <a:latin typeface="Jameel Noori Nastaleeq" pitchFamily="2" charset="-78"/>
              <a:cs typeface="Jameel Noori Nastaleeq" pitchFamily="2" charset="-78"/>
            </a:endParaRPr>
          </a:p>
        </p:txBody>
      </p:sp>
      <p:sp>
        <p:nvSpPr>
          <p:cNvPr id="8" name="Rectangle 7"/>
          <p:cNvSpPr/>
          <p:nvPr/>
        </p:nvSpPr>
        <p:spPr>
          <a:xfrm>
            <a:off x="5673808" y="3495013"/>
            <a:ext cx="3074880" cy="769441"/>
          </a:xfrm>
          <a:prstGeom prst="rect">
            <a:avLst/>
          </a:prstGeom>
        </p:spPr>
        <p:txBody>
          <a:bodyPr wrap="none">
            <a:spAutoFit/>
          </a:bodyPr>
          <a:lstStyle/>
          <a:p>
            <a:pPr algn="r" rtl="1"/>
            <a:r>
              <a:rPr lang="ur-PK" sz="4400" b="1" u="sng" dirty="0" smtClean="0">
                <a:solidFill>
                  <a:srgbClr val="C00000"/>
                </a:solidFill>
                <a:latin typeface="Jameel Noori Nastaleeq" pitchFamily="2" charset="-78"/>
                <a:cs typeface="Jameel Noori Nastaleeq" pitchFamily="2" charset="-78"/>
              </a:rPr>
              <a:t>3</a:t>
            </a:r>
            <a:r>
              <a:rPr lang="en-US" sz="4400" b="1" u="sng" dirty="0" smtClean="0">
                <a:solidFill>
                  <a:srgbClr val="C00000"/>
                </a:solidFill>
                <a:latin typeface="Jameel Noori Nastaleeq" pitchFamily="2" charset="-78"/>
                <a:cs typeface="Jameel Noori Nastaleeq" pitchFamily="2" charset="-78"/>
              </a:rPr>
              <a:t>.		</a:t>
            </a:r>
            <a:r>
              <a:rPr lang="ur-PK" sz="4400" b="1" u="sng" dirty="0" smtClean="0">
                <a:solidFill>
                  <a:srgbClr val="C00000"/>
                </a:solidFill>
                <a:latin typeface="Jameel Noori Nastaleeq" pitchFamily="2" charset="-78"/>
                <a:cs typeface="Jameel Noori Nastaleeq" pitchFamily="2" charset="-78"/>
              </a:rPr>
              <a:t>نماز </a:t>
            </a:r>
            <a:r>
              <a:rPr lang="ur-PK" sz="4400" b="1" u="sng" dirty="0" smtClean="0">
                <a:solidFill>
                  <a:srgbClr val="C00000"/>
                </a:solidFill>
                <a:latin typeface="Jameel Noori Nastaleeq" pitchFamily="2" charset="-78"/>
                <a:cs typeface="Jameel Noori Nastaleeq" pitchFamily="2" charset="-78"/>
              </a:rPr>
              <a:t>مدد کا ذریعہ </a:t>
            </a:r>
            <a:endParaRPr lang="en-US" sz="4400" b="1" u="sng" dirty="0">
              <a:solidFill>
                <a:srgbClr val="C00000"/>
              </a:solidFill>
              <a:latin typeface="Jameel Noori Nastaleeq" pitchFamily="2" charset="-78"/>
              <a:cs typeface="Jameel Noori Nastaleeq" pitchFamily="2" charset="-78"/>
            </a:endParaRPr>
          </a:p>
        </p:txBody>
      </p:sp>
      <p:sp>
        <p:nvSpPr>
          <p:cNvPr id="9" name="Rectangle 8"/>
          <p:cNvSpPr/>
          <p:nvPr/>
        </p:nvSpPr>
        <p:spPr>
          <a:xfrm>
            <a:off x="1160928" y="4414166"/>
            <a:ext cx="7328743" cy="707886"/>
          </a:xfrm>
          <a:prstGeom prst="rect">
            <a:avLst/>
          </a:prstGeom>
        </p:spPr>
        <p:txBody>
          <a:bodyPr wrap="square">
            <a:spAutoFit/>
          </a:bodyPr>
          <a:lstStyle/>
          <a:p>
            <a:pPr algn="ctr" rtl="1"/>
            <a:r>
              <a:rPr lang="ur-PK" sz="4000" dirty="0" smtClean="0">
                <a:solidFill>
                  <a:srgbClr val="0C2F4F"/>
                </a:solidFill>
                <a:latin typeface="Al_Mushaf" panose="02000000000000000000" pitchFamily="2" charset="-78"/>
                <a:cs typeface="Al_Mushaf" panose="02000000000000000000" pitchFamily="2" charset="-78"/>
              </a:rPr>
              <a:t>وَ اسۡتَعِیۡنُوۡا بِالصَّبۡرِ وَ الصَّلٰوۃِ ؕ وَ اِنَّہَا لَکَبِیۡرَۃٌ اِلَّا عَلَی الۡخٰشِعِیۡنَ</a:t>
            </a:r>
            <a:endParaRPr lang="en-US" sz="4000" dirty="0">
              <a:solidFill>
                <a:srgbClr val="0C2F4F"/>
              </a:solidFill>
              <a:latin typeface="Al_Mushaf" panose="02000000000000000000" pitchFamily="2" charset="-78"/>
              <a:cs typeface="Al_Mushaf" panose="02000000000000000000" pitchFamily="2" charset="-78"/>
            </a:endParaRPr>
          </a:p>
        </p:txBody>
      </p:sp>
      <p:sp>
        <p:nvSpPr>
          <p:cNvPr id="11" name="Rectangle 10"/>
          <p:cNvSpPr/>
          <p:nvPr/>
        </p:nvSpPr>
        <p:spPr>
          <a:xfrm>
            <a:off x="1294228" y="5181879"/>
            <a:ext cx="7195443" cy="954107"/>
          </a:xfrm>
          <a:prstGeom prst="rect">
            <a:avLst/>
          </a:prstGeom>
        </p:spPr>
        <p:txBody>
          <a:bodyPr wrap="square">
            <a:spAutoFit/>
          </a:bodyPr>
          <a:lstStyle/>
          <a:p>
            <a:pPr algn="ctr" rtl="1"/>
            <a:r>
              <a:rPr lang="ur-PK" sz="2800" dirty="0" smtClean="0">
                <a:solidFill>
                  <a:srgbClr val="0C2F4F"/>
                </a:solidFill>
                <a:latin typeface="Jameel Noori Nastaleeq" pitchFamily="2" charset="-78"/>
                <a:cs typeface="Jameel Noori Nastaleeq" pitchFamily="2" charset="-78"/>
              </a:rPr>
              <a:t>دد لو، بیشک نماز ایک سخت مشکل کام ہے ،مگر ان فرماںبردار بندوں کے لیے مشکل نہیں </a:t>
            </a:r>
            <a:r>
              <a:rPr lang="ur-PK" sz="2800" dirty="0" smtClean="0">
                <a:solidFill>
                  <a:srgbClr val="0C2F4F"/>
                </a:solidFill>
                <a:latin typeface="Jameel Noori Nastaleeq" pitchFamily="2" charset="-78"/>
                <a:cs typeface="Jameel Noori Nastaleeq" pitchFamily="2" charset="-78"/>
              </a:rPr>
              <a:t>ہے</a:t>
            </a:r>
            <a:r>
              <a:rPr lang="ur-PK" sz="2800" dirty="0" smtClean="0">
                <a:solidFill>
                  <a:srgbClr val="0C2F4F"/>
                </a:solidFill>
                <a:latin typeface="Jameel Noori Nastaleeq" pitchFamily="2" charset="-78"/>
                <a:cs typeface="Jameel Noori Nastaleeq" pitchFamily="2" charset="-78"/>
              </a:rPr>
              <a:t>۔(البقرہ 45)</a:t>
            </a:r>
            <a:endParaRPr lang="en-US" sz="28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1999" y="1259835"/>
            <a:ext cx="3321743"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نماز حدیث کی روشنی میں </a:t>
            </a:r>
            <a:endParaRPr lang="en-US" sz="4400" b="1" u="sng" dirty="0">
              <a:solidFill>
                <a:srgbClr val="C00000"/>
              </a:solidFill>
              <a:latin typeface="Jameel Noori Nastaleeq" pitchFamily="2" charset="-78"/>
              <a:cs typeface="Jameel Noori Nastaleeq" pitchFamily="2" charset="-78"/>
            </a:endParaRPr>
          </a:p>
        </p:txBody>
      </p:sp>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11</a:t>
            </a:r>
            <a:endParaRPr lang="en-US" sz="30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ectangle 4"/>
          <p:cNvSpPr/>
          <p:nvPr/>
        </p:nvSpPr>
        <p:spPr>
          <a:xfrm>
            <a:off x="2469278" y="2029276"/>
            <a:ext cx="4024573" cy="3046988"/>
          </a:xfrm>
          <a:prstGeom prst="rect">
            <a:avLst/>
          </a:prstGeom>
        </p:spPr>
        <p:txBody>
          <a:bodyPr wrap="square">
            <a:spAutoFit/>
          </a:bodyPr>
          <a:lstStyle/>
          <a:p>
            <a:pPr algn="ctr" rtl="1">
              <a:lnSpc>
                <a:spcPct val="150000"/>
              </a:lnSpc>
            </a:pPr>
            <a:r>
              <a:rPr lang="en-US" sz="8000" dirty="0" smtClean="0">
                <a:solidFill>
                  <a:srgbClr val="0C2F4F"/>
                </a:solidFill>
                <a:latin typeface="Al_Mushaf" panose="02000000000000000000" pitchFamily="2" charset="-78"/>
                <a:cs typeface="Al_Mushaf" panose="02000000000000000000" pitchFamily="2" charset="-78"/>
              </a:rPr>
              <a:t>ا</a:t>
            </a:r>
            <a:r>
              <a:rPr lang="ur-PK" sz="8000" dirty="0" smtClean="0">
                <a:solidFill>
                  <a:srgbClr val="0C2F4F"/>
                </a:solidFill>
                <a:latin typeface="Al_Mushaf" panose="02000000000000000000" pitchFamily="2" charset="-78"/>
                <a:cs typeface="Al_Mushaf" panose="02000000000000000000" pitchFamily="2" charset="-78"/>
              </a:rPr>
              <a:t>َ</a:t>
            </a:r>
            <a:r>
              <a:rPr lang="en-US" sz="8000" dirty="0" err="1" smtClean="0">
                <a:solidFill>
                  <a:srgbClr val="0C2F4F"/>
                </a:solidFill>
                <a:latin typeface="Al_Mushaf" panose="02000000000000000000" pitchFamily="2" charset="-78"/>
                <a:cs typeface="Al_Mushaf" panose="02000000000000000000" pitchFamily="2" charset="-78"/>
              </a:rPr>
              <a:t>لص</a:t>
            </a:r>
            <a:r>
              <a:rPr lang="ur-PK" sz="8000" dirty="0" smtClean="0">
                <a:solidFill>
                  <a:srgbClr val="0C2F4F"/>
                </a:solidFill>
                <a:latin typeface="Al_Mushaf" panose="02000000000000000000" pitchFamily="2" charset="-78"/>
                <a:cs typeface="Al_Mushaf" panose="02000000000000000000" pitchFamily="2" charset="-78"/>
              </a:rPr>
              <a:t>َّ</a:t>
            </a:r>
            <a:r>
              <a:rPr lang="en-US" sz="8000" dirty="0" smtClean="0">
                <a:solidFill>
                  <a:srgbClr val="0C2F4F"/>
                </a:solidFill>
                <a:latin typeface="Al_Mushaf" panose="02000000000000000000" pitchFamily="2" charset="-78"/>
                <a:cs typeface="Al_Mushaf" panose="02000000000000000000" pitchFamily="2" charset="-78"/>
              </a:rPr>
              <a:t>ل</a:t>
            </a:r>
            <a:r>
              <a:rPr lang="ur-PK" sz="8000" dirty="0" smtClean="0">
                <a:solidFill>
                  <a:srgbClr val="0C2F4F"/>
                </a:solidFill>
                <a:latin typeface="Al_Mushaf" panose="02000000000000000000" pitchFamily="2" charset="-78"/>
                <a:cs typeface="Al_Mushaf" panose="02000000000000000000" pitchFamily="2" charset="-78"/>
              </a:rPr>
              <a:t>ٰو</a:t>
            </a:r>
            <a:r>
              <a:rPr lang="en-US" sz="8000" dirty="0" smtClean="0">
                <a:solidFill>
                  <a:srgbClr val="0C2F4F"/>
                </a:solidFill>
                <a:latin typeface="Al_Mushaf" panose="02000000000000000000" pitchFamily="2" charset="-78"/>
                <a:cs typeface="Al_Mushaf" panose="02000000000000000000" pitchFamily="2" charset="-78"/>
              </a:rPr>
              <a:t>ۃ</a:t>
            </a:r>
            <a:r>
              <a:rPr lang="ur-PK" sz="8000" dirty="0" smtClean="0">
                <a:solidFill>
                  <a:srgbClr val="0C2F4F"/>
                </a:solidFill>
                <a:latin typeface="Al_Mushaf" panose="02000000000000000000" pitchFamily="2" charset="-78"/>
                <a:cs typeface="Al_Mushaf" panose="02000000000000000000" pitchFamily="2" charset="-78"/>
              </a:rPr>
              <a:t>ُ</a:t>
            </a:r>
            <a:r>
              <a:rPr lang="en-US" sz="8000" dirty="0" smtClean="0">
                <a:solidFill>
                  <a:srgbClr val="0C2F4F"/>
                </a:solidFill>
                <a:latin typeface="Al_Mushaf" panose="02000000000000000000" pitchFamily="2" charset="-78"/>
                <a:cs typeface="Al_Mushaf" panose="02000000000000000000" pitchFamily="2" charset="-78"/>
              </a:rPr>
              <a:t> ن</a:t>
            </a:r>
            <a:r>
              <a:rPr lang="ur-PK" sz="8000" dirty="0" smtClean="0">
                <a:solidFill>
                  <a:srgbClr val="0C2F4F"/>
                </a:solidFill>
                <a:latin typeface="Al_Mushaf" panose="02000000000000000000" pitchFamily="2" charset="-78"/>
                <a:cs typeface="Al_Mushaf" panose="02000000000000000000" pitchFamily="2" charset="-78"/>
              </a:rPr>
              <a:t>ُ</a:t>
            </a:r>
            <a:r>
              <a:rPr lang="en-US" sz="8000" dirty="0" smtClean="0">
                <a:solidFill>
                  <a:srgbClr val="0C2F4F"/>
                </a:solidFill>
                <a:latin typeface="Al_Mushaf" panose="02000000000000000000" pitchFamily="2" charset="-78"/>
                <a:cs typeface="Al_Mushaf" panose="02000000000000000000" pitchFamily="2" charset="-78"/>
              </a:rPr>
              <a:t>و</a:t>
            </a:r>
            <a:r>
              <a:rPr lang="ur-PK" sz="8000" dirty="0" smtClean="0">
                <a:solidFill>
                  <a:srgbClr val="0C2F4F"/>
                </a:solidFill>
                <a:latin typeface="Al_Mushaf" panose="02000000000000000000" pitchFamily="2" charset="-78"/>
                <a:cs typeface="Al_Mushaf" panose="02000000000000000000" pitchFamily="2" charset="-78"/>
              </a:rPr>
              <a:t>ْ</a:t>
            </a:r>
            <a:r>
              <a:rPr lang="en-US" sz="8000" dirty="0" smtClean="0">
                <a:solidFill>
                  <a:srgbClr val="0C2F4F"/>
                </a:solidFill>
                <a:latin typeface="Al_Mushaf" panose="02000000000000000000" pitchFamily="2" charset="-78"/>
                <a:cs typeface="Al_Mushaf" panose="02000000000000000000" pitchFamily="2" charset="-78"/>
              </a:rPr>
              <a:t>ر</a:t>
            </a:r>
            <a:r>
              <a:rPr lang="ur-PK" sz="8000" dirty="0" smtClean="0">
                <a:solidFill>
                  <a:srgbClr val="0C2F4F"/>
                </a:solidFill>
                <a:latin typeface="Al_Mushaf" panose="02000000000000000000" pitchFamily="2" charset="-78"/>
                <a:cs typeface="Al_Mushaf" panose="02000000000000000000" pitchFamily="2" charset="-78"/>
              </a:rPr>
              <a:t>ٌ</a:t>
            </a:r>
          </a:p>
          <a:p>
            <a:pPr algn="ctr" rtl="1">
              <a:lnSpc>
                <a:spcPct val="150000"/>
              </a:lnSpc>
            </a:pPr>
            <a:r>
              <a:rPr lang="ur-PK" sz="4800" dirty="0" smtClean="0">
                <a:solidFill>
                  <a:srgbClr val="0C2F4F"/>
                </a:solidFill>
                <a:latin typeface="Jameel Noori Nastaleeq" panose="02000503000000020004" pitchFamily="2" charset="-78"/>
                <a:cs typeface="Jameel Noori Nastaleeq" panose="02000503000000020004" pitchFamily="2" charset="-78"/>
              </a:rPr>
              <a:t>نماز روشنی ہے۔</a:t>
            </a:r>
            <a:r>
              <a:rPr lang="ur-PK" sz="2400" dirty="0" smtClean="0">
                <a:solidFill>
                  <a:srgbClr val="0C2F4F"/>
                </a:solidFill>
                <a:latin typeface="Jameel Noori Nastaleeq" panose="02000503000000020004" pitchFamily="2" charset="-78"/>
                <a:cs typeface="Jameel Noori Nastaleeq" panose="02000503000000020004" pitchFamily="2" charset="-78"/>
              </a:rPr>
              <a:t>(مسلم)</a:t>
            </a:r>
            <a:endParaRPr lang="en-US" sz="4800" dirty="0">
              <a:solidFill>
                <a:srgbClr val="0C2F4F"/>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04993" y="1237397"/>
            <a:ext cx="2000869"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نماز غم کا علاج </a:t>
            </a:r>
            <a:endParaRPr lang="en-US" sz="4400" b="1"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1885070" y="3990537"/>
            <a:ext cx="5736994" cy="1200329"/>
          </a:xfrm>
          <a:prstGeom prst="rect">
            <a:avLst/>
          </a:prstGeom>
        </p:spPr>
        <p:txBody>
          <a:bodyPr wrap="square">
            <a:spAutoFit/>
          </a:bodyPr>
          <a:lstStyle/>
          <a:p>
            <a:pPr algn="ctr" rtl="1"/>
            <a:r>
              <a:rPr lang="ur-PK" sz="3600" dirty="0" smtClean="0">
                <a:solidFill>
                  <a:srgbClr val="0C2F4F"/>
                </a:solidFill>
                <a:latin typeface="Jameel Noori Nastaleeq" pitchFamily="2" charset="-78"/>
                <a:cs typeface="Jameel Noori Nastaleeq" pitchFamily="2" charset="-78"/>
              </a:rPr>
              <a:t>جب بھی نبی کریم </a:t>
            </a:r>
            <a:r>
              <a:rPr lang="ur-PK" sz="3600" dirty="0" smtClean="0">
                <a:solidFill>
                  <a:srgbClr val="0C2F4F"/>
                </a:solidFill>
                <a:latin typeface="Jameel Noori Nastaleeq" pitchFamily="2" charset="-78"/>
                <a:cs typeface="Jameel Noori Nastaleeq" pitchFamily="2" charset="-78"/>
              </a:rPr>
              <a:t>ﷺکوئی </a:t>
            </a:r>
            <a:r>
              <a:rPr lang="ur-PK" sz="3600" dirty="0" smtClean="0">
                <a:solidFill>
                  <a:srgbClr val="0C2F4F"/>
                </a:solidFill>
                <a:latin typeface="Jameel Noori Nastaleeq" pitchFamily="2" charset="-78"/>
                <a:cs typeface="Jameel Noori Nastaleeq" pitchFamily="2" charset="-78"/>
              </a:rPr>
              <a:t>پریشانی لاحق ہوتی تو آپ نماز پڑھا کرتے تھے (ابو داؤد) </a:t>
            </a:r>
            <a:endParaRPr lang="en-US" sz="3600" dirty="0">
              <a:solidFill>
                <a:srgbClr val="0C2F4F"/>
              </a:solidFill>
              <a:latin typeface="Jameel Noori Nastaleeq" pitchFamily="2" charset="-78"/>
              <a:cs typeface="Jameel Noori Nastaleeq" pitchFamily="2" charset="-78"/>
            </a:endParaRPr>
          </a:p>
        </p:txBody>
      </p:sp>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11</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1985749" y="2485139"/>
            <a:ext cx="5535637" cy="1323439"/>
          </a:xfrm>
          <a:prstGeom prst="rect">
            <a:avLst/>
          </a:prstGeom>
        </p:spPr>
        <p:txBody>
          <a:bodyPr wrap="square">
            <a:spAutoFit/>
          </a:bodyPr>
          <a:lstStyle/>
          <a:p>
            <a:pPr algn="ctr" rtl="1" fontAlgn="base"/>
            <a:r>
              <a:rPr lang="ur-PK" sz="4000" dirty="0">
                <a:solidFill>
                  <a:srgbClr val="0C2F4F"/>
                </a:solidFill>
                <a:latin typeface="Al_Mushaf" panose="02000000000000000000" pitchFamily="2" charset="-78"/>
                <a:cs typeface="Al_Mushaf" panose="02000000000000000000" pitchFamily="2" charset="-78"/>
              </a:rPr>
              <a:t> کَانَ رَسُوْلُ اللّٰہِ </a:t>
            </a:r>
            <a:r>
              <a:rPr lang="ur-PK" sz="4000" dirty="0" smtClean="0">
                <a:solidFill>
                  <a:srgbClr val="0C2F4F"/>
                </a:solidFill>
                <a:latin typeface="Al_Mushaf" panose="02000000000000000000" pitchFamily="2" charset="-78"/>
                <a:cs typeface="Al_Mushaf" panose="02000000000000000000" pitchFamily="2" charset="-78"/>
              </a:rPr>
              <a:t>‌صَلَّی ‌اللہُ ‌عَلَیْہِ ‌وَآلِہٖ ‌وَسَلَّمَ </a:t>
            </a:r>
            <a:r>
              <a:rPr lang="ur-PK" sz="4000" dirty="0">
                <a:solidFill>
                  <a:srgbClr val="0C2F4F"/>
                </a:solidFill>
                <a:latin typeface="Al_Mushaf" panose="02000000000000000000" pitchFamily="2" charset="-78"/>
                <a:cs typeface="Al_Mushaf" panose="02000000000000000000" pitchFamily="2" charset="-78"/>
              </a:rPr>
              <a:t>اِذَا حَزَبَہُ أَمْرٌ صَلّٰی</a:t>
            </a:r>
            <a:endParaRPr lang="ur-PK" sz="4000" b="0" i="0" dirty="0">
              <a:solidFill>
                <a:srgbClr val="0C2F4F"/>
              </a:solidFill>
              <a:effectLst/>
              <a:latin typeface="Al_Mushaf" panose="02000000000000000000" pitchFamily="2" charset="-78"/>
              <a:cs typeface="Al_Mushaf" panose="02000000000000000000"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28162" y="1299042"/>
            <a:ext cx="2940228"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نماز قرب الہی کا ذریعہ </a:t>
            </a:r>
            <a:endParaRPr lang="en-US" sz="4400" b="1"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1758461" y="3455489"/>
            <a:ext cx="5627077" cy="1323439"/>
          </a:xfrm>
          <a:prstGeom prst="rect">
            <a:avLst/>
          </a:prstGeom>
        </p:spPr>
        <p:txBody>
          <a:bodyPr wrap="square">
            <a:spAutoFit/>
          </a:bodyPr>
          <a:lstStyle/>
          <a:p>
            <a:pPr algn="ctr" rtl="1"/>
            <a:r>
              <a:rPr lang="ur-PK" sz="4000" dirty="0" smtClean="0">
                <a:solidFill>
                  <a:srgbClr val="0C2F4F"/>
                </a:solidFill>
                <a:latin typeface="Jameel Noori Nastaleeq" pitchFamily="2" charset="-78"/>
                <a:cs typeface="Jameel Noori Nastaleeq" pitchFamily="2" charset="-78"/>
              </a:rPr>
              <a:t>نماز پڑھتے وقت بندہ اپنے رب سے سرگوشی کر رہا ہوتا ہے </a:t>
            </a:r>
            <a:r>
              <a:rPr lang="ur-PK" sz="2000" dirty="0" smtClean="0">
                <a:solidFill>
                  <a:srgbClr val="0C2F4F"/>
                </a:solidFill>
                <a:latin typeface="Jameel Noori Nastaleeq" pitchFamily="2" charset="-78"/>
                <a:cs typeface="Jameel Noori Nastaleeq" pitchFamily="2" charset="-78"/>
              </a:rPr>
              <a:t>(بخاری) </a:t>
            </a:r>
            <a:endParaRPr lang="en-US" sz="4000" dirty="0">
              <a:solidFill>
                <a:srgbClr val="0C2F4F"/>
              </a:solidFill>
              <a:latin typeface="Jameel Noori Nastaleeq" pitchFamily="2" charset="-78"/>
              <a:cs typeface="Jameel Noori Nastaleeq" pitchFamily="2" charset="-78"/>
            </a:endParaRPr>
          </a:p>
        </p:txBody>
      </p:sp>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11</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1939709" y="2476982"/>
            <a:ext cx="5264583" cy="707886"/>
          </a:xfrm>
          <a:prstGeom prst="rect">
            <a:avLst/>
          </a:prstGeom>
        </p:spPr>
        <p:txBody>
          <a:bodyPr wrap="none">
            <a:spAutoFit/>
          </a:bodyPr>
          <a:lstStyle/>
          <a:p>
            <a:pPr algn="ctr" rtl="1"/>
            <a:r>
              <a:rPr lang="ur-PK" sz="4000" dirty="0">
                <a:solidFill>
                  <a:srgbClr val="0C2F4F"/>
                </a:solidFill>
                <a:latin typeface="Al_Mushaf" panose="02000000000000000000" pitchFamily="2" charset="-78"/>
                <a:cs typeface="Al_Mushaf" panose="02000000000000000000" pitchFamily="2" charset="-78"/>
              </a:rPr>
              <a:t>إِنَّ أَحَدَكُمْ إِذَا قَامَ </a:t>
            </a:r>
            <a:r>
              <a:rPr lang="ur-PK" sz="4000" dirty="0" smtClean="0">
                <a:solidFill>
                  <a:srgbClr val="0C2F4F"/>
                </a:solidFill>
                <a:latin typeface="Al_Mushaf" panose="02000000000000000000" pitchFamily="2" charset="-78"/>
                <a:cs typeface="Al_Mushaf" panose="02000000000000000000" pitchFamily="2" charset="-78"/>
              </a:rPr>
              <a:t>فِيْ </a:t>
            </a:r>
            <a:r>
              <a:rPr lang="ur-PK" sz="4000" dirty="0">
                <a:solidFill>
                  <a:srgbClr val="0C2F4F"/>
                </a:solidFill>
                <a:latin typeface="Al_Mushaf" panose="02000000000000000000" pitchFamily="2" charset="-78"/>
                <a:cs typeface="Al_Mushaf" panose="02000000000000000000" pitchFamily="2" charset="-78"/>
              </a:rPr>
              <a:t>صَلَاتِهِ فَإِنَّهُ </a:t>
            </a:r>
            <a:r>
              <a:rPr lang="ur-PK" sz="4000" dirty="0" smtClean="0">
                <a:solidFill>
                  <a:srgbClr val="0C2F4F"/>
                </a:solidFill>
                <a:latin typeface="Al_Mushaf" panose="02000000000000000000" pitchFamily="2" charset="-78"/>
                <a:cs typeface="Al_Mushaf" panose="02000000000000000000" pitchFamily="2" charset="-78"/>
              </a:rPr>
              <a:t>يُنَاجِيْ رَبَّهُ</a:t>
            </a:r>
            <a:r>
              <a:rPr lang="ur-PK" sz="4000" dirty="0">
                <a:solidFill>
                  <a:srgbClr val="0C2F4F"/>
                </a:solidFill>
                <a:latin typeface="Al_Mushaf" panose="02000000000000000000" pitchFamily="2" charset="-78"/>
                <a:cs typeface="Al_Mushaf" panose="02000000000000000000" pitchFamily="2" charset="-78"/>
              </a:rPr>
              <a:t> </a:t>
            </a:r>
            <a:endParaRPr lang="en-US" sz="4000" dirty="0">
              <a:solidFill>
                <a:srgbClr val="0C2F4F"/>
              </a:solidFill>
              <a:latin typeface="Al_Mushaf" panose="02000000000000000000" pitchFamily="2" charset="-78"/>
              <a:cs typeface="Al_Mushaf" panose="02000000000000000000"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72699" y="1177579"/>
            <a:ext cx="5766180" cy="769441"/>
          </a:xfrm>
          <a:prstGeom prst="rect">
            <a:avLst/>
          </a:prstGeom>
        </p:spPr>
        <p:txBody>
          <a:bodyPr wrap="square">
            <a:spAutoFit/>
          </a:bodyPr>
          <a:lstStyle/>
          <a:p>
            <a:pPr algn="r" rtl="1"/>
            <a:r>
              <a:rPr lang="ur-PK" sz="4400" b="1" u="sng" dirty="0" smtClean="0">
                <a:solidFill>
                  <a:srgbClr val="C00000"/>
                </a:solidFill>
                <a:latin typeface="Jameel Noori Nastaleeq" pitchFamily="2" charset="-78"/>
                <a:cs typeface="Jameel Noori Nastaleeq" pitchFamily="2" charset="-78"/>
              </a:rPr>
              <a:t>اول وقت کی نماز اللہ تعالیٰ کی رضا کی نشانی </a:t>
            </a:r>
            <a:endParaRPr lang="en-US" sz="4400" b="1"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1467133" y="2220247"/>
            <a:ext cx="6804670" cy="3416320"/>
          </a:xfrm>
          <a:prstGeom prst="rect">
            <a:avLst/>
          </a:prstGeom>
        </p:spPr>
        <p:txBody>
          <a:bodyPr wrap="square">
            <a:spAutoFit/>
          </a:bodyPr>
          <a:lstStyle/>
          <a:p>
            <a:pPr algn="ctr" rtl="1"/>
            <a:r>
              <a:rPr lang="ur-PK" sz="3600" dirty="0" smtClean="0">
                <a:solidFill>
                  <a:srgbClr val="0C2F4F"/>
                </a:solidFill>
                <a:latin typeface="Jameel Noori Nastaleeq" pitchFamily="2" charset="-78"/>
                <a:cs typeface="Jameel Noori Nastaleeq" pitchFamily="2" charset="-78"/>
              </a:rPr>
              <a:t>اللہ تعالیٰ بندے کے کسی بھی عمل پہ بندے کی طرف متوجہ اور مہربان  نہیں </a:t>
            </a:r>
            <a:r>
              <a:rPr lang="ur-PK" sz="3600" dirty="0" smtClean="0">
                <a:solidFill>
                  <a:srgbClr val="0C2F4F"/>
                </a:solidFill>
                <a:latin typeface="Jameel Noori Nastaleeq" pitchFamily="2" charset="-78"/>
                <a:cs typeface="Jameel Noori Nastaleeq" pitchFamily="2" charset="-78"/>
              </a:rPr>
              <a:t>ہوتاجتنا </a:t>
            </a:r>
            <a:r>
              <a:rPr lang="ur-PK" sz="3600" dirty="0" smtClean="0">
                <a:solidFill>
                  <a:srgbClr val="0C2F4F"/>
                </a:solidFill>
                <a:latin typeface="Jameel Noori Nastaleeq" pitchFamily="2" charset="-78"/>
                <a:cs typeface="Jameel Noori Nastaleeq" pitchFamily="2" charset="-78"/>
              </a:rPr>
              <a:t>کہ دو رکعتوں پر جن کو بندہ ادا کرتا ہے کہ نیکی بندہ کے سر پہ چھڑکی جاتی ہے  </a:t>
            </a:r>
            <a:r>
              <a:rPr lang="ur-PK" sz="3600" dirty="0" smtClean="0">
                <a:solidFill>
                  <a:srgbClr val="0C2F4F"/>
                </a:solidFill>
                <a:latin typeface="Jameel Noori Nastaleeq" pitchFamily="2" charset="-78"/>
                <a:cs typeface="Jameel Noori Nastaleeq" pitchFamily="2" charset="-78"/>
              </a:rPr>
              <a:t>جب تک </a:t>
            </a:r>
            <a:r>
              <a:rPr lang="ur-PK" sz="3600" dirty="0" smtClean="0">
                <a:solidFill>
                  <a:srgbClr val="0C2F4F"/>
                </a:solidFill>
                <a:latin typeface="Jameel Noori Nastaleeq" pitchFamily="2" charset="-78"/>
                <a:cs typeface="Jameel Noori Nastaleeq" pitchFamily="2" charset="-78"/>
              </a:rPr>
              <a:t>کہ وہ نماز میں مشغول رہتا </a:t>
            </a:r>
            <a:r>
              <a:rPr lang="ur-PK" sz="3600" dirty="0" smtClean="0">
                <a:solidFill>
                  <a:srgbClr val="0C2F4F"/>
                </a:solidFill>
                <a:latin typeface="Jameel Noori Nastaleeq" pitchFamily="2" charset="-78"/>
                <a:cs typeface="Jameel Noori Nastaleeq" pitchFamily="2" charset="-78"/>
              </a:rPr>
              <a:t>ہےاور </a:t>
            </a:r>
            <a:r>
              <a:rPr lang="ur-PK" sz="3600" dirty="0" smtClean="0">
                <a:solidFill>
                  <a:srgbClr val="0C2F4F"/>
                </a:solidFill>
                <a:latin typeface="Jameel Noori Nastaleeq" pitchFamily="2" charset="-78"/>
                <a:cs typeface="Jameel Noori Nastaleeq" pitchFamily="2" charset="-78"/>
              </a:rPr>
              <a:t>بندہ اللہ تعالیٰ کا قرب جس قدر اس چیز سے حاصل کرتا ہے جو اللہ سے نکلی ہوئی ہے (یعنی قرآن مجید) کسی دوسری چیز سے </a:t>
            </a:r>
            <a:r>
              <a:rPr lang="ur-PK" sz="3600" dirty="0" smtClean="0">
                <a:solidFill>
                  <a:srgbClr val="0C2F4F"/>
                </a:solidFill>
                <a:latin typeface="Jameel Noori Nastaleeq" pitchFamily="2" charset="-78"/>
                <a:cs typeface="Jameel Noori Nastaleeq" pitchFamily="2" charset="-78"/>
              </a:rPr>
              <a:t>نہیں۔ </a:t>
            </a:r>
            <a:r>
              <a:rPr lang="ur-PK" sz="3600" dirty="0" smtClean="0">
                <a:solidFill>
                  <a:srgbClr val="0C2F4F"/>
                </a:solidFill>
                <a:latin typeface="Jameel Noori Nastaleeq" pitchFamily="2" charset="-78"/>
                <a:cs typeface="Jameel Noori Nastaleeq" pitchFamily="2" charset="-78"/>
              </a:rPr>
              <a:t>(ترمذی)</a:t>
            </a:r>
            <a:endParaRPr lang="en-US" sz="3600" dirty="0">
              <a:solidFill>
                <a:srgbClr val="0C2F4F"/>
              </a:solidFill>
              <a:latin typeface="Jameel Noori Nastaleeq" pitchFamily="2" charset="-78"/>
              <a:cs typeface="Jameel Noori Nastaleeq" pitchFamily="2" charset="-78"/>
            </a:endParaRPr>
          </a:p>
        </p:txBody>
      </p:sp>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11</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4" name="Rectangle 3"/>
          <p:cNvSpPr/>
          <p:nvPr/>
        </p:nvSpPr>
        <p:spPr>
          <a:xfrm>
            <a:off x="5222301" y="1483772"/>
            <a:ext cx="2744662" cy="646331"/>
          </a:xfrm>
          <a:prstGeom prst="rect">
            <a:avLst/>
          </a:prstGeom>
        </p:spPr>
        <p:txBody>
          <a:bodyPr wrap="none">
            <a:spAutoFit/>
          </a:bodyPr>
          <a:lstStyle/>
          <a:p>
            <a:pPr lvl="0" algn="r" defTabSz="914400" rtl="1" fontAlgn="base">
              <a:spcBef>
                <a:spcPct val="0"/>
              </a:spcBef>
              <a:spcAft>
                <a:spcPct val="0"/>
              </a:spcAft>
            </a:pPr>
            <a:r>
              <a:rPr lang="ur-PK" sz="3600" dirty="0" smtClean="0">
                <a:solidFill>
                  <a:srgbClr val="FF0000"/>
                </a:solidFill>
                <a:latin typeface="Al_Mushaf" panose="02000000000000000000" pitchFamily="2" charset="-78"/>
                <a:ea typeface="Calibri" pitchFamily="34" charset="0"/>
                <a:cs typeface="Al_Mushaf" panose="02000000000000000000" pitchFamily="2" charset="-78"/>
              </a:rPr>
              <a:t>قَالَ رَسُوْلُ اللہِ ﷺ </a:t>
            </a:r>
            <a:endParaRPr lang="en-US" sz="1600" dirty="0" smtClean="0">
              <a:solidFill>
                <a:srgbClr val="FF0000"/>
              </a:solidFill>
              <a:latin typeface="Al_Mushaf" panose="02000000000000000000" pitchFamily="2" charset="-78"/>
              <a:cs typeface="Al_Mushaf" panose="02000000000000000000" pitchFamily="2" charset="-78"/>
            </a:endParaRPr>
          </a:p>
        </p:txBody>
      </p:sp>
      <p:sp>
        <p:nvSpPr>
          <p:cNvPr id="5" name="Rectangle 4"/>
          <p:cNvSpPr/>
          <p:nvPr/>
        </p:nvSpPr>
        <p:spPr>
          <a:xfrm>
            <a:off x="5532333" y="3424217"/>
            <a:ext cx="2654894" cy="584775"/>
          </a:xfrm>
          <a:prstGeom prst="rect">
            <a:avLst/>
          </a:prstGeom>
        </p:spPr>
        <p:txBody>
          <a:bodyPr wrap="none">
            <a:spAutoFit/>
          </a:bodyPr>
          <a:lstStyle/>
          <a:p>
            <a:pPr lvl="0" algn="r" defTabSz="914400" rtl="1" eaLnBrk="0" fontAlgn="base" hangingPunct="0">
              <a:spcBef>
                <a:spcPct val="0"/>
              </a:spcBef>
              <a:spcAft>
                <a:spcPct val="0"/>
              </a:spcAft>
            </a:pPr>
            <a:r>
              <a:rPr lang="ur-PK" sz="3200" smtClean="0">
                <a:solidFill>
                  <a:srgbClr val="FF0000"/>
                </a:solidFill>
                <a:latin typeface="Jameel Noori Nastaleeq" pitchFamily="2" charset="-78"/>
                <a:ea typeface="Calibri" pitchFamily="34" charset="0"/>
                <a:cs typeface="Jameel Noori Nastaleeq" pitchFamily="2" charset="-78"/>
              </a:rPr>
              <a:t>رسول اللہﷺ نے فرمایا</a:t>
            </a:r>
            <a:endParaRPr lang="en-US" sz="1400" dirty="0" smtClean="0">
              <a:solidFill>
                <a:srgbClr val="FF0000"/>
              </a:solidFill>
              <a:latin typeface="Arial" pitchFamily="34" charset="0"/>
              <a:cs typeface="Arial" pitchFamily="34" charset="0"/>
            </a:endParaRPr>
          </a:p>
        </p:txBody>
      </p:sp>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نمبر12</a:t>
            </a:r>
            <a:endParaRPr lang="en-US" sz="3000" dirty="0"/>
          </a:p>
        </p:txBody>
      </p:sp>
      <p:sp>
        <p:nvSpPr>
          <p:cNvPr id="2" name="Rectangle 1"/>
          <p:cNvSpPr/>
          <p:nvPr/>
        </p:nvSpPr>
        <p:spPr>
          <a:xfrm>
            <a:off x="2103350" y="2440190"/>
            <a:ext cx="4756430" cy="685124"/>
          </a:xfrm>
          <a:prstGeom prst="rect">
            <a:avLst/>
          </a:prstGeom>
        </p:spPr>
        <p:txBody>
          <a:bodyPr wrap="none">
            <a:spAutoFit/>
          </a:bodyPr>
          <a:lstStyle/>
          <a:p>
            <a:pPr algn="r" rtl="1">
              <a:lnSpc>
                <a:spcPct val="107000"/>
              </a:lnSpc>
              <a:spcAft>
                <a:spcPts val="800"/>
              </a:spcAft>
            </a:pPr>
            <a:r>
              <a:rPr lang="ur-PK" sz="3600" dirty="0">
                <a:solidFill>
                  <a:srgbClr val="0C2F4F"/>
                </a:solidFill>
                <a:latin typeface="Calibri" panose="020F0502020204030204" pitchFamily="34" charset="0"/>
                <a:ea typeface="Calibri" panose="020F0502020204030204" pitchFamily="34" charset="0"/>
                <a:cs typeface="Al_Mushaf" panose="02000000000000000000" pitchFamily="2" charset="-78"/>
              </a:rPr>
              <a:t>كُلُّ ابْنِ آدَمَ خَطَّاءٌ وَخَيْرُ الْخَطَّائِينَ التَّوَّابُونَ</a:t>
            </a:r>
            <a:endParaRPr lang="en-US" sz="2800" dirty="0">
              <a:solidFill>
                <a:srgbClr val="0C2F4F"/>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7" name="Rectangle 6"/>
          <p:cNvSpPr/>
          <p:nvPr/>
        </p:nvSpPr>
        <p:spPr>
          <a:xfrm>
            <a:off x="2103350" y="4101837"/>
            <a:ext cx="4836170" cy="1268232"/>
          </a:xfrm>
          <a:prstGeom prst="rect">
            <a:avLst/>
          </a:prstGeom>
        </p:spPr>
        <p:txBody>
          <a:bodyPr wrap="square">
            <a:spAutoFit/>
          </a:bodyPr>
          <a:lstStyle/>
          <a:p>
            <a:pPr algn="ctr" rtl="1">
              <a:lnSpc>
                <a:spcPct val="107000"/>
              </a:lnSpc>
              <a:spcAft>
                <a:spcPts val="800"/>
              </a:spcAft>
            </a:pPr>
            <a:r>
              <a:rPr lang="ur-PK" sz="3600" dirty="0">
                <a:solidFill>
                  <a:srgbClr val="0C2F4F"/>
                </a:solidFill>
                <a:latin typeface="Calibri" panose="020F0502020204030204" pitchFamily="34" charset="0"/>
                <a:ea typeface="Calibri" panose="020F0502020204030204" pitchFamily="34" charset="0"/>
                <a:cs typeface="Jameel Noori Nastaleeq" panose="02000503000000020004" pitchFamily="2" charset="-78"/>
              </a:rPr>
              <a:t>آدم کا ہر بیٹا خطاکار ہے اور بہترین خطاکار وہ ہیں جو جلدی توبہ کرلیتے </a:t>
            </a:r>
            <a:r>
              <a:rPr lang="ur-PK" sz="3600" dirty="0" smtClean="0">
                <a:solidFill>
                  <a:srgbClr val="0C2F4F"/>
                </a:solidFill>
                <a:latin typeface="Calibri" panose="020F0502020204030204" pitchFamily="34" charset="0"/>
                <a:ea typeface="Calibri" panose="020F0502020204030204" pitchFamily="34" charset="0"/>
                <a:cs typeface="Jameel Noori Nastaleeq" panose="02000503000000020004" pitchFamily="2" charset="-78"/>
              </a:rPr>
              <a:t>ہیں۔</a:t>
            </a:r>
            <a:r>
              <a:rPr lang="ur-PK" dirty="0">
                <a:solidFill>
                  <a:srgbClr val="0C2F4F"/>
                </a:solidFill>
              </a:rPr>
              <a:t> </a:t>
            </a:r>
            <a:r>
              <a:rPr lang="ur-PK" dirty="0">
                <a:solidFill>
                  <a:srgbClr val="0C2F4F"/>
                </a:solidFill>
                <a:latin typeface="Jameel Noori Nastaleeq" panose="02000503000000020004" pitchFamily="2" charset="-78"/>
                <a:cs typeface="Jameel Noori Nastaleeq" panose="02000503000000020004" pitchFamily="2" charset="-78"/>
              </a:rPr>
              <a:t>(جامع ترمذی 2499</a:t>
            </a:r>
            <a:r>
              <a:rPr lang="ur-PK" dirty="0" smtClean="0">
                <a:solidFill>
                  <a:srgbClr val="0C2F4F"/>
                </a:solidFill>
                <a:latin typeface="Jameel Noori Nastaleeq" panose="02000503000000020004" pitchFamily="2" charset="-78"/>
                <a:cs typeface="Jameel Noori Nastaleeq" panose="02000503000000020004" pitchFamily="2" charset="-78"/>
              </a:rPr>
              <a:t>)</a:t>
            </a:r>
            <a:endParaRPr lang="en-US" dirty="0">
              <a:solidFill>
                <a:srgbClr val="0C2F4F"/>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نمبر12</a:t>
            </a:r>
            <a:endParaRPr lang="en-US" sz="3000"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4" name="Rectangle 3"/>
          <p:cNvSpPr/>
          <p:nvPr/>
        </p:nvSpPr>
        <p:spPr>
          <a:xfrm>
            <a:off x="6067212" y="1391918"/>
            <a:ext cx="1960793" cy="830997"/>
          </a:xfrm>
          <a:prstGeom prst="rect">
            <a:avLst/>
          </a:prstGeom>
        </p:spPr>
        <p:txBody>
          <a:bodyPr wrap="none">
            <a:spAutoFit/>
          </a:bodyPr>
          <a:lstStyle/>
          <a:p>
            <a:r>
              <a:rPr lang="ur-PK" sz="4800" b="1" u="sng" dirty="0" smtClean="0">
                <a:solidFill>
                  <a:srgbClr val="C00000"/>
                </a:solidFill>
                <a:latin typeface="Jameel Noori Nastaleeq" pitchFamily="2" charset="-78"/>
                <a:cs typeface="Jameel Noori Nastaleeq" pitchFamily="2" charset="-78"/>
              </a:rPr>
              <a:t>توبہ کے معنی</a:t>
            </a:r>
            <a:endParaRPr lang="en-US" sz="48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4034502" y="2548299"/>
            <a:ext cx="2266966" cy="2862322"/>
          </a:xfrm>
          <a:prstGeom prst="rect">
            <a:avLst/>
          </a:prstGeom>
        </p:spPr>
        <p:txBody>
          <a:bodyPr wrap="none">
            <a:spAutoFit/>
          </a:bodyPr>
          <a:lstStyle/>
          <a:p>
            <a:pPr algn="r" rtl="1">
              <a:buFont typeface="Arial" pitchFamily="34" charset="0"/>
              <a:buChar char="•"/>
            </a:pPr>
            <a:r>
              <a:rPr lang="ur-PK" sz="6000" dirty="0" smtClean="0">
                <a:solidFill>
                  <a:srgbClr val="0C2F4F"/>
                </a:solidFill>
                <a:latin typeface="Jameel Noori Nastaleeq" pitchFamily="2" charset="-78"/>
                <a:cs typeface="Jameel Noori Nastaleeq" pitchFamily="2" charset="-78"/>
              </a:rPr>
              <a:t>پلٹنا</a:t>
            </a:r>
          </a:p>
          <a:p>
            <a:pPr algn="r" rtl="1">
              <a:buFont typeface="Arial" pitchFamily="34" charset="0"/>
              <a:buChar char="•"/>
            </a:pPr>
            <a:r>
              <a:rPr lang="ur-PK" sz="6000" dirty="0" smtClean="0">
                <a:solidFill>
                  <a:srgbClr val="0C2F4F"/>
                </a:solidFill>
                <a:latin typeface="Jameel Noori Nastaleeq" pitchFamily="2" charset="-78"/>
                <a:cs typeface="Jameel Noori Nastaleeq" pitchFamily="2" charset="-78"/>
              </a:rPr>
              <a:t>رجوع کرنا</a:t>
            </a:r>
          </a:p>
          <a:p>
            <a:pPr algn="r" rtl="1">
              <a:buFont typeface="Arial" pitchFamily="34" charset="0"/>
              <a:buChar char="•"/>
            </a:pPr>
            <a:r>
              <a:rPr lang="ur-PK" sz="6000" dirty="0" smtClean="0">
                <a:solidFill>
                  <a:srgbClr val="0C2F4F"/>
                </a:solidFill>
                <a:latin typeface="Jameel Noori Nastaleeq" pitchFamily="2" charset="-78"/>
                <a:cs typeface="Jameel Noori Nastaleeq" pitchFamily="2" charset="-78"/>
              </a:rPr>
              <a:t> لوٹ آنا</a:t>
            </a:r>
            <a:endParaRPr lang="en-US" sz="6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4" name="Rectangle 3"/>
          <p:cNvSpPr/>
          <p:nvPr/>
        </p:nvSpPr>
        <p:spPr>
          <a:xfrm>
            <a:off x="6404427" y="1252494"/>
            <a:ext cx="1749197"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توبہ کا مفہوم </a:t>
            </a:r>
            <a:endParaRPr lang="en-US" sz="44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1799461" y="2910502"/>
            <a:ext cx="5760569" cy="1323439"/>
          </a:xfrm>
          <a:prstGeom prst="rect">
            <a:avLst/>
          </a:prstGeom>
        </p:spPr>
        <p:txBody>
          <a:bodyPr wrap="square">
            <a:spAutoFit/>
          </a:bodyPr>
          <a:lstStyle/>
          <a:p>
            <a:pPr algn="ctr" rtl="1"/>
            <a:r>
              <a:rPr lang="ur-PK" sz="4000" dirty="0" smtClean="0">
                <a:solidFill>
                  <a:srgbClr val="0C2F4F"/>
                </a:solidFill>
                <a:latin typeface="Al_Mushaf" panose="02000000000000000000" pitchFamily="2" charset="-78"/>
                <a:cs typeface="Al_Mushaf" panose="02000000000000000000" pitchFamily="2" charset="-78"/>
              </a:rPr>
              <a:t>اِ</a:t>
            </a:r>
            <a:r>
              <a:rPr lang="ur-PK" sz="4000" dirty="0" smtClean="0">
                <a:solidFill>
                  <a:srgbClr val="0C2F4F"/>
                </a:solidFill>
                <a:latin typeface="Al_Mushaf" panose="02000000000000000000" pitchFamily="2" charset="-78"/>
                <a:cs typeface="Al_Mushaf" panose="02000000000000000000" pitchFamily="2" charset="-78"/>
              </a:rPr>
              <a:t>نِّیۡ </a:t>
            </a:r>
            <a:r>
              <a:rPr lang="ur-PK" sz="4000" dirty="0" smtClean="0">
                <a:solidFill>
                  <a:srgbClr val="0C2F4F"/>
                </a:solidFill>
                <a:latin typeface="Al_Mushaf" panose="02000000000000000000" pitchFamily="2" charset="-78"/>
                <a:cs typeface="Al_Mushaf" panose="02000000000000000000" pitchFamily="2" charset="-78"/>
              </a:rPr>
              <a:t>وَجَّہۡتُ وَجۡہِیَ لِلَّذِیۡ فَطَرَ السَّمٰوٰتِ وَ الۡاَرۡضَ حَنِیۡفًا وَّ مَاۤ اَنَا مِنَ الۡمُشۡرِکِیۡنَ</a:t>
            </a:r>
            <a:endParaRPr lang="en-US" sz="4000" dirty="0">
              <a:solidFill>
                <a:srgbClr val="0C2F4F"/>
              </a:solidFill>
              <a:latin typeface="Al_Mushaf" panose="02000000000000000000" pitchFamily="2" charset="-78"/>
              <a:cs typeface="Al_Mushaf" panose="02000000000000000000" pitchFamily="2" charset="-78"/>
            </a:endParaRPr>
          </a:p>
        </p:txBody>
      </p:sp>
      <p:sp>
        <p:nvSpPr>
          <p:cNvPr id="6" name="Rectangle 5"/>
          <p:cNvSpPr/>
          <p:nvPr/>
        </p:nvSpPr>
        <p:spPr>
          <a:xfrm>
            <a:off x="1502665" y="4584169"/>
            <a:ext cx="6354162" cy="1261884"/>
          </a:xfrm>
          <a:prstGeom prst="rect">
            <a:avLst/>
          </a:prstGeom>
        </p:spPr>
        <p:txBody>
          <a:bodyPr wrap="square">
            <a:spAutoFit/>
          </a:bodyPr>
          <a:lstStyle/>
          <a:p>
            <a:pPr algn="ctr" rtl="1"/>
            <a:r>
              <a:rPr lang="ur-PK" sz="2800" dirty="0" smtClean="0">
                <a:solidFill>
                  <a:srgbClr val="0C2F4F"/>
                </a:solidFill>
                <a:latin typeface="Jameel Noori Nastaleeq" pitchFamily="2" charset="-78"/>
                <a:cs typeface="Jameel Noori Nastaleeq" pitchFamily="2" charset="-78"/>
              </a:rPr>
              <a:t>میں نے تو یکسُو ہو کر اپنا رُخ اُس ہستی کی طرف کرلیا جس نے زمین اور آسمانون کو پیدا کیا ہے اور میں ہرگز شرک کرنے والوں میں سے نہیں </a:t>
            </a:r>
            <a:r>
              <a:rPr lang="ur-PK" sz="2800" dirty="0" smtClean="0">
                <a:solidFill>
                  <a:srgbClr val="0C2F4F"/>
                </a:solidFill>
                <a:latin typeface="Jameel Noori Nastaleeq" pitchFamily="2" charset="-78"/>
                <a:cs typeface="Jameel Noori Nastaleeq" pitchFamily="2" charset="-78"/>
              </a:rPr>
              <a:t>ہوں</a:t>
            </a:r>
          </a:p>
          <a:p>
            <a:pPr algn="ctr" rtl="1"/>
            <a:r>
              <a:rPr lang="ur-PK" dirty="0" smtClean="0">
                <a:solidFill>
                  <a:srgbClr val="0C2F4F"/>
                </a:solidFill>
                <a:latin typeface="Jameel Noori Nastaleeq" pitchFamily="2" charset="-78"/>
                <a:cs typeface="Jameel Noori Nastaleeq" pitchFamily="2" charset="-78"/>
              </a:rPr>
              <a:t>(الانعام 79)</a:t>
            </a:r>
            <a:endParaRPr lang="en-US" dirty="0">
              <a:solidFill>
                <a:srgbClr val="0C2F4F"/>
              </a:solidFill>
              <a:latin typeface="Jameel Noori Nastaleeq" pitchFamily="2" charset="-78"/>
              <a:cs typeface="Jameel Noori Nastaleeq" pitchFamily="2" charset="-78"/>
            </a:endParaRPr>
          </a:p>
        </p:txBody>
      </p:sp>
      <p:sp>
        <p:nvSpPr>
          <p:cNvPr id="7" name="Rectangle 6"/>
          <p:cNvSpPr/>
          <p:nvPr/>
        </p:nvSpPr>
        <p:spPr>
          <a:xfrm>
            <a:off x="5389451" y="2184690"/>
            <a:ext cx="2398413" cy="646331"/>
          </a:xfrm>
          <a:prstGeom prst="rect">
            <a:avLst/>
          </a:prstGeom>
        </p:spPr>
        <p:txBody>
          <a:bodyPr wrap="none">
            <a:spAutoFit/>
          </a:bodyPr>
          <a:lstStyle/>
          <a:p>
            <a:pPr algn="r" rtl="1"/>
            <a:r>
              <a:rPr lang="ur-PK" sz="3600" b="1" dirty="0" smtClean="0">
                <a:solidFill>
                  <a:srgbClr val="0C2F4F"/>
                </a:solidFill>
                <a:latin typeface="Jameel Noori Nastaleeq" pitchFamily="2" charset="-78"/>
                <a:cs typeface="Jameel Noori Nastaleeq" pitchFamily="2" charset="-78"/>
              </a:rPr>
              <a:t>اللہ کی طرف پلٹ آنا</a:t>
            </a:r>
            <a:endParaRPr lang="en-US" sz="3600" b="1" dirty="0">
              <a:solidFill>
                <a:srgbClr val="0C2F4F"/>
              </a:solidFill>
              <a:latin typeface="Jameel Noori Nastaleeq" pitchFamily="2" charset="-78"/>
              <a:cs typeface="Jameel Noori Nastaleeq" pitchFamily="2" charset="-78"/>
            </a:endParaRPr>
          </a:p>
        </p:txBody>
      </p:sp>
      <p:sp>
        <p:nvSpPr>
          <p:cNvPr id="8" name="Rounded Rectangle 7"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نمبر12</a:t>
            </a:r>
            <a:endParaRPr lang="en-US" sz="3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4" name="Rectangle 3"/>
          <p:cNvSpPr/>
          <p:nvPr/>
        </p:nvSpPr>
        <p:spPr>
          <a:xfrm>
            <a:off x="5700298" y="1320611"/>
            <a:ext cx="2624436"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توبہ کی شرائط 3 ہیں</a:t>
            </a:r>
            <a:endParaRPr lang="en-US" sz="44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1070196" y="2251035"/>
            <a:ext cx="6305265" cy="3323987"/>
          </a:xfrm>
          <a:prstGeom prst="rect">
            <a:avLst/>
          </a:prstGeom>
        </p:spPr>
        <p:txBody>
          <a:bodyPr wrap="square">
            <a:spAutoFit/>
          </a:bodyPr>
          <a:lstStyle/>
          <a:p>
            <a:pPr algn="r" rtl="1">
              <a:lnSpc>
                <a:spcPct val="150000"/>
              </a:lnSpc>
              <a:buFont typeface="Wingdings" pitchFamily="2" charset="2"/>
              <a:buChar char="§"/>
            </a:pPr>
            <a:r>
              <a:rPr lang="ur-PK" sz="4800" dirty="0" smtClean="0">
                <a:latin typeface="Jameel Noori Nastaleeq" pitchFamily="2" charset="-78"/>
                <a:cs typeface="Jameel Noori Nastaleeq" pitchFamily="2" charset="-78"/>
              </a:rPr>
              <a:t>گناہ سے باز آجانا</a:t>
            </a:r>
          </a:p>
          <a:p>
            <a:pPr algn="r" rtl="1">
              <a:lnSpc>
                <a:spcPct val="150000"/>
              </a:lnSpc>
              <a:buFont typeface="Wingdings" pitchFamily="2" charset="2"/>
              <a:buChar char="§"/>
            </a:pPr>
            <a:r>
              <a:rPr lang="ur-PK" sz="4800" dirty="0" smtClean="0">
                <a:latin typeface="Jameel Noori Nastaleeq" pitchFamily="2" charset="-78"/>
                <a:cs typeface="Jameel Noori Nastaleeq" pitchFamily="2" charset="-78"/>
              </a:rPr>
              <a:t>اپنے کئے پر نادم ہونا</a:t>
            </a:r>
          </a:p>
          <a:p>
            <a:pPr algn="r" rtl="1">
              <a:lnSpc>
                <a:spcPct val="150000"/>
              </a:lnSpc>
              <a:buFont typeface="Wingdings" pitchFamily="2" charset="2"/>
              <a:buChar char="§"/>
            </a:pPr>
            <a:r>
              <a:rPr lang="ur-PK" sz="4800" dirty="0" smtClean="0">
                <a:latin typeface="Jameel Noori Nastaleeq" pitchFamily="2" charset="-78"/>
                <a:cs typeface="Jameel Noori Nastaleeq" pitchFamily="2" charset="-78"/>
              </a:rPr>
              <a:t>اس گناہ کی طرف کبھی نہ جانے کا عزم کرنا</a:t>
            </a:r>
            <a:endParaRPr lang="en-US" sz="4800" dirty="0">
              <a:latin typeface="Jameel Noori Nastaleeq" pitchFamily="2" charset="-78"/>
              <a:cs typeface="Jameel Noori Nastaleeq" pitchFamily="2" charset="-78"/>
            </a:endParaRPr>
          </a:p>
        </p:txBody>
      </p:sp>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نمبر12</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4" name="Rectangle 3"/>
          <p:cNvSpPr/>
          <p:nvPr/>
        </p:nvSpPr>
        <p:spPr>
          <a:xfrm>
            <a:off x="4374106" y="1405711"/>
            <a:ext cx="4078361" cy="769441"/>
          </a:xfrm>
          <a:prstGeom prst="rect">
            <a:avLst/>
          </a:prstGeom>
        </p:spPr>
        <p:txBody>
          <a:bodyPr wrap="none">
            <a:spAutoFit/>
          </a:bodyPr>
          <a:lstStyle/>
          <a:p>
            <a:r>
              <a:rPr lang="ur-PK" sz="4400" b="1" u="sng" dirty="0" smtClean="0">
                <a:solidFill>
                  <a:srgbClr val="FF0000"/>
                </a:solidFill>
                <a:latin typeface="Jameel Noori Nastaleeq" pitchFamily="2" charset="-78"/>
                <a:cs typeface="Jameel Noori Nastaleeq" pitchFamily="2" charset="-78"/>
              </a:rPr>
              <a:t>توبہ </a:t>
            </a:r>
            <a:r>
              <a:rPr lang="ur-PK" sz="4400" b="1" u="sng" dirty="0" smtClean="0">
                <a:solidFill>
                  <a:srgbClr val="FF0000"/>
                </a:solidFill>
                <a:latin typeface="Jameel Noori Nastaleeq" pitchFamily="2" charset="-78"/>
                <a:cs typeface="Jameel Noori Nastaleeq" pitchFamily="2" charset="-78"/>
              </a:rPr>
              <a:t>قرآنی </a:t>
            </a:r>
            <a:r>
              <a:rPr lang="ur-PK" sz="4400" b="1" u="sng" dirty="0" smtClean="0">
                <a:solidFill>
                  <a:srgbClr val="FF0000"/>
                </a:solidFill>
                <a:latin typeface="Jameel Noori Nastaleeq" pitchFamily="2" charset="-78"/>
                <a:cs typeface="Jameel Noori Nastaleeq" pitchFamily="2" charset="-78"/>
              </a:rPr>
              <a:t>آیات کی روشنی میں</a:t>
            </a:r>
            <a:endParaRPr lang="en-US" sz="4400" b="1" u="sng" dirty="0">
              <a:solidFill>
                <a:srgbClr val="FF0000"/>
              </a:solidFill>
              <a:latin typeface="Jameel Noori Nastaleeq" pitchFamily="2" charset="-78"/>
              <a:cs typeface="Jameel Noori Nastaleeq" pitchFamily="2" charset="-78"/>
            </a:endParaRPr>
          </a:p>
        </p:txBody>
      </p:sp>
      <p:sp>
        <p:nvSpPr>
          <p:cNvPr id="5" name="Rectangle 4"/>
          <p:cNvSpPr/>
          <p:nvPr/>
        </p:nvSpPr>
        <p:spPr>
          <a:xfrm>
            <a:off x="1759887" y="2712071"/>
            <a:ext cx="5408853" cy="707886"/>
          </a:xfrm>
          <a:prstGeom prst="rect">
            <a:avLst/>
          </a:prstGeom>
        </p:spPr>
        <p:txBody>
          <a:bodyPr wrap="none">
            <a:spAutoFit/>
          </a:bodyPr>
          <a:lstStyle/>
          <a:p>
            <a:pPr algn="ctr" rtl="1"/>
            <a:r>
              <a:rPr lang="ur-PK" sz="4000" dirty="0" smtClean="0">
                <a:solidFill>
                  <a:srgbClr val="0C2F4F"/>
                </a:solidFill>
                <a:latin typeface="Al_Mushaf" panose="02000000000000000000" pitchFamily="2" charset="-78"/>
                <a:cs typeface="Al_Mushaf" panose="02000000000000000000" pitchFamily="2" charset="-78"/>
              </a:rPr>
              <a:t>یٰۤاَیُّہَا الَّذِیۡنَ اٰمَنُوۡا تُوۡبُوۡۤا اِلَی اللّٰہِ تَوۡبَۃً نَّصُوۡحًا ؕ</a:t>
            </a:r>
            <a:endParaRPr lang="en-US" sz="4000" dirty="0">
              <a:solidFill>
                <a:srgbClr val="0C2F4F"/>
              </a:solidFill>
              <a:latin typeface="Al_Mushaf" panose="02000000000000000000" pitchFamily="2" charset="-78"/>
              <a:cs typeface="Al_Mushaf" panose="02000000000000000000" pitchFamily="2" charset="-78"/>
            </a:endParaRPr>
          </a:p>
        </p:txBody>
      </p:sp>
      <p:sp>
        <p:nvSpPr>
          <p:cNvPr id="6" name="Rectangle 5"/>
          <p:cNvSpPr/>
          <p:nvPr/>
        </p:nvSpPr>
        <p:spPr>
          <a:xfrm>
            <a:off x="1225148" y="3601635"/>
            <a:ext cx="7001301" cy="1077218"/>
          </a:xfrm>
          <a:prstGeom prst="rect">
            <a:avLst/>
          </a:prstGeom>
        </p:spPr>
        <p:txBody>
          <a:bodyPr wrap="square">
            <a:spAutoFit/>
          </a:bodyPr>
          <a:lstStyle/>
          <a:p>
            <a:pPr algn="ctr" rtl="1"/>
            <a:r>
              <a:rPr lang="ur-PK" sz="4000" dirty="0" smtClean="0">
                <a:solidFill>
                  <a:srgbClr val="0C2F4F"/>
                </a:solidFill>
                <a:latin typeface="Jameel Noori Nastaleeq" pitchFamily="2" charset="-78"/>
                <a:cs typeface="Jameel Noori Nastaleeq" pitchFamily="2" charset="-78"/>
              </a:rPr>
              <a:t>اے لوگو جو ایمان لائے ہو ، اللہ سے توبہ کرو، خالص </a:t>
            </a:r>
            <a:r>
              <a:rPr lang="ur-PK" sz="4000" dirty="0" smtClean="0">
                <a:solidFill>
                  <a:srgbClr val="0C2F4F"/>
                </a:solidFill>
                <a:latin typeface="Jameel Noori Nastaleeq" pitchFamily="2" charset="-78"/>
                <a:cs typeface="Jameel Noori Nastaleeq" pitchFamily="2" charset="-78"/>
              </a:rPr>
              <a:t>توبہ</a:t>
            </a:r>
          </a:p>
          <a:p>
            <a:pPr algn="ctr" rtl="1"/>
            <a:r>
              <a:rPr lang="ur-PK" sz="2400" dirty="0" smtClean="0">
                <a:solidFill>
                  <a:srgbClr val="0C2F4F"/>
                </a:solidFill>
                <a:latin typeface="Jameel Noori Nastaleeq" pitchFamily="2" charset="-78"/>
                <a:cs typeface="Jameel Noori Nastaleeq" pitchFamily="2" charset="-78"/>
              </a:rPr>
              <a:t>(التحریم 8)</a:t>
            </a:r>
            <a:endParaRPr lang="en-US" sz="2400" dirty="0">
              <a:solidFill>
                <a:srgbClr val="0C2F4F"/>
              </a:solidFill>
              <a:latin typeface="Jameel Noori Nastaleeq" pitchFamily="2" charset="-78"/>
              <a:cs typeface="Jameel Noori Nastaleeq" pitchFamily="2" charset="-78"/>
            </a:endParaRPr>
          </a:p>
        </p:txBody>
      </p:sp>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نمبر12</a:t>
            </a:r>
            <a:endParaRPr lang="en-US" sz="3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46553" y="1223610"/>
            <a:ext cx="2291012" cy="923330"/>
          </a:xfrm>
          <a:prstGeom prst="rect">
            <a:avLst/>
          </a:prstGeom>
        </p:spPr>
        <p:txBody>
          <a:bodyPr wrap="none">
            <a:spAutoFit/>
          </a:bodyPr>
          <a:lstStyle/>
          <a:p>
            <a:r>
              <a:rPr lang="ur-PK" sz="5400" b="1" u="sng" dirty="0" smtClean="0">
                <a:solidFill>
                  <a:srgbClr val="C00000"/>
                </a:solidFill>
                <a:latin typeface="Jameel Noori Nastaleeq" pitchFamily="2" charset="-78"/>
                <a:cs typeface="Jameel Noori Nastaleeq" pitchFamily="2" charset="-78"/>
              </a:rPr>
              <a:t>توبہ کے فوائد</a:t>
            </a:r>
            <a:endParaRPr lang="en-US" sz="5400" b="1"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1838774" y="2325521"/>
            <a:ext cx="4572000" cy="2862322"/>
          </a:xfrm>
          <a:prstGeom prst="rect">
            <a:avLst/>
          </a:prstGeom>
        </p:spPr>
        <p:txBody>
          <a:bodyPr>
            <a:spAutoFit/>
          </a:bodyPr>
          <a:lstStyle/>
          <a:p>
            <a:pPr algn="r" rtl="1">
              <a:lnSpc>
                <a:spcPct val="150000"/>
              </a:lnSpc>
              <a:buFont typeface="Wingdings" pitchFamily="2" charset="2"/>
              <a:buChar char="v"/>
            </a:pPr>
            <a:r>
              <a:rPr lang="ur-PK" sz="4000" dirty="0" smtClean="0">
                <a:solidFill>
                  <a:srgbClr val="0C2F4F"/>
                </a:solidFill>
                <a:latin typeface="Jameel Noori Nastaleeq" pitchFamily="2" charset="-78"/>
                <a:cs typeface="Jameel Noori Nastaleeq" pitchFamily="2" charset="-78"/>
              </a:rPr>
              <a:t>گناہ کا دھل جانا</a:t>
            </a:r>
          </a:p>
          <a:p>
            <a:pPr algn="r" rtl="1">
              <a:lnSpc>
                <a:spcPct val="150000"/>
              </a:lnSpc>
              <a:buFont typeface="Wingdings" pitchFamily="2" charset="2"/>
              <a:buChar char="v"/>
            </a:pPr>
            <a:r>
              <a:rPr lang="ur-PK" sz="4000" dirty="0" smtClean="0">
                <a:solidFill>
                  <a:srgbClr val="0C2F4F"/>
                </a:solidFill>
                <a:latin typeface="Jameel Noori Nastaleeq" pitchFamily="2" charset="-78"/>
                <a:cs typeface="Jameel Noori Nastaleeq" pitchFamily="2" charset="-78"/>
              </a:rPr>
              <a:t> جنت کا داخلہ </a:t>
            </a:r>
          </a:p>
          <a:p>
            <a:pPr algn="r" rtl="1">
              <a:lnSpc>
                <a:spcPct val="150000"/>
              </a:lnSpc>
              <a:buFont typeface="Wingdings" pitchFamily="2" charset="2"/>
              <a:buChar char="v"/>
            </a:pPr>
            <a:r>
              <a:rPr lang="ur-PK" sz="4000" dirty="0" smtClean="0">
                <a:solidFill>
                  <a:srgbClr val="0C2F4F"/>
                </a:solidFill>
                <a:latin typeface="Jameel Noori Nastaleeq" pitchFamily="2" charset="-78"/>
                <a:cs typeface="Jameel Noori Nastaleeq" pitchFamily="2" charset="-78"/>
              </a:rPr>
              <a:t>پل صراط کا نور عطا ہونا </a:t>
            </a:r>
            <a:endParaRPr lang="en-US" sz="40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نمبر12</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48111" y="1440122"/>
            <a:ext cx="5095969" cy="707886"/>
          </a:xfrm>
          <a:prstGeom prst="rect">
            <a:avLst/>
          </a:prstGeom>
        </p:spPr>
        <p:txBody>
          <a:bodyPr wrap="square">
            <a:spAutoFit/>
          </a:bodyPr>
          <a:lstStyle/>
          <a:p>
            <a:pPr algn="r" rtl="1"/>
            <a:r>
              <a:rPr lang="ur-PK" sz="4000" u="sng" dirty="0" smtClean="0">
                <a:solidFill>
                  <a:srgbClr val="C00000"/>
                </a:solidFill>
                <a:latin typeface="Jameel Noori Nastaleeq" pitchFamily="2" charset="-78"/>
                <a:cs typeface="Jameel Noori Nastaleeq" pitchFamily="2" charset="-78"/>
              </a:rPr>
              <a:t>توبہ کے بارے میں انبیاء کرام </a:t>
            </a:r>
            <a:r>
              <a:rPr lang="ur-PK" sz="4000" u="sng" dirty="0" smtClean="0">
                <a:solidFill>
                  <a:srgbClr val="C00000"/>
                </a:solidFill>
                <a:latin typeface="Jameel Noori Nastaleeq" pitchFamily="2" charset="-78"/>
                <a:cs typeface="Jameel Noori Nastaleeq" pitchFamily="2" charset="-78"/>
              </a:rPr>
              <a:t>ؑکا </a:t>
            </a:r>
            <a:r>
              <a:rPr lang="ur-PK" sz="4000" u="sng" dirty="0" smtClean="0">
                <a:solidFill>
                  <a:srgbClr val="C00000"/>
                </a:solidFill>
                <a:latin typeface="Jameel Noori Nastaleeq" pitchFamily="2" charset="-78"/>
                <a:cs typeface="Jameel Noori Nastaleeq" pitchFamily="2" charset="-78"/>
              </a:rPr>
              <a:t>اسلوب </a:t>
            </a:r>
            <a:endParaRPr lang="en-US" sz="4000"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900332" y="2748972"/>
            <a:ext cx="6080498" cy="3139321"/>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400" dirty="0" smtClean="0">
                <a:solidFill>
                  <a:srgbClr val="0C2F4F"/>
                </a:solidFill>
                <a:latin typeface="Jameel Noori Nastaleeq" pitchFamily="2" charset="-78"/>
                <a:cs typeface="Jameel Noori Nastaleeq" pitchFamily="2" charset="-78"/>
              </a:rPr>
              <a:t>آ</a:t>
            </a:r>
            <a:r>
              <a:rPr lang="ur-PK" sz="4400" dirty="0" smtClean="0">
                <a:solidFill>
                  <a:srgbClr val="0C2F4F"/>
                </a:solidFill>
                <a:latin typeface="Jameel Noori Nastaleeq" pitchFamily="2" charset="-78"/>
                <a:cs typeface="Jameel Noori Nastaleeq" pitchFamily="2" charset="-78"/>
              </a:rPr>
              <a:t>دمؑ کی </a:t>
            </a:r>
            <a:r>
              <a:rPr lang="ur-PK" sz="4400" dirty="0" smtClean="0">
                <a:solidFill>
                  <a:srgbClr val="0C2F4F"/>
                </a:solidFill>
                <a:latin typeface="Jameel Noori Nastaleeq" pitchFamily="2" charset="-78"/>
                <a:cs typeface="Jameel Noori Nastaleeq" pitchFamily="2" charset="-78"/>
              </a:rPr>
              <a:t>توبہ </a:t>
            </a:r>
          </a:p>
          <a:p>
            <a:pPr marL="571500" indent="-571500" algn="r" rtl="1">
              <a:lnSpc>
                <a:spcPct val="150000"/>
              </a:lnSpc>
              <a:buFont typeface="Arial" panose="020B0604020202020204" pitchFamily="34" charset="0"/>
              <a:buChar char="•"/>
            </a:pPr>
            <a:r>
              <a:rPr lang="ur-PK" sz="4400" dirty="0" smtClean="0">
                <a:solidFill>
                  <a:srgbClr val="0C2F4F"/>
                </a:solidFill>
                <a:latin typeface="Jameel Noori Nastaleeq" pitchFamily="2" charset="-78"/>
                <a:cs typeface="Jameel Noori Nastaleeq" pitchFamily="2" charset="-78"/>
              </a:rPr>
              <a:t>یونس </a:t>
            </a:r>
            <a:r>
              <a:rPr lang="ur-PK" sz="4400" dirty="0" smtClean="0">
                <a:solidFill>
                  <a:srgbClr val="0C2F4F"/>
                </a:solidFill>
                <a:latin typeface="Jameel Noori Nastaleeq" pitchFamily="2" charset="-78"/>
                <a:cs typeface="Jameel Noori Nastaleeq" pitchFamily="2" charset="-78"/>
              </a:rPr>
              <a:t>ؑکی </a:t>
            </a:r>
            <a:r>
              <a:rPr lang="ur-PK" sz="4400" dirty="0" smtClean="0">
                <a:solidFill>
                  <a:srgbClr val="0C2F4F"/>
                </a:solidFill>
                <a:latin typeface="Jameel Noori Nastaleeq" pitchFamily="2" charset="-78"/>
                <a:cs typeface="Jameel Noori Nastaleeq" pitchFamily="2" charset="-78"/>
              </a:rPr>
              <a:t>توبہ </a:t>
            </a:r>
            <a:endParaRPr lang="ur-PK" sz="4400" dirty="0" smtClean="0">
              <a:solidFill>
                <a:srgbClr val="0C2F4F"/>
              </a:solidFill>
              <a:latin typeface="Jameel Noori Nastaleeq" pitchFamily="2" charset="-78"/>
              <a:cs typeface="Jameel Noori Nastaleeq" pitchFamily="2" charset="-78"/>
            </a:endParaRPr>
          </a:p>
          <a:p>
            <a:pPr marL="571500" indent="-571500" algn="r" rtl="1">
              <a:lnSpc>
                <a:spcPct val="150000"/>
              </a:lnSpc>
              <a:buFont typeface="Arial" panose="020B0604020202020204" pitchFamily="34" charset="0"/>
              <a:buChar char="•"/>
            </a:pPr>
            <a:r>
              <a:rPr lang="ur-PK" sz="4400" dirty="0">
                <a:solidFill>
                  <a:srgbClr val="0C2F4F"/>
                </a:solidFill>
                <a:latin typeface="Jameel Noori Nastaleeq" pitchFamily="2" charset="-78"/>
                <a:cs typeface="Jameel Noori Nastaleeq" pitchFamily="2" charset="-78"/>
              </a:rPr>
              <a:t>نبی کریم </a:t>
            </a:r>
            <a:r>
              <a:rPr lang="ur-PK" sz="4400" dirty="0" smtClean="0">
                <a:solidFill>
                  <a:srgbClr val="0C2F4F"/>
                </a:solidFill>
                <a:latin typeface="Jameel Noori Nastaleeq" pitchFamily="2" charset="-78"/>
                <a:cs typeface="Jameel Noori Nastaleeq" pitchFamily="2" charset="-78"/>
              </a:rPr>
              <a:t>ﷺکا </a:t>
            </a:r>
            <a:r>
              <a:rPr lang="ur-PK" sz="4400" dirty="0">
                <a:solidFill>
                  <a:srgbClr val="0C2F4F"/>
                </a:solidFill>
                <a:latin typeface="Jameel Noori Nastaleeq" pitchFamily="2" charset="-78"/>
                <a:cs typeface="Jameel Noori Nastaleeq" pitchFamily="2" charset="-78"/>
              </a:rPr>
              <a:t>عمل </a:t>
            </a:r>
            <a:endParaRPr lang="en-US" sz="4400" dirty="0">
              <a:solidFill>
                <a:srgbClr val="0C2F4F"/>
              </a:solidFill>
              <a:latin typeface="Jameel Noori Nastaleeq" pitchFamily="2" charset="-78"/>
              <a:cs typeface="Jameel Noori Nastaleeq"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نمبر12</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61373" y="2858513"/>
            <a:ext cx="5391219" cy="923330"/>
          </a:xfrm>
          <a:prstGeom prst="rect">
            <a:avLst/>
          </a:prstGeom>
        </p:spPr>
        <p:txBody>
          <a:bodyPr wrap="none">
            <a:spAutoFit/>
          </a:bodyPr>
          <a:lstStyle/>
          <a:p>
            <a:r>
              <a:rPr lang="ur-PK" sz="5400" dirty="0" smtClean="0">
                <a:solidFill>
                  <a:srgbClr val="0C2F4F"/>
                </a:solidFill>
                <a:latin typeface="Jameel Noori Nastaleeq" pitchFamily="2" charset="-78"/>
                <a:cs typeface="Jameel Noori Nastaleeq" pitchFamily="2" charset="-78"/>
              </a:rPr>
              <a:t>موجودہ حالات میں کرنے کے کام</a:t>
            </a:r>
            <a:endParaRPr lang="en-US" sz="5400" dirty="0">
              <a:solidFill>
                <a:srgbClr val="0C2F4F"/>
              </a:solidFill>
              <a:latin typeface="Jameel Noori Nastaleeq" pitchFamily="2" charset="-78"/>
              <a:cs typeface="Jameel Noori Nastaleeq"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نمبر12</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4" name="Rectangle 3"/>
          <p:cNvSpPr/>
          <p:nvPr/>
        </p:nvSpPr>
        <p:spPr>
          <a:xfrm>
            <a:off x="1712430" y="2032223"/>
            <a:ext cx="6381875" cy="2215991"/>
          </a:xfrm>
          <a:prstGeom prst="rect">
            <a:avLst/>
          </a:prstGeom>
        </p:spPr>
        <p:txBody>
          <a:bodyPr wrap="none">
            <a:spAutoFit/>
          </a:bodyPr>
          <a:lstStyle/>
          <a:p>
            <a:r>
              <a:rPr lang="ur-PK" sz="13800" dirty="0" smtClean="0">
                <a:latin typeface="Arabic Typesetting" pitchFamily="66" charset="-78"/>
                <a:cs typeface="Arabic Typesetting" pitchFamily="66" charset="-78"/>
              </a:rPr>
              <a:t> جَزاكَ اللهُ خَـيْراً</a:t>
            </a:r>
            <a:endParaRPr lang="en-US" sz="13800" dirty="0">
              <a:latin typeface="Arabic Typesetting" pitchFamily="66" charset="-78"/>
              <a:cs typeface="Arabic Typesetting" pitchFamily="66" charset="-78"/>
            </a:endParaRPr>
          </a:p>
        </p:txBody>
      </p:sp>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نمبر12</a:t>
            </a:r>
            <a:endParaRPr lang="en-US" sz="3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666</TotalTime>
  <Words>571</Words>
  <Application>Microsoft Office PowerPoint</Application>
  <PresentationFormat>On-screen Show (4:3)</PresentationFormat>
  <Paragraphs>79</Paragraphs>
  <Slides>17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_PDMS_Nowshera</vt:lpstr>
      <vt:lpstr>Al_Mushaf</vt:lpstr>
      <vt:lpstr>Arabic Typesetting</vt:lpstr>
      <vt:lpstr>Arial</vt:lpstr>
      <vt:lpstr>Calibri</vt:lpstr>
      <vt:lpstr>Corbel</vt:lpstr>
      <vt:lpstr>Jameel Noori Nastaleeq</vt:lpstr>
      <vt:lpstr>Tahoma</vt:lpstr>
      <vt:lpstr>Wingdings</vt:lpstr>
      <vt:lpstr>Parallax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74</cp:revision>
  <dcterms:created xsi:type="dcterms:W3CDTF">2021-09-29T07:22:50Z</dcterms:created>
  <dcterms:modified xsi:type="dcterms:W3CDTF">2021-10-04T07:47:51Z</dcterms:modified>
</cp:coreProperties>
</file>