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8" r:id="rId1"/>
  </p:sldMasterIdLst>
  <p:sldIdLst>
    <p:sldId id="263" r:id="rId2"/>
    <p:sldId id="256" r:id="rId3"/>
    <p:sldId id="277" r:id="rId4"/>
    <p:sldId id="278" r:id="rId5"/>
    <p:sldId id="285" r:id="rId6"/>
    <p:sldId id="283" r:id="rId7"/>
    <p:sldId id="286" r:id="rId8"/>
    <p:sldId id="288" r:id="rId9"/>
    <p:sldId id="289" r:id="rId10"/>
    <p:sldId id="290" r:id="rId11"/>
    <p:sldId id="291" r:id="rId12"/>
    <p:sldId id="292" r:id="rId13"/>
    <p:sldId id="293" r:id="rId14"/>
    <p:sldId id="279" r:id="rId15"/>
    <p:sldId id="294" r:id="rId16"/>
    <p:sldId id="295" r:id="rId17"/>
    <p:sldId id="296" r:id="rId18"/>
    <p:sldId id="297" r:id="rId19"/>
    <p:sldId id="298" r:id="rId20"/>
    <p:sldId id="299" r:id="rId21"/>
    <p:sldId id="30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94635" autoAdjust="0"/>
  </p:normalViewPr>
  <p:slideViewPr>
    <p:cSldViewPr snapToGrid="0">
      <p:cViewPr varScale="1">
        <p:scale>
          <a:sx n="64" d="100"/>
          <a:sy n="64" d="100"/>
        </p:scale>
        <p:origin x="138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21/05/1443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21/05/1443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tafheemonline.com/tafseer.asp?s=039&amp;h=28"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tafheemonline.com/tafseer.asp?s=058&amp;h=28" TargetMode="External"/><Relationship Id="rId4" Type="http://schemas.openxmlformats.org/officeDocument/2006/relationships/hyperlink" Target="https://tafheemonline.com/tafseer.asp?s=058&amp;h=27"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tafheemonline.com/tafseer.asp?s=067&amp;h=17"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tafheemonline.com/tafseer.asp?s=035&amp;h=50" TargetMode="External"/><Relationship Id="rId4" Type="http://schemas.openxmlformats.org/officeDocument/2006/relationships/hyperlink" Target="https://tafheemonline.com/tafseer.asp?s=035&amp;h=49"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tafheemonline.com/tafseer.asp?s=020&amp;h=105"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tafheemonline.com/tafseer.asp?s=020&amp;h=106"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7712" y="1171695"/>
            <a:ext cx="7209421" cy="2123658"/>
          </a:xfrm>
          <a:prstGeom prst="rect">
            <a:avLst/>
          </a:prstGeom>
          <a:noFill/>
        </p:spPr>
        <p:txBody>
          <a:bodyPr wrap="square" rtlCol="0">
            <a:spAutoFit/>
          </a:bodyPr>
          <a:lstStyle/>
          <a:p>
            <a:pPr algn="ctr" defTabSz="342900" rtl="1">
              <a:lnSpc>
                <a:spcPct val="150000"/>
              </a:lnSpc>
            </a:pPr>
            <a:r>
              <a:rPr lang="ur-PK" sz="44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4400" dirty="0">
                <a:solidFill>
                  <a:srgbClr val="002060"/>
                </a:solidFill>
                <a:latin typeface="_PDMS_Nowshera" panose="00000400000000000000" pitchFamily="2" charset="-78"/>
                <a:cs typeface="_PDMS_Nowshera" panose="00000400000000000000" pitchFamily="2" charset="-78"/>
              </a:rPr>
              <a:t>حدیث کورس</a:t>
            </a:r>
            <a:endParaRPr lang="en-US" sz="44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675765" y="3706077"/>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616390" y="3796401"/>
            <a:ext cx="2112066" cy="784830"/>
          </a:xfrm>
          <a:prstGeom prst="rect">
            <a:avLst/>
          </a:prstGeom>
          <a:noFill/>
        </p:spPr>
        <p:txBody>
          <a:bodyPr wrap="square" rtlCol="0">
            <a:spAutoFit/>
          </a:bodyPr>
          <a:lstStyle/>
          <a:p>
            <a:pPr algn="ctr" defTabSz="342900" rtl="1"/>
            <a:r>
              <a:rPr lang="ur-PK" sz="4500">
                <a:solidFill>
                  <a:prstClr val="white"/>
                </a:solidFill>
                <a:latin typeface="Jameel Noori Nastaleeq" panose="02000503000000020004" pitchFamily="2" charset="-78"/>
                <a:cs typeface="Jameel Noori Nastaleeq" panose="02000503000000020004" pitchFamily="2" charset="-78"/>
              </a:rPr>
              <a:t>کلاس </a:t>
            </a:r>
            <a:r>
              <a:rPr lang="ur-PK" sz="4500" smtClean="0">
                <a:solidFill>
                  <a:prstClr val="white"/>
                </a:solidFill>
                <a:latin typeface="Jameel Noori Nastaleeq" panose="02000503000000020004" pitchFamily="2" charset="-78"/>
                <a:cs typeface="Jameel Noori Nastaleeq" panose="02000503000000020004" pitchFamily="2" charset="-78"/>
              </a:rPr>
              <a:t>نمبر</a:t>
            </a:r>
            <a:r>
              <a:rPr lang="ur-PK" sz="4500" dirty="0">
                <a:solidFill>
                  <a:prstClr val="white"/>
                </a:solidFill>
                <a:latin typeface="Jameel Noori Nastaleeq" panose="02000503000000020004" pitchFamily="2" charset="-78"/>
                <a:cs typeface="Jameel Noori Nastaleeq" panose="02000503000000020004" pitchFamily="2" charset="-78"/>
              </a:rPr>
              <a:t>5</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634473" y="4773292"/>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2" name="Rectangle 1"/>
          <p:cNvSpPr>
            <a:spLocks noChangeArrowheads="1"/>
          </p:cNvSpPr>
          <p:nvPr/>
        </p:nvSpPr>
        <p:spPr bwMode="auto">
          <a:xfrm>
            <a:off x="2374698" y="1296547"/>
            <a:ext cx="6220662" cy="4047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a:t>
            </a:r>
            <a:endParaRPr kumimoji="0" lang="en-US"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4800" b="0" i="0" u="none" strike="noStrike" cap="none" normalizeH="0" baseline="0" dirty="0" smtClean="0">
                <a:ln>
                  <a:noFill/>
                </a:ln>
                <a:solidFill>
                  <a:srgbClr val="0C2F4F"/>
                </a:solidFill>
                <a:effectLst/>
                <a:latin typeface="Al_Mushaf" panose="02000000000000000000" pitchFamily="2" charset="-78"/>
                <a:ea typeface="Calibri" pitchFamily="34" charset="0"/>
                <a:cs typeface="Al_Mushaf" panose="02000000000000000000" pitchFamily="2" charset="-78"/>
              </a:rPr>
              <a:t>خَیْرُکُمْ مَنْ تَعَلَّمَ الْقُرْاٰنَ وَعَلَّمَہٗ</a:t>
            </a:r>
            <a:endParaRPr kumimoji="0" lang="en-US" sz="4800" b="0" i="0" u="none" strike="noStrike" cap="none" normalizeH="0" baseline="0" dirty="0" smtClean="0">
              <a:ln>
                <a:noFill/>
              </a:ln>
              <a:solidFill>
                <a:srgbClr val="0C2F4F"/>
              </a:solidFill>
              <a:effectLst/>
              <a:latin typeface="Al_Mushaf" panose="02000000000000000000" pitchFamily="2" charset="-78"/>
              <a:ea typeface="Calibri" pitchFamily="34" charset="0"/>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32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3200" b="0" i="0" u="none" strike="noStrike" cap="none" normalizeH="0" baseline="0" dirty="0" smtClean="0">
                <a:ln>
                  <a:noFill/>
                </a:ln>
                <a:solidFill>
                  <a:schemeClr val="tx1"/>
                </a:solidFill>
                <a:effectLst/>
                <a:latin typeface="Jameel Noori Nastaleeq" pitchFamily="2" charset="-78"/>
                <a:ea typeface="Calibri" pitchFamily="34" charset="0"/>
                <a:cs typeface="Jameel Noori Nastaleeq" pitchFamily="2" charset="-78"/>
              </a:rPr>
              <a:t>تم میں سے بہترین لوگ وہ ہیں جو قرآن کریم سیکھتے اور دوسروں کو اس کی تعلیم دیتے ہیں۔</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ur-PK" sz="1600" b="0" i="0" u="none" strike="noStrike" cap="none" normalizeH="0" baseline="0" dirty="0" smtClean="0">
                <a:ln>
                  <a:noFill/>
                </a:ln>
                <a:solidFill>
                  <a:schemeClr val="tx1"/>
                </a:solidFill>
                <a:effectLst/>
                <a:latin typeface="Jameel Noori Nastaleeq" pitchFamily="2" charset="-78"/>
                <a:ea typeface="Calibri" pitchFamily="34" charset="0"/>
                <a:cs typeface="Jameel Noori Nastaleeq" pitchFamily="2" charset="-78"/>
              </a:rPr>
              <a:t>(صحیح بخاری 5027)</a:t>
            </a:r>
            <a:endParaRPr kumimoji="0" lang="ur-PK"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1302187" y="2459421"/>
            <a:ext cx="6725818" cy="2862322"/>
          </a:xfrm>
          <a:prstGeom prst="rect">
            <a:avLst/>
          </a:prstGeom>
        </p:spPr>
        <p:txBody>
          <a:bodyPr wrap="square">
            <a:spAutoFit/>
          </a:bodyPr>
          <a:lstStyle/>
          <a:p>
            <a:pPr algn="ctr"/>
            <a:endParaRPr lang="ur-PK" sz="3600" b="1" u="sng" dirty="0" smtClean="0">
              <a:solidFill>
                <a:srgbClr val="C00000"/>
              </a:solidFill>
              <a:latin typeface="Jameel Noori Nastaleeq" pitchFamily="2" charset="-78"/>
              <a:cs typeface="Jameel Noori Nastaleeq" pitchFamily="2" charset="-78"/>
            </a:endParaRPr>
          </a:p>
          <a:p>
            <a:pPr algn="ctr"/>
            <a:r>
              <a:rPr lang="ur-PK" sz="4800" dirty="0" smtClean="0">
                <a:latin typeface="Jameel Noori Nastaleeq" pitchFamily="2" charset="-78"/>
                <a:cs typeface="Jameel Noori Nastaleeq" pitchFamily="2" charset="-78"/>
              </a:rPr>
              <a:t>وہ علم جو انسان کو بندگیء رب بہتر طور پر انجام دینے کے قابل بنا سکے اوربحیثیت </a:t>
            </a:r>
            <a:r>
              <a:rPr lang="ur-PK" sz="4800" dirty="0">
                <a:latin typeface="Jameel Noori Nastaleeq" pitchFamily="2" charset="-78"/>
                <a:cs typeface="Jameel Noori Nastaleeq" pitchFamily="2" charset="-78"/>
              </a:rPr>
              <a:t>خ</a:t>
            </a:r>
            <a:r>
              <a:rPr lang="ur-PK" sz="4800" dirty="0" smtClean="0">
                <a:latin typeface="Jameel Noori Nastaleeq" pitchFamily="2" charset="-78"/>
                <a:cs typeface="Jameel Noori Nastaleeq" pitchFamily="2" charset="-78"/>
              </a:rPr>
              <a:t>لیفہ انسان کو اس کے فرائض کی آگاہی دے۔</a:t>
            </a:r>
            <a:endParaRPr lang="en-US" sz="4800" dirty="0">
              <a:latin typeface="Jameel Noori Nastaleeq" pitchFamily="2" charset="-78"/>
              <a:cs typeface="Jameel Noori Nastaleeq" pitchFamily="2" charset="-78"/>
            </a:endParaRPr>
          </a:p>
        </p:txBody>
      </p:sp>
      <p:sp>
        <p:nvSpPr>
          <p:cNvPr id="2" name="Rectangle 1"/>
          <p:cNvSpPr/>
          <p:nvPr/>
        </p:nvSpPr>
        <p:spPr>
          <a:xfrm>
            <a:off x="3588969" y="1443669"/>
            <a:ext cx="4439036" cy="830997"/>
          </a:xfrm>
          <a:prstGeom prst="rect">
            <a:avLst/>
          </a:prstGeom>
        </p:spPr>
        <p:txBody>
          <a:bodyPr wrap="none">
            <a:spAutoFit/>
          </a:bodyPr>
          <a:lstStyle/>
          <a:p>
            <a:pPr algn="r"/>
            <a:r>
              <a:rPr lang="ur-PK" sz="4800" b="1" u="sng" dirty="0">
                <a:solidFill>
                  <a:srgbClr val="C00000"/>
                </a:solidFill>
                <a:latin typeface="Jameel Noori Nastaleeq" pitchFamily="2" charset="-78"/>
                <a:cs typeface="Jameel Noori Nastaleeq" pitchFamily="2" charset="-78"/>
              </a:rPr>
              <a:t>کون سا علم باعث فضیلت ہے</a:t>
            </a:r>
            <a:r>
              <a:rPr lang="ur-PK" sz="4400" b="1" u="sng" dirty="0">
                <a:solidFill>
                  <a:srgbClr val="C00000"/>
                </a:solidFill>
                <a:latin typeface="Jameel Noori Nastaleeq" pitchFamily="2" charset="-78"/>
                <a:cs typeface="Jameel Noori Nastaleeq" pitchFamily="2" charset="-78"/>
              </a:rPr>
              <a:t> ؟ </a:t>
            </a:r>
            <a:endParaRPr lang="en-US" sz="4400" b="1" u="sng"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TextBox 6"/>
          <p:cNvSpPr txBox="1"/>
          <p:nvPr/>
        </p:nvSpPr>
        <p:spPr>
          <a:xfrm>
            <a:off x="3377708" y="1274984"/>
            <a:ext cx="5176417" cy="707886"/>
          </a:xfrm>
          <a:prstGeom prst="rect">
            <a:avLst/>
          </a:prstGeom>
          <a:noFill/>
        </p:spPr>
        <p:txBody>
          <a:bodyPr wrap="none" rtlCol="0">
            <a:spAutoFit/>
          </a:bodyPr>
          <a:lstStyle/>
          <a:p>
            <a:r>
              <a:rPr lang="ur-PK" sz="4000" b="1" u="sng" dirty="0" smtClean="0">
                <a:solidFill>
                  <a:srgbClr val="C00000"/>
                </a:solidFill>
                <a:latin typeface="Jameel Noori Nastaleeq" pitchFamily="2" charset="-78"/>
                <a:cs typeface="Jameel Noori Nastaleeq" pitchFamily="2" charset="-78"/>
              </a:rPr>
              <a:t>علم کی فضلیت قرآن کی آ یات کی  روشنی میں</a:t>
            </a:r>
            <a:endParaRPr lang="en-US" sz="4000" b="1" u="sng" dirty="0">
              <a:solidFill>
                <a:srgbClr val="C00000"/>
              </a:solidFill>
              <a:latin typeface="Jameel Noori Nastaleeq" pitchFamily="2" charset="-78"/>
              <a:cs typeface="Jameel Noori Nastaleeq" pitchFamily="2" charset="-78"/>
            </a:endParaRPr>
          </a:p>
        </p:txBody>
      </p:sp>
      <p:sp>
        <p:nvSpPr>
          <p:cNvPr id="8" name="Rectangle 7"/>
          <p:cNvSpPr/>
          <p:nvPr/>
        </p:nvSpPr>
        <p:spPr>
          <a:xfrm>
            <a:off x="1377537" y="2389450"/>
            <a:ext cx="6626431" cy="1569660"/>
          </a:xfrm>
          <a:prstGeom prst="rect">
            <a:avLst/>
          </a:prstGeom>
        </p:spPr>
        <p:txBody>
          <a:bodyPr wrap="square">
            <a:spAutoFit/>
          </a:bodyPr>
          <a:lstStyle/>
          <a:p>
            <a:pPr algn="ctr"/>
            <a:r>
              <a:rPr lang="ur-PK" sz="3200" dirty="0" smtClean="0">
                <a:latin typeface="Al_Mushaf" panose="02000000000000000000" pitchFamily="2" charset="-78"/>
                <a:cs typeface="Al_Mushaf" panose="02000000000000000000" pitchFamily="2" charset="-78"/>
              </a:rPr>
              <a:t> یٰۤاَیُّہَا النَّاسُ قَدۡ جَآءَتۡکُمۡ مَّوۡعِظَۃٌ مِّنۡ رَّبِّکُمۡ وَ شِفَآءٌ لِّمَا فِی الصُّدُوۡرِ ۬ۙ وَ ہُدًی وَّ رَحۡمَۃٌ لِّلۡمُؤۡمِنِیۡنَ ﴿۵۷﴾ قُلۡ بِفَضۡلِ اللّٰہِ وَ بِرَحۡمَتِہٖ فَبِذٰلِکَ فَلۡیَفۡرَحُوۡا ؕ ہُوَ خَیۡرٌ مِّمَّا یَجۡمَعُوۡنَ ﴿۵۸﴾</a:t>
            </a:r>
            <a:endParaRPr lang="en-US" sz="3200" dirty="0">
              <a:latin typeface="Al_Mushaf" panose="02000000000000000000" pitchFamily="2" charset="-78"/>
              <a:cs typeface="Al_Mushaf" panose="02000000000000000000" pitchFamily="2" charset="-78"/>
            </a:endParaRPr>
          </a:p>
        </p:txBody>
      </p:sp>
      <p:sp>
        <p:nvSpPr>
          <p:cNvPr id="9" name="Rectangle 8"/>
          <p:cNvSpPr/>
          <p:nvPr/>
        </p:nvSpPr>
        <p:spPr>
          <a:xfrm>
            <a:off x="1224756" y="4323955"/>
            <a:ext cx="6513617" cy="1384995"/>
          </a:xfrm>
          <a:prstGeom prst="rect">
            <a:avLst/>
          </a:prstGeom>
        </p:spPr>
        <p:txBody>
          <a:bodyPr wrap="square">
            <a:spAutoFit/>
          </a:bodyPr>
          <a:lstStyle/>
          <a:p>
            <a:pPr algn="ctr" rtl="1"/>
            <a:r>
              <a:rPr lang="ur-PK" sz="2800" dirty="0" smtClean="0">
                <a:latin typeface="Jameel Noori Nastaleeq" pitchFamily="2" charset="-78"/>
                <a:cs typeface="Jameel Noori Nastaleeq" pitchFamily="2" charset="-78"/>
              </a:rPr>
              <a:t>لوگو، تمہارے پاس تمہارے ربّ کی طرف سے نصیحت آگئی ہے۔ یہ وہ چیز ہے جو دلوں کے امراض کی شفا ہے اور جو اسے قبول کر لیں ان کے لیے رہنمائی اور رحمت ہے</a:t>
            </a:r>
            <a:r>
              <a:rPr lang="ur-PK" sz="1600" dirty="0" smtClean="0">
                <a:latin typeface="Jameel Noori Nastaleeq" pitchFamily="2" charset="-78"/>
                <a:cs typeface="Jameel Noori Nastaleeq" pitchFamily="2" charset="-78"/>
              </a:rPr>
              <a:t>۔(سورۃ یونس 57-58)</a:t>
            </a:r>
            <a:endParaRPr lang="en-US" sz="2800" dirty="0">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TextBox 4"/>
          <p:cNvSpPr txBox="1"/>
          <p:nvPr/>
        </p:nvSpPr>
        <p:spPr>
          <a:xfrm>
            <a:off x="3556031" y="1023744"/>
            <a:ext cx="4679486" cy="646331"/>
          </a:xfrm>
          <a:prstGeom prst="rect">
            <a:avLst/>
          </a:prstGeom>
          <a:noFill/>
        </p:spPr>
        <p:txBody>
          <a:bodyPr wrap="none" rtlCol="0">
            <a:spAutoFit/>
          </a:bodyPr>
          <a:lstStyle/>
          <a:p>
            <a:r>
              <a:rPr lang="ur-PK" sz="3600" b="1" u="sng" dirty="0" smtClean="0">
                <a:solidFill>
                  <a:srgbClr val="C00000"/>
                </a:solidFill>
                <a:latin typeface="Jameel Noori Nastaleeq" pitchFamily="2" charset="-78"/>
                <a:cs typeface="Jameel Noori Nastaleeq" pitchFamily="2" charset="-78"/>
              </a:rPr>
              <a:t>علم کی فضلیت قرآن کی آ یات کی  روشنی میں</a:t>
            </a:r>
            <a:endParaRPr lang="en-US" sz="3600" b="1" u="sng" dirty="0">
              <a:solidFill>
                <a:srgbClr val="C00000"/>
              </a:solidFill>
              <a:latin typeface="Jameel Noori Nastaleeq" pitchFamily="2" charset="-78"/>
              <a:cs typeface="Jameel Noori Nastaleeq" pitchFamily="2" charset="-78"/>
            </a:endParaRPr>
          </a:p>
        </p:txBody>
      </p:sp>
      <p:sp>
        <p:nvSpPr>
          <p:cNvPr id="6" name="Rectangle 5"/>
          <p:cNvSpPr/>
          <p:nvPr/>
        </p:nvSpPr>
        <p:spPr>
          <a:xfrm>
            <a:off x="1278364" y="1805390"/>
            <a:ext cx="7205398" cy="523220"/>
          </a:xfrm>
          <a:prstGeom prst="rect">
            <a:avLst/>
          </a:prstGeom>
        </p:spPr>
        <p:txBody>
          <a:bodyPr wrap="square">
            <a:spAutoFit/>
          </a:bodyPr>
          <a:lstStyle/>
          <a:p>
            <a:pPr algn="ctr"/>
            <a:r>
              <a:rPr lang="ur-PK" sz="2800" dirty="0" smtClean="0">
                <a:latin typeface="Al_Mushaf" panose="02000000000000000000" pitchFamily="2" charset="-78"/>
                <a:cs typeface="Al_Mushaf" panose="02000000000000000000" pitchFamily="2" charset="-78"/>
              </a:rPr>
              <a:t>قُلۡ ہَلۡ یَسۡتَوِی الَّذِیۡنَ یَعۡلَمُوۡنَ وَ الَّذِیۡنَ لَا یَعۡلَمُوۡنَ ؕ اِنَّمَا یَتَذَکَّرُ اُولُوا الۡاَلۡبَابِ</a:t>
            </a:r>
            <a:endParaRPr lang="en-US" sz="2800" dirty="0">
              <a:latin typeface="Al_Mushaf" panose="02000000000000000000" pitchFamily="2" charset="-78"/>
              <a:cs typeface="Al_Mushaf" panose="02000000000000000000" pitchFamily="2" charset="-78"/>
            </a:endParaRPr>
          </a:p>
        </p:txBody>
      </p:sp>
      <p:sp>
        <p:nvSpPr>
          <p:cNvPr id="7" name="Rectangle 6"/>
          <p:cNvSpPr/>
          <p:nvPr/>
        </p:nvSpPr>
        <p:spPr>
          <a:xfrm>
            <a:off x="1525959" y="2450799"/>
            <a:ext cx="6709558" cy="954107"/>
          </a:xfrm>
          <a:prstGeom prst="rect">
            <a:avLst/>
          </a:prstGeom>
        </p:spPr>
        <p:txBody>
          <a:bodyPr wrap="square">
            <a:spAutoFit/>
          </a:bodyPr>
          <a:lstStyle/>
          <a:p>
            <a:pPr algn="ctr" rtl="1"/>
            <a:r>
              <a:rPr lang="ur-PK" sz="2800" dirty="0" smtClean="0">
                <a:latin typeface="Jameel Noori Nastaleeq" pitchFamily="2" charset="-78"/>
                <a:cs typeface="Jameel Noori Nastaleeq" pitchFamily="2" charset="-78"/>
              </a:rPr>
              <a:t>ان سے پوچھو، کیا جاننے والے اور نہ جاننے والے دونوں کبھی یکساں ہو سکتے ہیں ؟</a:t>
            </a:r>
            <a:r>
              <a:rPr lang="ur-PK" sz="2800" b="1" baseline="30000" dirty="0" smtClean="0">
                <a:latin typeface="Jameel Noori Nastaleeq" pitchFamily="2" charset="-78"/>
                <a:cs typeface="Jameel Noori Nastaleeq" pitchFamily="2" charset="-78"/>
                <a:hlinkClick r:id="rId3"/>
              </a:rPr>
              <a:t>28</a:t>
            </a:r>
            <a:r>
              <a:rPr lang="ur-PK" sz="2800" dirty="0" smtClean="0">
                <a:latin typeface="Jameel Noori Nastaleeq" pitchFamily="2" charset="-78"/>
                <a:cs typeface="Jameel Noori Nastaleeq" pitchFamily="2" charset="-78"/>
              </a:rPr>
              <a:t> نصیحت تو عقل رکھنے والے ہی قبول کرتے ہیں۔(سورۃ  الذمر 9)</a:t>
            </a:r>
            <a:endParaRPr lang="en-US" sz="2800" dirty="0">
              <a:latin typeface="Jameel Noori Nastaleeq" pitchFamily="2" charset="-78"/>
              <a:cs typeface="Jameel Noori Nastaleeq" pitchFamily="2" charset="-78"/>
            </a:endParaRPr>
          </a:p>
        </p:txBody>
      </p:sp>
      <p:sp>
        <p:nvSpPr>
          <p:cNvPr id="8" name="Rectangle 7"/>
          <p:cNvSpPr/>
          <p:nvPr/>
        </p:nvSpPr>
        <p:spPr>
          <a:xfrm>
            <a:off x="1811022" y="3764101"/>
            <a:ext cx="6139431" cy="1077218"/>
          </a:xfrm>
          <a:prstGeom prst="rect">
            <a:avLst/>
          </a:prstGeom>
        </p:spPr>
        <p:txBody>
          <a:bodyPr wrap="square">
            <a:spAutoFit/>
          </a:bodyPr>
          <a:lstStyle/>
          <a:p>
            <a:pPr algn="ctr"/>
            <a:r>
              <a:rPr lang="ur-PK" sz="3200" dirty="0" smtClean="0">
                <a:latin typeface="Al_Mushaf" panose="02000000000000000000" pitchFamily="2" charset="-78"/>
                <a:cs typeface="Al_Mushaf" panose="02000000000000000000" pitchFamily="2" charset="-78"/>
              </a:rPr>
              <a:t>یَرۡفَعِ اللّٰہُ الَّذِیۡنَ اٰمَنُوۡا مِنۡکُمۡ ۙ وَ الَّذِیۡنَ اُوۡتُوا الۡعِلۡمَ دَرَجٰتٍ ؕ وَ اللّٰہُ بِمَا تَعۡمَلُوۡنَ خَبِیۡرٌ ﴿۱۱﴾</a:t>
            </a:r>
            <a:endParaRPr lang="en-US" sz="3200" dirty="0">
              <a:latin typeface="Al_Mushaf" panose="02000000000000000000" pitchFamily="2" charset="-78"/>
              <a:cs typeface="Al_Mushaf" panose="02000000000000000000" pitchFamily="2" charset="-78"/>
            </a:endParaRPr>
          </a:p>
        </p:txBody>
      </p:sp>
      <p:sp>
        <p:nvSpPr>
          <p:cNvPr id="9" name="Rectangle 8"/>
          <p:cNvSpPr/>
          <p:nvPr/>
        </p:nvSpPr>
        <p:spPr>
          <a:xfrm>
            <a:off x="1695180" y="4966353"/>
            <a:ext cx="6371114" cy="954107"/>
          </a:xfrm>
          <a:prstGeom prst="rect">
            <a:avLst/>
          </a:prstGeom>
        </p:spPr>
        <p:txBody>
          <a:bodyPr wrap="square">
            <a:spAutoFit/>
          </a:bodyPr>
          <a:lstStyle/>
          <a:p>
            <a:r>
              <a:rPr lang="ur-PK" sz="2800" dirty="0" smtClean="0">
                <a:latin typeface="Jameel Noori Nastaleeq" pitchFamily="2" charset="-78"/>
                <a:cs typeface="Jameel Noori Nastaleeq" pitchFamily="2" charset="-78"/>
              </a:rPr>
              <a:t> </a:t>
            </a:r>
            <a:r>
              <a:rPr lang="ur-PK" sz="2800" b="1" baseline="30000" dirty="0" smtClean="0">
                <a:latin typeface="Jameel Noori Nastaleeq" pitchFamily="2" charset="-78"/>
                <a:cs typeface="Jameel Noori Nastaleeq" pitchFamily="2" charset="-78"/>
                <a:hlinkClick r:id="rId4"/>
              </a:rPr>
              <a:t>27</a:t>
            </a:r>
            <a:r>
              <a:rPr lang="ur-PK" sz="2800" dirty="0" smtClean="0">
                <a:latin typeface="Jameel Noori Nastaleeq" pitchFamily="2" charset="-78"/>
                <a:cs typeface="Jameel Noori Nastaleeq" pitchFamily="2" charset="-78"/>
              </a:rPr>
              <a:t>۔ تم میں سے جو لوگ ایمان رکھنے والے ہیں اور جن کو علم بخشا گیا ہے۔ اللہ ان کو بلند درجے عطا فرمائے گا</a:t>
            </a:r>
            <a:r>
              <a:rPr lang="ur-PK" sz="2800" b="1" baseline="30000" dirty="0" smtClean="0">
                <a:latin typeface="Jameel Noori Nastaleeq" pitchFamily="2" charset="-78"/>
                <a:cs typeface="Jameel Noori Nastaleeq" pitchFamily="2" charset="-78"/>
                <a:hlinkClick r:id="rId5"/>
              </a:rPr>
              <a:t>28</a:t>
            </a:r>
            <a:r>
              <a:rPr lang="ur-PK" sz="2800" dirty="0" smtClean="0">
                <a:latin typeface="Jameel Noori Nastaleeq" pitchFamily="2" charset="-78"/>
                <a:cs typeface="Jameel Noori Nastaleeq" pitchFamily="2" charset="-78"/>
              </a:rPr>
              <a:t> ، اور جو کچھ تم کرتے ہواللہ کو اس کی خبر ہے۔</a:t>
            </a:r>
            <a:endParaRPr lang="en-US" sz="2800" dirty="0">
              <a:latin typeface="Jameel Noori Nastaleeq" pitchFamily="2" charset="-78"/>
              <a:cs typeface="Jameel Noori Nastaleeq" pitchFamily="2" charset="-78"/>
            </a:endParaRPr>
          </a:p>
        </p:txBody>
      </p:sp>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3266" y="18904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9</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1653207" y="4499400"/>
            <a:ext cx="6075701" cy="707886"/>
          </a:xfrm>
          <a:prstGeom prst="rect">
            <a:avLst/>
          </a:prstGeom>
        </p:spPr>
        <p:txBody>
          <a:bodyPr wrap="none">
            <a:spAutoFit/>
          </a:bodyPr>
          <a:lstStyle/>
          <a:p>
            <a:pPr algn="ctr" rtl="1"/>
            <a:r>
              <a:rPr lang="ur-PK" sz="4000" dirty="0" smtClean="0">
                <a:latin typeface="Al_Mushaf" panose="02000000000000000000" pitchFamily="2" charset="-78"/>
                <a:cs typeface="Al_Mushaf" panose="02000000000000000000" pitchFamily="2" charset="-78"/>
              </a:rPr>
              <a:t>فَاعۡتَرَفُوۡا بِذَنۡۢبِہِمۡ ۚ فَسُحۡقًا لِّاَصۡحٰبِ السَّعِیۡرِ </a:t>
            </a:r>
            <a:r>
              <a:rPr lang="ur-PK" dirty="0" smtClean="0">
                <a:latin typeface="Al_Mushaf" panose="02000000000000000000" pitchFamily="2" charset="-78"/>
                <a:cs typeface="Al_Mushaf" panose="02000000000000000000" pitchFamily="2" charset="-78"/>
              </a:rPr>
              <a:t>﴿سورۃ ملک۱۱﴾</a:t>
            </a:r>
            <a:endParaRPr lang="en-US" sz="4000" dirty="0">
              <a:latin typeface="Al_Mushaf" panose="02000000000000000000" pitchFamily="2" charset="-78"/>
              <a:cs typeface="Al_Mushaf" panose="02000000000000000000" pitchFamily="2" charset="-78"/>
            </a:endParaRPr>
          </a:p>
        </p:txBody>
      </p:sp>
      <p:sp>
        <p:nvSpPr>
          <p:cNvPr id="6" name="Rectangle 5"/>
          <p:cNvSpPr/>
          <p:nvPr/>
        </p:nvSpPr>
        <p:spPr>
          <a:xfrm>
            <a:off x="1356326" y="5323677"/>
            <a:ext cx="6813899" cy="461665"/>
          </a:xfrm>
          <a:prstGeom prst="rect">
            <a:avLst/>
          </a:prstGeom>
        </p:spPr>
        <p:txBody>
          <a:bodyPr wrap="square">
            <a:spAutoFit/>
          </a:bodyPr>
          <a:lstStyle/>
          <a:p>
            <a:pPr algn="ctr"/>
            <a:r>
              <a:rPr lang="ur-PK" sz="2400" dirty="0" smtClean="0">
                <a:latin typeface="Jameel Noori Nastaleeq" pitchFamily="2" charset="-78"/>
                <a:cs typeface="Jameel Noori Nastaleeq" pitchFamily="2" charset="-78"/>
              </a:rPr>
              <a:t> اس طرح وہ اپنے قصور</a:t>
            </a:r>
            <a:r>
              <a:rPr lang="ur-PK" sz="2400" b="1" baseline="30000" dirty="0" smtClean="0">
                <a:latin typeface="Jameel Noori Nastaleeq" pitchFamily="2" charset="-78"/>
                <a:cs typeface="Jameel Noori Nastaleeq" pitchFamily="2" charset="-78"/>
                <a:hlinkClick r:id="rId3"/>
              </a:rPr>
              <a:t>17</a:t>
            </a:r>
            <a:r>
              <a:rPr lang="ur-PK" sz="2400" dirty="0" smtClean="0">
                <a:latin typeface="Jameel Noori Nastaleeq" pitchFamily="2" charset="-78"/>
                <a:cs typeface="Jameel Noori Nastaleeq" pitchFamily="2" charset="-78"/>
              </a:rPr>
              <a:t>کا خود اعتراف کر لیں گے، لعنت ہے ان دوزخیوں پر۔</a:t>
            </a:r>
            <a:endParaRPr lang="en-US" sz="2400" dirty="0">
              <a:latin typeface="Jameel Noori Nastaleeq" pitchFamily="2" charset="-78"/>
              <a:cs typeface="Jameel Noori Nastaleeq" pitchFamily="2" charset="-78"/>
            </a:endParaRPr>
          </a:p>
        </p:txBody>
      </p:sp>
      <p:sp>
        <p:nvSpPr>
          <p:cNvPr id="7" name="Rectangle 6"/>
          <p:cNvSpPr/>
          <p:nvPr/>
        </p:nvSpPr>
        <p:spPr>
          <a:xfrm>
            <a:off x="1520042" y="1780900"/>
            <a:ext cx="6448302" cy="1200329"/>
          </a:xfrm>
          <a:prstGeom prst="rect">
            <a:avLst/>
          </a:prstGeom>
        </p:spPr>
        <p:txBody>
          <a:bodyPr wrap="square">
            <a:spAutoFit/>
          </a:bodyPr>
          <a:lstStyle/>
          <a:p>
            <a:pPr algn="ctr"/>
            <a:r>
              <a:rPr lang="ur-PK" sz="3600" dirty="0" smtClean="0">
                <a:latin typeface="Al_Mushaf" panose="02000000000000000000" pitchFamily="2" charset="-78"/>
                <a:cs typeface="Al_Mushaf" panose="02000000000000000000" pitchFamily="2" charset="-78"/>
              </a:rPr>
              <a:t> وَ مِنَ النَّاسِ وَ الدَّوَآبِّ وَ الۡاَنۡعَامِ مُخۡتَلِفٌ اَلۡوَانُہٗ کَذٰلِکَ ؕ اِنَّمَا یَخۡشَی اللّٰہَ مِنۡ عِبَادِہِ الۡعُلَمٰٓؤُا ؕ اِنَّ اللّٰہَ عَزِیۡزٌ غَفُوۡرٌ </a:t>
            </a:r>
            <a:endParaRPr lang="en-US" sz="3600" dirty="0">
              <a:latin typeface="Al_Mushaf" panose="02000000000000000000" pitchFamily="2" charset="-78"/>
              <a:cs typeface="Al_Mushaf" panose="02000000000000000000" pitchFamily="2" charset="-78"/>
            </a:endParaRPr>
          </a:p>
        </p:txBody>
      </p:sp>
      <p:sp>
        <p:nvSpPr>
          <p:cNvPr id="8" name="Rectangle 7"/>
          <p:cNvSpPr/>
          <p:nvPr/>
        </p:nvSpPr>
        <p:spPr>
          <a:xfrm>
            <a:off x="1282537" y="3198069"/>
            <a:ext cx="6887688" cy="954107"/>
          </a:xfrm>
          <a:prstGeom prst="rect">
            <a:avLst/>
          </a:prstGeom>
        </p:spPr>
        <p:txBody>
          <a:bodyPr wrap="square">
            <a:spAutoFit/>
          </a:bodyPr>
          <a:lstStyle/>
          <a:p>
            <a:pPr algn="ctr"/>
            <a:r>
              <a:rPr lang="ur-PK" sz="2800" dirty="0" smtClean="0">
                <a:latin typeface="Jameel Noori Nastaleeq" pitchFamily="2" charset="-78"/>
                <a:cs typeface="Jameel Noori Nastaleeq" pitchFamily="2" charset="-78"/>
              </a:rPr>
              <a:t>حقیقت یہ ہے کہ اللہ کے بندوں میں سے صرف علم رکھنے والے لوگ ہی اس سے ڈرتے </a:t>
            </a:r>
            <a:r>
              <a:rPr lang="ur-PK" sz="2800" b="1" baseline="30000" dirty="0" smtClean="0">
                <a:latin typeface="Jameel Noori Nastaleeq" pitchFamily="2" charset="-78"/>
                <a:cs typeface="Jameel Noori Nastaleeq" pitchFamily="2" charset="-78"/>
                <a:hlinkClick r:id="rId4"/>
              </a:rPr>
              <a:t>49</a:t>
            </a:r>
            <a:r>
              <a:rPr lang="ur-PK" sz="2800" dirty="0" smtClean="0">
                <a:latin typeface="Jameel Noori Nastaleeq" pitchFamily="2" charset="-78"/>
                <a:cs typeface="Jameel Noori Nastaleeq" pitchFamily="2" charset="-78"/>
              </a:rPr>
              <a:t> ہیں۔ نے شک اللہ زبردست اور درگزر فرمانے والا</a:t>
            </a:r>
            <a:r>
              <a:rPr lang="ur-PK" sz="2800" b="1" baseline="30000" dirty="0" smtClean="0">
                <a:latin typeface="Jameel Noori Nastaleeq" pitchFamily="2" charset="-78"/>
                <a:cs typeface="Jameel Noori Nastaleeq" pitchFamily="2" charset="-78"/>
                <a:hlinkClick r:id="rId5"/>
              </a:rPr>
              <a:t>50</a:t>
            </a:r>
            <a:r>
              <a:rPr lang="ur-PK" sz="2800" dirty="0" smtClean="0">
                <a:latin typeface="Jameel Noori Nastaleeq" pitchFamily="2" charset="-78"/>
                <a:cs typeface="Jameel Noori Nastaleeq" pitchFamily="2" charset="-78"/>
              </a:rPr>
              <a:t>ہے</a:t>
            </a:r>
            <a:r>
              <a:rPr lang="ur-PK" dirty="0" smtClean="0">
                <a:latin typeface="Jameel Noori Nastaleeq" pitchFamily="2" charset="-78"/>
                <a:cs typeface="Jameel Noori Nastaleeq" pitchFamily="2" charset="-78"/>
              </a:rPr>
              <a:t>۔(سورۃ فاطر 28)</a:t>
            </a:r>
            <a:endParaRPr lang="en-US" sz="2800" dirty="0">
              <a:latin typeface="Jameel Noori Nastaleeq" pitchFamily="2" charset="-78"/>
              <a:cs typeface="Jameel Noori Nastaleeq" pitchFamily="2" charset="-78"/>
            </a:endParaRPr>
          </a:p>
        </p:txBody>
      </p:sp>
      <p:sp>
        <p:nvSpPr>
          <p:cNvPr id="9" name="TextBox 8"/>
          <p:cNvSpPr txBox="1"/>
          <p:nvPr/>
        </p:nvSpPr>
        <p:spPr>
          <a:xfrm>
            <a:off x="4180115" y="1018178"/>
            <a:ext cx="4679486" cy="646331"/>
          </a:xfrm>
          <a:prstGeom prst="rect">
            <a:avLst/>
          </a:prstGeom>
          <a:noFill/>
        </p:spPr>
        <p:txBody>
          <a:bodyPr wrap="none" rtlCol="0">
            <a:spAutoFit/>
          </a:bodyPr>
          <a:lstStyle/>
          <a:p>
            <a:r>
              <a:rPr lang="ur-PK" sz="3600" b="1" u="sng" dirty="0" smtClean="0">
                <a:solidFill>
                  <a:srgbClr val="C00000"/>
                </a:solidFill>
                <a:latin typeface="Jameel Noori Nastaleeq" pitchFamily="2" charset="-78"/>
                <a:cs typeface="Jameel Noori Nastaleeq" pitchFamily="2" charset="-78"/>
              </a:rPr>
              <a:t>علم کی فضلیت قرآن کی آ یات کی  روشنی میں</a:t>
            </a:r>
            <a:endParaRPr lang="en-US" sz="3600" b="1" u="sng" dirty="0">
              <a:solidFill>
                <a:srgbClr val="C00000"/>
              </a:solidFill>
              <a:latin typeface="Jameel Noori Nastaleeq" pitchFamily="2" charset="-78"/>
              <a:cs typeface="Jameel Noori Nastaleeq" pitchFamily="2" charset="-78"/>
            </a:endParaRPr>
          </a:p>
        </p:txBody>
      </p:sp>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4521" y="197071"/>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9</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7190" y="2533083"/>
            <a:ext cx="6970815" cy="707886"/>
          </a:xfrm>
          <a:prstGeom prst="rect">
            <a:avLst/>
          </a:prstGeom>
        </p:spPr>
        <p:txBody>
          <a:bodyPr wrap="square">
            <a:spAutoFit/>
          </a:bodyPr>
          <a:lstStyle/>
          <a:p>
            <a:pPr algn="r" rtl="1"/>
            <a:r>
              <a:rPr lang="ur-PK" sz="4000" dirty="0" smtClean="0">
                <a:latin typeface="Jameel Noori Nastaleeq" pitchFamily="2" charset="-78"/>
                <a:cs typeface="Jameel Noori Nastaleeq" pitchFamily="2" charset="-78"/>
              </a:rPr>
              <a:t>علم حاصل کرنا ہر مسلمان مرد اور عورت پر فرض ہے</a:t>
            </a:r>
            <a:r>
              <a:rPr lang="ur-PK" sz="2400" dirty="0" smtClean="0">
                <a:latin typeface="Jameel Noori Nastaleeq" pitchFamily="2" charset="-78"/>
                <a:cs typeface="Jameel Noori Nastaleeq" pitchFamily="2" charset="-78"/>
              </a:rPr>
              <a:t>( بیہقی)</a:t>
            </a:r>
            <a:endParaRPr lang="en-US" sz="4000" dirty="0">
              <a:latin typeface="Jameel Noori Nastaleeq" pitchFamily="2" charset="-78"/>
              <a:cs typeface="Jameel Noori Nastaleeq" pitchFamily="2" charset="-78"/>
            </a:endParaRPr>
          </a:p>
        </p:txBody>
      </p:sp>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4655126" y="1411752"/>
            <a:ext cx="4113627"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علم کی فرضیت حدیث کی روشنی </a:t>
            </a:r>
            <a:endParaRPr lang="en-US" sz="4400" b="1" u="sng" dirty="0">
              <a:solidFill>
                <a:srgbClr val="C00000"/>
              </a:solidFill>
              <a:latin typeface="Jameel Noori Nastaleeq" pitchFamily="2" charset="-78"/>
              <a:cs typeface="Jameel Noori Nastaleeq" pitchFamily="2" charset="-78"/>
            </a:endParaRPr>
          </a:p>
        </p:txBody>
      </p:sp>
      <p:sp>
        <p:nvSpPr>
          <p:cNvPr id="6" name="Rectangle 5"/>
          <p:cNvSpPr/>
          <p:nvPr/>
        </p:nvSpPr>
        <p:spPr>
          <a:xfrm>
            <a:off x="1387586" y="3592859"/>
            <a:ext cx="6816435" cy="1938992"/>
          </a:xfrm>
          <a:prstGeom prst="rect">
            <a:avLst/>
          </a:prstGeom>
        </p:spPr>
        <p:txBody>
          <a:bodyPr wrap="square">
            <a:spAutoFit/>
          </a:bodyPr>
          <a:lstStyle/>
          <a:p>
            <a:pPr algn="ctr" rtl="1"/>
            <a:r>
              <a:rPr lang="ur-PK" sz="4000" dirty="0" smtClean="0">
                <a:latin typeface="Jameel Noori Nastaleeq" pitchFamily="2" charset="-78"/>
                <a:cs typeface="Jameel Noori Nastaleeq" pitchFamily="2" charset="-78"/>
              </a:rPr>
              <a:t>نبی کریم ﷺنے فرمایا:"جو شخص علم کی طلب میں کسی راستے پر چلا اللہ تعالیٰ اسکے لئے جنت کا راستہ آسان بنا دے گا ۔"</a:t>
            </a:r>
            <a:r>
              <a:rPr lang="ur-PK" sz="2400" dirty="0" smtClean="0">
                <a:latin typeface="Jameel Noori Nastaleeq" pitchFamily="2" charset="-78"/>
                <a:cs typeface="Jameel Noori Nastaleeq" pitchFamily="2" charset="-78"/>
              </a:rPr>
              <a:t>(ترمذی) </a:t>
            </a:r>
            <a:endParaRPr lang="en-US" sz="4000" dirty="0">
              <a:latin typeface="Jameel Noori Nastaleeq" pitchFamily="2" charset="-78"/>
              <a:cs typeface="Jameel Noori Nastaleeq"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8130" y="2243079"/>
            <a:ext cx="7371470" cy="3077766"/>
          </a:xfrm>
          <a:prstGeom prst="rect">
            <a:avLst/>
          </a:prstGeom>
        </p:spPr>
        <p:txBody>
          <a:bodyPr wrap="square">
            <a:spAutoFit/>
          </a:bodyPr>
          <a:lstStyle/>
          <a:p>
            <a:pPr algn="ctr" rtl="1"/>
            <a:r>
              <a:rPr lang="ur-PK" sz="3600" dirty="0" smtClean="0">
                <a:latin typeface="Jameel Noori Nastaleeq" pitchFamily="2" charset="-78"/>
                <a:cs typeface="Jameel Noori Nastaleeq" pitchFamily="2" charset="-78"/>
              </a:rPr>
              <a:t> نبی کریم ﷺنے فرمایا :"آدمی اپنی موت کے بعد جو کچھ دنیا میں چھوڑجاتا ہے ان میں سے تین چیزیں بہترین ہیں۔</a:t>
            </a:r>
          </a:p>
          <a:p>
            <a:pPr algn="ctr" rtl="1"/>
            <a:endParaRPr lang="ur-PK" sz="1400" dirty="0" smtClean="0">
              <a:latin typeface="Jameel Noori Nastaleeq" pitchFamily="2" charset="-78"/>
              <a:cs typeface="Jameel Noori Nastaleeq" pitchFamily="2" charset="-78"/>
            </a:endParaRPr>
          </a:p>
          <a:p>
            <a:pPr lvl="5" algn="r" rtl="1"/>
            <a:r>
              <a:rPr lang="ur-PK" sz="3600" dirty="0" smtClean="0">
                <a:latin typeface="Jameel Noori Nastaleeq" pitchFamily="2" charset="-78"/>
                <a:cs typeface="Jameel Noori Nastaleeq" pitchFamily="2" charset="-78"/>
              </a:rPr>
              <a:t> 1۔نیک اولاد</a:t>
            </a:r>
          </a:p>
          <a:p>
            <a:pPr lvl="5" algn="r" rtl="1"/>
            <a:r>
              <a:rPr lang="ur-PK" sz="3600" dirty="0" smtClean="0">
                <a:latin typeface="Jameel Noori Nastaleeq" pitchFamily="2" charset="-78"/>
                <a:cs typeface="Jameel Noori Nastaleeq" pitchFamily="2" charset="-78"/>
              </a:rPr>
              <a:t>2۔صدقہ جاریہ </a:t>
            </a:r>
          </a:p>
          <a:p>
            <a:pPr lvl="5" algn="r" rtl="1"/>
            <a:r>
              <a:rPr lang="ur-PK" sz="3600" dirty="0" smtClean="0">
                <a:latin typeface="Jameel Noori Nastaleeq" pitchFamily="2" charset="-78"/>
                <a:cs typeface="Jameel Noori Nastaleeq" pitchFamily="2" charset="-78"/>
              </a:rPr>
              <a:t>3۔وہ علم جس پر اسکے بعد عمل ہوتا رہے </a:t>
            </a:r>
            <a:r>
              <a:rPr lang="ur-PK" sz="2000" dirty="0" smtClean="0">
                <a:latin typeface="Jameel Noori Nastaleeq" pitchFamily="2" charset="-78"/>
                <a:cs typeface="Jameel Noori Nastaleeq" pitchFamily="2" charset="-78"/>
              </a:rPr>
              <a:t>(ابن ماجہ)</a:t>
            </a:r>
            <a:endParaRPr lang="en-US" sz="3600" dirty="0">
              <a:latin typeface="Jameel Noori Nastaleeq" pitchFamily="2" charset="-78"/>
              <a:cs typeface="Jameel Noori Nastaleeq" pitchFamily="2" charset="-78"/>
            </a:endParaRPr>
          </a:p>
        </p:txBody>
      </p:sp>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4972757" y="1359629"/>
            <a:ext cx="3676006"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علم کی فضلیت حدیث کی روشنی </a:t>
            </a:r>
            <a:endParaRPr lang="en-US" sz="4000" b="1" u="sng"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860" y="2406196"/>
            <a:ext cx="6712938" cy="286232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latin typeface="Jameel Noori Nastaleeq" pitchFamily="2" charset="-78"/>
                <a:cs typeface="Jameel Noori Nastaleeq" pitchFamily="2" charset="-78"/>
              </a:rPr>
              <a:t>طالب علم کے لئے فرشتوں کا پربچھانا</a:t>
            </a:r>
          </a:p>
          <a:p>
            <a:pPr marL="571500" indent="-571500" algn="r" rtl="1">
              <a:lnSpc>
                <a:spcPct val="150000"/>
              </a:lnSpc>
              <a:buFont typeface="Arial" panose="020B0604020202020204" pitchFamily="34" charset="0"/>
              <a:buChar char="•"/>
            </a:pPr>
            <a:r>
              <a:rPr lang="ur-PK" sz="4000" dirty="0" smtClean="0">
                <a:latin typeface="Jameel Noori Nastaleeq" pitchFamily="2" charset="-78"/>
                <a:cs typeface="Jameel Noori Nastaleeq" pitchFamily="2" charset="-78"/>
              </a:rPr>
              <a:t>طالب علم اللہ کی رحمت کا مستحق</a:t>
            </a:r>
          </a:p>
          <a:p>
            <a:pPr marL="571500" indent="-571500" algn="r" rtl="1">
              <a:lnSpc>
                <a:spcPct val="150000"/>
              </a:lnSpc>
              <a:buFont typeface="Arial" panose="020B0604020202020204" pitchFamily="34" charset="0"/>
              <a:buChar char="•"/>
            </a:pPr>
            <a:r>
              <a:rPr lang="ur-PK" sz="4000" dirty="0" smtClean="0">
                <a:latin typeface="Jameel Noori Nastaleeq" pitchFamily="2" charset="-78"/>
                <a:cs typeface="Jameel Noori Nastaleeq" pitchFamily="2" charset="-78"/>
              </a:rPr>
              <a:t> طالب علم کے لئے جنت کا راستہ آسان ہو جاتا ہے </a:t>
            </a:r>
            <a:endParaRPr lang="en-US" sz="4000" dirty="0">
              <a:latin typeface="Jameel Noori Nastaleeq" pitchFamily="2" charset="-78"/>
              <a:cs typeface="Jameel Noori Nastaleeq" pitchFamily="2" charset="-78"/>
            </a:endParaRPr>
          </a:p>
        </p:txBody>
      </p:sp>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4939819" y="1537351"/>
            <a:ext cx="3020379"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طالب علم  کے فضائل </a:t>
            </a:r>
            <a:endParaRPr lang="en-US" sz="4400" b="1" u="sng"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5363988" y="1069313"/>
            <a:ext cx="2964273"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طالب علم کے فضائل </a:t>
            </a:r>
            <a:endParaRPr lang="en-US" sz="4400" b="1" u="sng" dirty="0">
              <a:solidFill>
                <a:srgbClr val="C00000"/>
              </a:solidFill>
              <a:latin typeface="Jameel Noori Nastaleeq" pitchFamily="2" charset="-78"/>
              <a:cs typeface="Jameel Noori Nastaleeq" pitchFamily="2" charset="-78"/>
            </a:endParaRPr>
          </a:p>
        </p:txBody>
      </p:sp>
      <p:sp>
        <p:nvSpPr>
          <p:cNvPr id="6" name="Rectangle 5"/>
          <p:cNvSpPr/>
          <p:nvPr/>
        </p:nvSpPr>
        <p:spPr>
          <a:xfrm>
            <a:off x="731520" y="2220596"/>
            <a:ext cx="6999773"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a:latin typeface="Jameel Noori Nastaleeq" pitchFamily="2" charset="-78"/>
                <a:cs typeface="Jameel Noori Nastaleeq" pitchFamily="2" charset="-78"/>
              </a:rPr>
              <a:t>علم کو نبی کریم ﷺنے بارش سے تشبیہ دی</a:t>
            </a:r>
          </a:p>
          <a:p>
            <a:pPr marL="571500" indent="-571500" algn="r" rtl="1">
              <a:lnSpc>
                <a:spcPct val="150000"/>
              </a:lnSpc>
              <a:buFont typeface="Arial" panose="020B0604020202020204" pitchFamily="34" charset="0"/>
              <a:buChar char="•"/>
            </a:pPr>
            <a:r>
              <a:rPr lang="ur-PK" sz="3600" dirty="0">
                <a:latin typeface="Jameel Noori Nastaleeq" pitchFamily="2" charset="-78"/>
                <a:cs typeface="Jameel Noori Nastaleeq" pitchFamily="2" charset="-78"/>
              </a:rPr>
              <a:t>  طالب علم کے لئے تمام مخلوقات کا دعائیں </a:t>
            </a:r>
            <a:r>
              <a:rPr lang="ur-PK" sz="3600" dirty="0" smtClean="0">
                <a:latin typeface="Jameel Noori Nastaleeq" pitchFamily="2" charset="-78"/>
                <a:cs typeface="Jameel Noori Nastaleeq" pitchFamily="2" charset="-78"/>
              </a:rPr>
              <a:t>کرنا</a:t>
            </a:r>
          </a:p>
          <a:p>
            <a:pPr marL="571500" indent="-571500" algn="r" rtl="1">
              <a:lnSpc>
                <a:spcPct val="150000"/>
              </a:lnSpc>
              <a:buFont typeface="Arial" panose="020B0604020202020204" pitchFamily="34" charset="0"/>
              <a:buChar char="•"/>
            </a:pPr>
            <a:r>
              <a:rPr lang="ur-PK" sz="3600" dirty="0" smtClean="0">
                <a:latin typeface="Jameel Noori Nastaleeq" pitchFamily="2" charset="-78"/>
                <a:cs typeface="Jameel Noori Nastaleeq" pitchFamily="2" charset="-78"/>
              </a:rPr>
              <a:t>نبی کریم ﷺکا علم کی مجلس کا انتخاب کرنا</a:t>
            </a:r>
          </a:p>
          <a:p>
            <a:pPr marL="571500" indent="-571500" algn="r" rtl="1">
              <a:lnSpc>
                <a:spcPct val="150000"/>
              </a:lnSpc>
              <a:buFont typeface="Arial" panose="020B0604020202020204" pitchFamily="34" charset="0"/>
              <a:buChar char="•"/>
            </a:pPr>
            <a:r>
              <a:rPr lang="ur-PK" sz="3600" dirty="0" smtClean="0">
                <a:latin typeface="Jameel Noori Nastaleeq" pitchFamily="2" charset="-78"/>
                <a:cs typeface="Jameel Noori Nastaleeq" pitchFamily="2" charset="-78"/>
              </a:rPr>
              <a:t>طالب علم اور انبیاء کے درمیان جنت میں ایک درجے کا فرق</a:t>
            </a:r>
            <a:endParaRPr lang="en-US" sz="3600" dirty="0">
              <a:latin typeface="Jameel Noori Nastaleeq" pitchFamily="2" charset="-78"/>
              <a:cs typeface="Jameel Noori Nastaleeq"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1444326" y="1285006"/>
            <a:ext cx="6583679" cy="4070345"/>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400" dirty="0" smtClean="0">
                <a:latin typeface="Jameel Noori Nastaleeq" pitchFamily="2" charset="-78"/>
                <a:cs typeface="Jameel Noori Nastaleeq" pitchFamily="2" charset="-78"/>
              </a:rPr>
              <a:t>دنیوی اغراض کے حصول کے لیے علم حاصلِ کرنا  جنت سے محرومی </a:t>
            </a:r>
          </a:p>
          <a:p>
            <a:pPr marL="571500" indent="-571500" algn="r" rtl="1">
              <a:lnSpc>
                <a:spcPct val="150000"/>
              </a:lnSpc>
              <a:buFont typeface="Arial" panose="020B0604020202020204" pitchFamily="34" charset="0"/>
              <a:buChar char="•"/>
            </a:pPr>
            <a:r>
              <a:rPr lang="ur-PK" sz="4400" dirty="0" smtClean="0">
                <a:latin typeface="Jameel Noori Nastaleeq" pitchFamily="2" charset="-78"/>
                <a:cs typeface="Jameel Noori Nastaleeq" pitchFamily="2" charset="-78"/>
              </a:rPr>
              <a:t>دنیوی اغراض کے حصول کے لیے علم حاصلِ جہنم میں جانے کا باعثِ </a:t>
            </a:r>
            <a:endParaRPr lang="en-US" sz="4400" dirty="0">
              <a:latin typeface="Jameel Noori Nastaleeq" pitchFamily="2" charset="-78"/>
              <a:cs typeface="Jameel Noori Nastaleeq"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724" y="1421053"/>
            <a:ext cx="4466287"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معلمین کا اجر حدیث کی روشنی میں </a:t>
            </a:r>
            <a:endParaRPr lang="en-US" sz="4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823965" y="2190494"/>
            <a:ext cx="7315200" cy="3416320"/>
          </a:xfrm>
          <a:prstGeom prst="rect">
            <a:avLst/>
          </a:prstGeom>
        </p:spPr>
        <p:txBody>
          <a:bodyPr wrap="square">
            <a:spAutoFit/>
          </a:bodyPr>
          <a:lstStyle/>
          <a:p>
            <a:pPr marL="685800" indent="-685800" algn="r" rtl="1">
              <a:lnSpc>
                <a:spcPct val="150000"/>
              </a:lnSpc>
              <a:buFont typeface="Arial" panose="020B0604020202020204" pitchFamily="34" charset="0"/>
              <a:buChar char="•"/>
            </a:pPr>
            <a:r>
              <a:rPr lang="ur-PK" sz="4800" dirty="0" smtClean="0">
                <a:latin typeface="Jameel Noori Nastaleeq" pitchFamily="2" charset="-78"/>
                <a:cs typeface="Jameel Noori Nastaleeq" pitchFamily="2" charset="-78"/>
              </a:rPr>
              <a:t>معلم قابل رشک </a:t>
            </a:r>
          </a:p>
          <a:p>
            <a:pPr marL="685800" indent="-685800" algn="r" rtl="1">
              <a:lnSpc>
                <a:spcPct val="150000"/>
              </a:lnSpc>
              <a:buFont typeface="Arial" panose="020B0604020202020204" pitchFamily="34" charset="0"/>
              <a:buChar char="•"/>
            </a:pPr>
            <a:r>
              <a:rPr lang="ur-PK" sz="4800" dirty="0" smtClean="0">
                <a:latin typeface="Jameel Noori Nastaleeq" pitchFamily="2" charset="-78"/>
                <a:cs typeface="Jameel Noori Nastaleeq" pitchFamily="2" charset="-78"/>
              </a:rPr>
              <a:t>معلم کو اللہ تعالیٰ لپ بھر کے اجر عطا فرماتا ہے </a:t>
            </a:r>
          </a:p>
          <a:p>
            <a:pPr marL="685800" indent="-685800" algn="r" rtl="1">
              <a:lnSpc>
                <a:spcPct val="150000"/>
              </a:lnSpc>
              <a:buFont typeface="Arial" panose="020B0604020202020204" pitchFamily="34" charset="0"/>
              <a:buChar char="•"/>
            </a:pPr>
            <a:r>
              <a:rPr lang="ur-PK" sz="4800" dirty="0">
                <a:latin typeface="Jameel Noori Nastaleeq" pitchFamily="2" charset="-78"/>
                <a:cs typeface="Jameel Noori Nastaleeq" pitchFamily="2" charset="-78"/>
              </a:rPr>
              <a:t>بے عمل معلم کا </a:t>
            </a:r>
            <a:r>
              <a:rPr lang="ur-PK" sz="4800" dirty="0" smtClean="0">
                <a:latin typeface="Jameel Noori Nastaleeq" pitchFamily="2" charset="-78"/>
                <a:cs typeface="Jameel Noori Nastaleeq" pitchFamily="2" charset="-78"/>
              </a:rPr>
              <a:t>انجام </a:t>
            </a:r>
            <a:endParaRPr lang="en-US" sz="4800" dirty="0">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75390" y="2628173"/>
            <a:ext cx="5424553" cy="2123658"/>
          </a:xfrm>
          <a:prstGeom prst="rect">
            <a:avLst/>
          </a:prstGeom>
        </p:spPr>
        <p:txBody>
          <a:bodyPr wrap="square">
            <a:spAutoFit/>
          </a:bodyPr>
          <a:lstStyle/>
          <a:p>
            <a:pPr algn="ctr">
              <a:lnSpc>
                <a:spcPct val="150000"/>
              </a:lnSpc>
            </a:pPr>
            <a:r>
              <a:rPr lang="ur-PK" sz="4400" dirty="0" smtClean="0">
                <a:latin typeface="Jameel Noori Nastaleeq" pitchFamily="2" charset="-78"/>
                <a:cs typeface="Jameel Noori Nastaleeq" pitchFamily="2" charset="-78"/>
              </a:rPr>
              <a:t>علم حاصل کرنے کے لئے شوق ومحنت کرنا اور علم نافع کی دعا مانگنا</a:t>
            </a:r>
            <a:endParaRPr lang="en-US" sz="4400" dirty="0">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ur-PK" sz="3000" dirty="0" smtClean="0">
                <a:latin typeface="Jameel Noori Nastaleeq" panose="02000503000000000004" pitchFamily="2" charset="-78"/>
                <a:cs typeface="Jameel Noori Nastaleeq" panose="02000503000000000004" pitchFamily="2" charset="-78"/>
              </a:rPr>
              <a:t>9</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675114" y="1420209"/>
            <a:ext cx="2215671" cy="1015663"/>
          </a:xfrm>
          <a:prstGeom prst="rect">
            <a:avLst/>
          </a:prstGeom>
        </p:spPr>
        <p:txBody>
          <a:bodyPr wrap="none">
            <a:spAutoFit/>
          </a:bodyPr>
          <a:lstStyle/>
          <a:p>
            <a:pPr algn="r" rtl="1"/>
            <a:r>
              <a:rPr lang="ur-PK" sz="6000" b="1" u="sng" dirty="0" smtClean="0">
                <a:solidFill>
                  <a:srgbClr val="C00000"/>
                </a:solidFill>
                <a:latin typeface="Jameel Noori Nastaleeq" pitchFamily="2" charset="-78"/>
                <a:cs typeface="Jameel Noori Nastaleeq" pitchFamily="2" charset="-78"/>
              </a:rPr>
              <a:t>حاصل </a:t>
            </a:r>
            <a:r>
              <a:rPr lang="ur-PK" sz="6000" b="1" u="sng" dirty="0">
                <a:solidFill>
                  <a:srgbClr val="C00000"/>
                </a:solidFill>
                <a:latin typeface="Jameel Noori Nastaleeq" pitchFamily="2" charset="-78"/>
                <a:cs typeface="Jameel Noori Nastaleeq" pitchFamily="2" charset="-78"/>
              </a:rPr>
              <a:t>کلام </a:t>
            </a:r>
            <a:endParaRPr lang="en-US" sz="6000" b="1" u="sng" dirty="0">
              <a:solidFill>
                <a:srgbClr val="C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9457" name="Rectangle 1"/>
          <p:cNvSpPr>
            <a:spLocks noChangeArrowheads="1"/>
          </p:cNvSpPr>
          <p:nvPr/>
        </p:nvSpPr>
        <p:spPr bwMode="auto">
          <a:xfrm>
            <a:off x="665018" y="1469026"/>
            <a:ext cx="7980219"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l_Mushaf" panose="02000000000000000000" pitchFamily="2" charset="-78"/>
              <a:cs typeface="Al_Mushaf" panose="02000000000000000000"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chemeClr val="tx1"/>
                </a:solidFill>
                <a:effectLst/>
                <a:latin typeface="Al_Mushaf" panose="02000000000000000000" pitchFamily="2" charset="-78"/>
                <a:ea typeface="Calibri" pitchFamily="34" charset="0"/>
                <a:cs typeface="Al_Mushaf" panose="02000000000000000000" pitchFamily="2" charset="-78"/>
              </a:rPr>
              <a:t>اِقْرَؤُا الْقُرْاٰنَ فَاِنَّہٗ یَاْتِیْ یَوْمَ الْقِیَامَۃِ شَفِیْعًا لِّاَصْحَابِہٖ</a:t>
            </a:r>
            <a:endParaRPr kumimoji="0" lang="en-US" sz="3600" b="0" i="0" u="none" strike="noStrike" cap="none" normalizeH="0" baseline="0" dirty="0" smtClean="0">
              <a:ln>
                <a:noFill/>
              </a:ln>
              <a:solidFill>
                <a:schemeClr val="tx1"/>
              </a:solidFill>
              <a:effectLst/>
              <a:latin typeface="Al_Mushaf" panose="02000000000000000000" pitchFamily="2" charset="-78"/>
              <a:ea typeface="Calibri" pitchFamily="34" charset="0"/>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ur-PK" sz="20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chemeClr val="tx1"/>
                </a:solidFill>
                <a:effectLst/>
                <a:latin typeface="Jameel Noori Nastaleeq" pitchFamily="2" charset="-78"/>
                <a:ea typeface="Calibri" pitchFamily="34" charset="0"/>
                <a:cs typeface="Jameel Noori Nastaleeq" pitchFamily="2" charset="-78"/>
              </a:rPr>
              <a:t>قرآن کی تلاوت کیا کرو ، پس بے شک یہ قیامت کے دن اپنے پڑھنے والوں کا سفارشی بن کر آئے گا۔</a:t>
            </a:r>
            <a:r>
              <a:rPr kumimoji="0" lang="ur-PK" b="0" i="0" u="none" strike="noStrike" cap="none" normalizeH="0" baseline="0" dirty="0" smtClean="0">
                <a:ln>
                  <a:noFill/>
                </a:ln>
                <a:solidFill>
                  <a:schemeClr val="tx1"/>
                </a:solidFill>
                <a:effectLst/>
                <a:latin typeface="Jameel Noori Nastaleeq" pitchFamily="2" charset="-78"/>
                <a:ea typeface="Calibri" pitchFamily="34" charset="0"/>
                <a:cs typeface="Jameel Noori Nastaleeq" pitchFamily="2" charset="-78"/>
              </a:rPr>
              <a:t>(صحیح مسلم804)</a:t>
            </a:r>
            <a:endParaRPr kumimoji="0" lang="ur-PK"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6135" y="1268967"/>
            <a:ext cx="3204723"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قرآن کی عظمت و فضیلت</a:t>
            </a:r>
            <a:endParaRPr lang="en-US" sz="40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478476" y="2204350"/>
            <a:ext cx="6571440" cy="1077218"/>
          </a:xfrm>
          <a:prstGeom prst="rect">
            <a:avLst/>
          </a:prstGeom>
        </p:spPr>
        <p:txBody>
          <a:bodyPr wrap="square">
            <a:spAutoFit/>
          </a:bodyPr>
          <a:lstStyle/>
          <a:p>
            <a:pPr algn="ctr"/>
            <a:r>
              <a:rPr lang="ur-PK" sz="3200" b="1" dirty="0" smtClean="0">
                <a:latin typeface="Jameel Noori Nastaleeq" pitchFamily="2" charset="-78"/>
                <a:cs typeface="Jameel Noori Nastaleeq" pitchFamily="2" charset="-78"/>
              </a:rPr>
              <a:t>قرآن مجید کی بے انتہا عظمت کے لیے بس اتنا ہی کافی ہے کہ وہ کلام اللہ ہےاور اللہ تعالیٰ کی حقیقی صفت ہے</a:t>
            </a:r>
            <a:endParaRPr lang="en-US" sz="3200" b="1" dirty="0">
              <a:latin typeface="Jameel Noori Nastaleeq" pitchFamily="2" charset="-78"/>
              <a:cs typeface="Jameel Noori Nastaleeq" pitchFamily="2" charset="-78"/>
            </a:endParaRPr>
          </a:p>
        </p:txBody>
      </p:sp>
      <p:sp>
        <p:nvSpPr>
          <p:cNvPr id="4" name="Rectangle 3"/>
          <p:cNvSpPr/>
          <p:nvPr/>
        </p:nvSpPr>
        <p:spPr>
          <a:xfrm>
            <a:off x="1422068" y="3523211"/>
            <a:ext cx="6626431" cy="1569660"/>
          </a:xfrm>
          <a:prstGeom prst="rect">
            <a:avLst/>
          </a:prstGeom>
        </p:spPr>
        <p:txBody>
          <a:bodyPr wrap="square">
            <a:spAutoFit/>
          </a:bodyPr>
          <a:lstStyle/>
          <a:p>
            <a:pPr algn="ctr" rtl="1"/>
            <a:r>
              <a:rPr lang="ur-PK" sz="3200" dirty="0" smtClean="0">
                <a:latin typeface="Al_Mushaf" panose="02000000000000000000" pitchFamily="2" charset="-78"/>
                <a:cs typeface="Al_Mushaf" panose="02000000000000000000" pitchFamily="2" charset="-78"/>
              </a:rPr>
              <a:t> یٰۤاَیُّہَا النَّاسُ قَدۡ جَآءَتۡکُمۡ مَّوۡعِظَۃٌ مِّنۡ رَّبِّکُمۡ وَ شِفَآءٌ لِّمَا فِی الصُّدُوۡرِ ۬ۙ وَ ہُدًی وَّ رَحۡمَۃٌ لِّلۡمُؤۡمِنِیۡنَ ﴿۵۷﴾ قُلۡ بِفَضۡلِ اللّٰہِ وَ بِرَحۡمَتِہٖ فَبِذٰلِکَ فَلۡیَفۡرَحُوۡا ؕ ہُوَ خَیۡرٌ مِّمَّا یَجۡمَعُوۡنَ ﴿۵۸﴾</a:t>
            </a:r>
            <a:endParaRPr lang="en-US" sz="3200" dirty="0">
              <a:latin typeface="Al_Mushaf" panose="02000000000000000000" pitchFamily="2" charset="-78"/>
              <a:cs typeface="Al_Mushaf" panose="02000000000000000000" pitchFamily="2" charset="-78"/>
            </a:endParaRPr>
          </a:p>
        </p:txBody>
      </p:sp>
      <p:sp>
        <p:nvSpPr>
          <p:cNvPr id="5" name="Rectangle 4"/>
          <p:cNvSpPr/>
          <p:nvPr/>
        </p:nvSpPr>
        <p:spPr>
          <a:xfrm>
            <a:off x="1478476" y="5161144"/>
            <a:ext cx="6513617" cy="830997"/>
          </a:xfrm>
          <a:prstGeom prst="rect">
            <a:avLst/>
          </a:prstGeom>
        </p:spPr>
        <p:txBody>
          <a:bodyPr wrap="square">
            <a:spAutoFit/>
          </a:bodyPr>
          <a:lstStyle/>
          <a:p>
            <a:pPr algn="ctr" rtl="1"/>
            <a:r>
              <a:rPr lang="ur-PK" sz="2400" dirty="0" smtClean="0">
                <a:latin typeface="Jameel Noori Nastaleeq" pitchFamily="2" charset="-78"/>
                <a:cs typeface="Jameel Noori Nastaleeq" pitchFamily="2" charset="-78"/>
              </a:rPr>
              <a:t>لوگو، تمہارے پاس تمہارے ربّ کی طرف سے نصیحت آگئی ہے۔ یہ وہ چیز ہے جو دلوں کے امراض کی شفا ہے اور جو اسے قبول کر لیں ان کے لیے رہنمائی اور رحمت ہے</a:t>
            </a:r>
            <a:r>
              <a:rPr lang="ur-PK" sz="1400" dirty="0" smtClean="0">
                <a:latin typeface="Jameel Noori Nastaleeq" pitchFamily="2" charset="-78"/>
                <a:cs typeface="Jameel Noori Nastaleeq" pitchFamily="2" charset="-78"/>
              </a:rPr>
              <a:t>۔(سورۃ یونس 57-58)</a:t>
            </a:r>
            <a:endParaRPr lang="en-US" sz="2400" dirty="0">
              <a:latin typeface="Jameel Noori Nastaleeq" pitchFamily="2" charset="-78"/>
              <a:cs typeface="Jameel Noori Nastaleeq" pitchFamily="2" charset="-78"/>
            </a:endParaRPr>
          </a:p>
        </p:txBody>
      </p:sp>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7151" y="1166402"/>
            <a:ext cx="5001690"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قرآن مجید کی عظمت و فضیلت حدیث میں</a:t>
            </a:r>
            <a:endParaRPr lang="en-US" sz="40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082401" y="2011909"/>
            <a:ext cx="7190341" cy="3724096"/>
          </a:xfrm>
          <a:prstGeom prst="rect">
            <a:avLst/>
          </a:prstGeom>
        </p:spPr>
        <p:txBody>
          <a:bodyPr wrap="square">
            <a:spAutoFit/>
          </a:bodyPr>
          <a:lstStyle/>
          <a:p>
            <a:pPr algn="ctr">
              <a:lnSpc>
                <a:spcPct val="150000"/>
              </a:lnSpc>
            </a:pPr>
            <a:r>
              <a:rPr lang="ur-PK" sz="3200" dirty="0" smtClean="0">
                <a:latin typeface="Jameel Noori Nastaleeq" pitchFamily="2" charset="-78"/>
                <a:cs typeface="Jameel Noori Nastaleeq" pitchFamily="2" charset="-78"/>
              </a:rPr>
              <a:t>نبی کریم ﷺنے فرمایا :"کہ اللہ تعالیٰ کا ارشاد ہے کہ جس شخص کو قرآن نے مشغول رکھا میرے ذکر سے اور مجھ سے سوال اور دعا کرنے سے میں اس کو اس سے افضل عطا کرونگا جو سائلوں اور دعا کرنے والوں کو عطا کرتا ہوں اور دوسرے کلاموں کے مقابلے میں اللہ کے کلام کو ایسی ہی عطمت و فضیلت حاصل ہے جیسی اپنی مخلوق کے مقابلے میں اللہ کو (جامع ترمذی) </a:t>
            </a:r>
            <a:endParaRPr lang="en-US" sz="3200" dirty="0">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2276" y="1085288"/>
            <a:ext cx="4336444" cy="769441"/>
          </a:xfrm>
          <a:prstGeom prst="rect">
            <a:avLst/>
          </a:prstGeom>
        </p:spPr>
        <p:txBody>
          <a:bodyPr wrap="none">
            <a:spAutoFit/>
          </a:bodyPr>
          <a:lstStyle/>
          <a:p>
            <a:r>
              <a:rPr lang="ur-PK" sz="4400" b="1" u="sng" dirty="0" smtClean="0">
                <a:solidFill>
                  <a:srgbClr val="C00000"/>
                </a:solidFill>
                <a:latin typeface="Jameel Noori Nastaleeq" pitchFamily="2" charset="-78"/>
                <a:cs typeface="Jameel Noori Nastaleeq" pitchFamily="2" charset="-78"/>
              </a:rPr>
              <a:t>قرآن مجید کے حقوق حدیث میں </a:t>
            </a:r>
            <a:endParaRPr lang="en-US" sz="4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370698" y="2271873"/>
            <a:ext cx="6657307" cy="3046988"/>
          </a:xfrm>
          <a:prstGeom prst="rect">
            <a:avLst/>
          </a:prstGeom>
        </p:spPr>
        <p:txBody>
          <a:bodyPr wrap="square">
            <a:spAutoFit/>
          </a:bodyPr>
          <a:lstStyle/>
          <a:p>
            <a:pPr algn="ctr" rtl="1"/>
            <a:r>
              <a:rPr lang="ur-PK" sz="3200" dirty="0" smtClean="0">
                <a:latin typeface="Jameel Noori Nastaleeq" pitchFamily="2" charset="-78"/>
                <a:cs typeface="Jameel Noori Nastaleeq" pitchFamily="2" charset="-78"/>
              </a:rPr>
              <a:t>نبی کریم ﷺنے فرمایا: "اے قرآن والو!قرآن کو اپنا تکیہ اور سہارا نہ بنا لو بلکہ دن اور رات کے اوقات میں اسکی تلاوتِ کیا کرو جیسا کہ اسکا حق ہےاور اس کو پھیلاؤ اور اس کو دلچسپی سے اور مزے لے لے کے پڑھو اور اس میں تدبر  کرو ۔امید رکھو کہ تم اس سے فلا ح پاؤ گے اور اس کا اجرو معاوضہ لینے کی فکر نہ کرو اللہ کی طرف سے اس کا عطیم ثواب اور معاوضہ اپنے وقت پر ملنے والا ہے۔"</a:t>
            </a:r>
            <a:endParaRPr lang="en-US" sz="3200" dirty="0">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60115" y="1290698"/>
            <a:ext cx="4467890"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قرآن مجید کے حقوق علماء کے نزدیک </a:t>
            </a:r>
            <a:endParaRPr lang="en-US" sz="40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2096543" y="2384930"/>
            <a:ext cx="4572000" cy="3170099"/>
          </a:xfrm>
          <a:prstGeom prst="rect">
            <a:avLst/>
          </a:prstGeom>
        </p:spPr>
        <p:txBody>
          <a:bodyPr>
            <a:spAutoFit/>
          </a:bodyPr>
          <a:lstStyle/>
          <a:p>
            <a:pPr marL="571500" indent="-571500" algn="r" rtl="1">
              <a:buClr>
                <a:srgbClr val="C00000"/>
              </a:buClr>
              <a:buFont typeface="Arial" panose="020B0604020202020204" pitchFamily="34" charset="0"/>
              <a:buChar char="•"/>
            </a:pPr>
            <a:r>
              <a:rPr lang="ur-PK" sz="4000" dirty="0" smtClean="0">
                <a:latin typeface="Jameel Noori Nastaleeq" pitchFamily="2" charset="-78"/>
                <a:cs typeface="Jameel Noori Nastaleeq" pitchFamily="2" charset="-78"/>
              </a:rPr>
              <a:t>قرآن کا پڑھنا</a:t>
            </a:r>
          </a:p>
          <a:p>
            <a:pPr marL="571500" indent="-571500" algn="r" rtl="1">
              <a:buClr>
                <a:srgbClr val="C00000"/>
              </a:buClr>
              <a:buFont typeface="Arial" panose="020B0604020202020204" pitchFamily="34" charset="0"/>
              <a:buChar char="•"/>
            </a:pPr>
            <a:r>
              <a:rPr lang="ur-PK" sz="4000" dirty="0" smtClean="0">
                <a:latin typeface="Jameel Noori Nastaleeq" pitchFamily="2" charset="-78"/>
                <a:cs typeface="Jameel Noori Nastaleeq" pitchFamily="2" charset="-78"/>
              </a:rPr>
              <a:t> فہم پانا</a:t>
            </a:r>
          </a:p>
          <a:p>
            <a:pPr marL="571500" indent="-571500" algn="r" rtl="1">
              <a:buClr>
                <a:srgbClr val="C00000"/>
              </a:buClr>
              <a:buFont typeface="Arial" panose="020B0604020202020204" pitchFamily="34" charset="0"/>
              <a:buChar char="•"/>
            </a:pPr>
            <a:r>
              <a:rPr lang="ur-PK" sz="4000" dirty="0" smtClean="0">
                <a:latin typeface="Jameel Noori Nastaleeq" pitchFamily="2" charset="-78"/>
                <a:cs typeface="Jameel Noori Nastaleeq" pitchFamily="2" charset="-78"/>
              </a:rPr>
              <a:t> تدبر کرنا</a:t>
            </a:r>
          </a:p>
          <a:p>
            <a:pPr marL="571500" indent="-571500" algn="r" rtl="1">
              <a:buClr>
                <a:srgbClr val="C00000"/>
              </a:buClr>
              <a:buFont typeface="Arial" panose="020B0604020202020204" pitchFamily="34" charset="0"/>
              <a:buChar char="•"/>
            </a:pPr>
            <a:r>
              <a:rPr lang="ur-PK" sz="4000" dirty="0" smtClean="0">
                <a:latin typeface="Jameel Noori Nastaleeq" pitchFamily="2" charset="-78"/>
                <a:cs typeface="Jameel Noori Nastaleeq" pitchFamily="2" charset="-78"/>
              </a:rPr>
              <a:t> عمل کرنا</a:t>
            </a:r>
          </a:p>
          <a:p>
            <a:pPr marL="571500" indent="-571500" algn="r" rtl="1">
              <a:buClr>
                <a:srgbClr val="C00000"/>
              </a:buClr>
              <a:buFont typeface="Arial" panose="020B0604020202020204" pitchFamily="34" charset="0"/>
              <a:buChar char="•"/>
            </a:pPr>
            <a:r>
              <a:rPr lang="ur-PK" sz="4000" dirty="0" smtClean="0">
                <a:latin typeface="Jameel Noori Nastaleeq" pitchFamily="2" charset="-78"/>
                <a:cs typeface="Jameel Noori Nastaleeq" pitchFamily="2" charset="-78"/>
              </a:rPr>
              <a:t> اسکی تعلیمات کو پھیلانا </a:t>
            </a:r>
            <a:endParaRPr lang="en-US" sz="4000" dirty="0">
              <a:latin typeface="Jameel Noori Nastaleeq" pitchFamily="2" charset="-78"/>
              <a:cs typeface="Jameel Noori Nastaleeq"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81565" y="1118557"/>
            <a:ext cx="4076757"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قرآن مجید سے منہ موڑنے کی سزا</a:t>
            </a:r>
            <a:endParaRPr lang="en-US" sz="4000" b="1" u="sng" dirty="0">
              <a:solidFill>
                <a:srgbClr val="C00000"/>
              </a:solidFill>
              <a:latin typeface="Jameel Noori Nastaleeq" pitchFamily="2" charset="-78"/>
              <a:cs typeface="Jameel Noori Nastaleeq" pitchFamily="2" charset="-78"/>
            </a:endParaRPr>
          </a:p>
        </p:txBody>
      </p:sp>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ectangle 4"/>
          <p:cNvSpPr/>
          <p:nvPr/>
        </p:nvSpPr>
        <p:spPr>
          <a:xfrm>
            <a:off x="1905989" y="2119849"/>
            <a:ext cx="5985163" cy="1569660"/>
          </a:xfrm>
          <a:prstGeom prst="rect">
            <a:avLst/>
          </a:prstGeom>
        </p:spPr>
        <p:txBody>
          <a:bodyPr wrap="square">
            <a:spAutoFit/>
          </a:bodyPr>
          <a:lstStyle/>
          <a:p>
            <a:pPr algn="ctr" rtl="1"/>
            <a:r>
              <a:rPr lang="ur-PK" sz="3200" dirty="0" smtClean="0">
                <a:latin typeface="Al_Mushaf" panose="02000000000000000000" pitchFamily="2" charset="-78"/>
                <a:cs typeface="Al_Mushaf" panose="02000000000000000000" pitchFamily="2" charset="-78"/>
              </a:rPr>
              <a:t> وَ مَنۡ اَعۡرَضَ عَنۡ ذِکۡرِیۡ فَاِنَّ لَہٗ مَعِیۡشَۃً ضَنۡکًا وَّ نَحۡشُرُہٗ یَوۡمَ الۡقِیٰمَۃِ اَعۡمٰی ﴿۱۲۴﴾ قَالَ رَبِّ لِمَ حَشَرۡتَنِیۡۤ اَعۡمٰی وَ قَدۡ کُنۡتُ بَصِیۡرًا ﴿۱۲۵﴾ قَالَ کَذٰلِکَ اَتَتۡکَ اٰیٰتُنَا فَنَسِیۡتَہَا ۚ وَکَذٰلِکَ الۡیَوۡمَ تُنۡسٰی </a:t>
            </a:r>
            <a:endParaRPr lang="en-US" sz="3200" dirty="0">
              <a:latin typeface="Al_Mushaf" panose="02000000000000000000" pitchFamily="2" charset="-78"/>
              <a:cs typeface="Al_Mushaf" panose="02000000000000000000" pitchFamily="2" charset="-78"/>
            </a:endParaRPr>
          </a:p>
        </p:txBody>
      </p:sp>
      <p:sp>
        <p:nvSpPr>
          <p:cNvPr id="6" name="Rectangle 5"/>
          <p:cNvSpPr/>
          <p:nvPr/>
        </p:nvSpPr>
        <p:spPr>
          <a:xfrm>
            <a:off x="1706208" y="3790331"/>
            <a:ext cx="6384723" cy="1938992"/>
          </a:xfrm>
          <a:prstGeom prst="rect">
            <a:avLst/>
          </a:prstGeom>
        </p:spPr>
        <p:txBody>
          <a:bodyPr wrap="square">
            <a:spAutoFit/>
          </a:bodyPr>
          <a:lstStyle/>
          <a:p>
            <a:pPr algn="ctr"/>
            <a:r>
              <a:rPr lang="ur-PK" sz="2400" dirty="0" smtClean="0">
                <a:latin typeface="Jameel Noori Nastaleeq" pitchFamily="2" charset="-78"/>
                <a:cs typeface="Jameel Noori Nastaleeq" pitchFamily="2" charset="-78"/>
              </a:rPr>
              <a:t>ور جو میرے”ذکر“﴿درسِ نصیحت﴾ سے منہ موڑے گا اُس کے لیے دُنیا میں تنگ زندگی ہوگی </a:t>
            </a:r>
            <a:r>
              <a:rPr lang="ur-PK" sz="2400" b="1" baseline="30000" dirty="0" smtClean="0">
                <a:latin typeface="Jameel Noori Nastaleeq" pitchFamily="2" charset="-78"/>
                <a:cs typeface="Jameel Noori Nastaleeq" pitchFamily="2" charset="-78"/>
                <a:hlinkClick r:id="rId3"/>
              </a:rPr>
              <a:t>105</a:t>
            </a:r>
            <a:r>
              <a:rPr lang="ur-PK" sz="2400" dirty="0" smtClean="0">
                <a:latin typeface="Jameel Noori Nastaleeq" pitchFamily="2" charset="-78"/>
                <a:cs typeface="Jameel Noori Nastaleeq" pitchFamily="2" charset="-78"/>
              </a:rPr>
              <a:t> اور قیامت کے روز ہم اسے اندھا اُٹھائیں گے۔“ </a:t>
            </a:r>
            <a:r>
              <a:rPr lang="ur-PK" sz="2400" b="1" baseline="30000" dirty="0" smtClean="0">
                <a:latin typeface="Jameel Noori Nastaleeq" pitchFamily="2" charset="-78"/>
                <a:cs typeface="Jameel Noori Nastaleeq" pitchFamily="2" charset="-78"/>
                <a:hlinkClick r:id="rId4"/>
              </a:rPr>
              <a:t>106</a:t>
            </a:r>
            <a:r>
              <a:rPr lang="ur-PK" sz="2400" dirty="0" smtClean="0">
                <a:latin typeface="Jameel Noori Nastaleeq" pitchFamily="2" charset="-78"/>
                <a:cs typeface="Jameel Noori Nastaleeq" pitchFamily="2" charset="-78"/>
              </a:rPr>
              <a:t> ۔۔۔۔ وہ کہے گا” پروردگار، دُنیا میں تو میں آنکھوں والا تھا، یہاں مجھے اندھا کیوں اُٹھایا؟“ اللہ تعالیٰ فرمائے گا”ہاں، اِسی طرح تو ہماری آیات کو ، جبکہ وہ تیرے پاس آئی تھیں ، تُو نے بُھلا دیا تھا۔ اُسی طرح آج تُو بھلایا جا رہا ہے۔</a:t>
            </a:r>
            <a:endParaRPr lang="en-US" sz="2400" dirty="0">
              <a:latin typeface="Jameel Noori Nastaleeq" pitchFamily="2" charset="-78"/>
              <a:cs typeface="Jameel Noori Nastaleeq" pitchFamily="2" charset="-78"/>
            </a:endParaRPr>
          </a:p>
        </p:txBody>
      </p:sp>
      <p:sp>
        <p:nvSpPr>
          <p:cNvPr id="7" name="Rectangle 6"/>
          <p:cNvSpPr/>
          <p:nvPr/>
        </p:nvSpPr>
        <p:spPr>
          <a:xfrm>
            <a:off x="4270833" y="5676256"/>
            <a:ext cx="1287532" cy="307777"/>
          </a:xfrm>
          <a:prstGeom prst="rect">
            <a:avLst/>
          </a:prstGeom>
        </p:spPr>
        <p:txBody>
          <a:bodyPr wrap="none">
            <a:spAutoFit/>
          </a:bodyPr>
          <a:lstStyle/>
          <a:p>
            <a:r>
              <a:rPr lang="ur-PK" sz="1400" dirty="0" smtClean="0">
                <a:latin typeface="Jameel Noori Nastaleeq" pitchFamily="2" charset="-78"/>
                <a:cs typeface="Jameel Noori Nastaleeq" pitchFamily="2" charset="-78"/>
              </a:rPr>
              <a:t>سورہ طہ آیت 124 تا126</a:t>
            </a:r>
            <a:endParaRPr lang="en-US" sz="1400" dirty="0">
              <a:latin typeface="Jameel Noori Nastaleeq" pitchFamily="2" charset="-78"/>
              <a:cs typeface="Jameel Noori Nastaleeq"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TextBox 3"/>
          <p:cNvSpPr txBox="1"/>
          <p:nvPr/>
        </p:nvSpPr>
        <p:spPr>
          <a:xfrm>
            <a:off x="4481565" y="1094670"/>
            <a:ext cx="3929281" cy="769441"/>
          </a:xfrm>
          <a:prstGeom prst="rect">
            <a:avLst/>
          </a:prstGeom>
          <a:noFill/>
        </p:spPr>
        <p:txBody>
          <a:bodyPr wrap="none" rtlCol="0">
            <a:spAutoFit/>
          </a:bodyPr>
          <a:lstStyle/>
          <a:p>
            <a:pPr algn="r" rtl="1"/>
            <a:r>
              <a:rPr lang="ur-PK" sz="4400" b="1" u="sng" dirty="0" smtClean="0">
                <a:solidFill>
                  <a:srgbClr val="C00000"/>
                </a:solidFill>
                <a:latin typeface="Jameel Noori Nastaleeq" pitchFamily="2" charset="-78"/>
                <a:cs typeface="Jameel Noori Nastaleeq" pitchFamily="2" charset="-78"/>
              </a:rPr>
              <a:t>قرآن سے ہمارا مطلوب رویہ</a:t>
            </a:r>
            <a:endParaRPr lang="en-US" sz="4400" b="1" u="sng" dirty="0">
              <a:solidFill>
                <a:srgbClr val="C00000"/>
              </a:solidFill>
              <a:latin typeface="Jameel Noori Nastaleeq" pitchFamily="2" charset="-78"/>
              <a:cs typeface="Jameel Noori Nastaleeq" pitchFamily="2" charset="-78"/>
            </a:endParaRPr>
          </a:p>
        </p:txBody>
      </p:sp>
      <p:sp>
        <p:nvSpPr>
          <p:cNvPr id="6" name="TextBox 5"/>
          <p:cNvSpPr txBox="1"/>
          <p:nvPr/>
        </p:nvSpPr>
        <p:spPr>
          <a:xfrm>
            <a:off x="966024" y="2054429"/>
            <a:ext cx="7061981" cy="3785652"/>
          </a:xfrm>
          <a:prstGeom prst="rect">
            <a:avLst/>
          </a:prstGeom>
          <a:noFill/>
        </p:spPr>
        <p:txBody>
          <a:bodyPr wrap="square" rtlCol="0">
            <a:spAutoFit/>
          </a:bodyPr>
          <a:lstStyle/>
          <a:p>
            <a:pPr algn="r" rtl="1">
              <a:lnSpc>
                <a:spcPct val="150000"/>
              </a:lnSpc>
              <a:buFont typeface="Arial" pitchFamily="34" charset="0"/>
              <a:buChar char="•"/>
            </a:pPr>
            <a:r>
              <a:rPr lang="ur-PK" sz="3200" dirty="0" smtClean="0">
                <a:latin typeface="Jameel Noori Nastaleeq" pitchFamily="2" charset="-78"/>
                <a:cs typeface="Jameel Noori Nastaleeq" pitchFamily="2" charset="-78"/>
              </a:rPr>
              <a:t>اگر ہم اپنی زندگیوں کو قرآن کی رہنمائی میں گزاریں گے تو ہماری زندگیاں با مقصد ہو جائیں گی۔</a:t>
            </a:r>
          </a:p>
          <a:p>
            <a:pPr algn="r" rtl="1">
              <a:lnSpc>
                <a:spcPct val="150000"/>
              </a:lnSpc>
              <a:buFont typeface="Arial" pitchFamily="34" charset="0"/>
              <a:buChar char="•"/>
            </a:pPr>
            <a:r>
              <a:rPr lang="ur-PK" sz="3200" dirty="0" smtClean="0">
                <a:latin typeface="Jameel Noori Nastaleeq" pitchFamily="2" charset="-78"/>
                <a:cs typeface="Jameel Noori Nastaleeq" pitchFamily="2" charset="-78"/>
              </a:rPr>
              <a:t>قرآن قیامت تک کے لوگوں کے لیے ہدایت کا سر چشمہ اور ذریعہ ہے۔ </a:t>
            </a:r>
          </a:p>
          <a:p>
            <a:pPr algn="r" rtl="1">
              <a:lnSpc>
                <a:spcPct val="150000"/>
              </a:lnSpc>
              <a:buFont typeface="Arial" pitchFamily="34" charset="0"/>
              <a:buChar char="•"/>
            </a:pPr>
            <a:r>
              <a:rPr lang="ur-PK" sz="3200" dirty="0" smtClean="0">
                <a:latin typeface="Jameel Noori Nastaleeq" pitchFamily="2" charset="-78"/>
                <a:cs typeface="Jameel Noori Nastaleeq" pitchFamily="2" charset="-78"/>
              </a:rPr>
              <a:t>قرآن کی برکات سے اس وقت تک فائدہ نہیں اٹھایا جا سکتا جب تک اس پر عمل نہ کیا جائے۔</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a:t>
            </a:r>
            <a:r>
              <a:rPr lang="ur-PK" sz="3000" dirty="0" smtClean="0">
                <a:latin typeface="Jameel Noori Nastaleeq" panose="02000503000000000004" pitchFamily="2" charset="-78"/>
                <a:cs typeface="Jameel Noori Nastaleeq" panose="02000503000000000004" pitchFamily="2" charset="-78"/>
              </a:rPr>
              <a:t>نمبر</a:t>
            </a:r>
            <a:r>
              <a:rPr lang="en-US" sz="3000" dirty="0" smtClean="0">
                <a:latin typeface="Jameel Noori Nastaleeq" panose="02000503000000000004" pitchFamily="2" charset="-78"/>
                <a:cs typeface="Jameel Noori Nastaleeq" panose="02000503000000000004" pitchFamily="2" charset="-78"/>
              </a:rPr>
              <a:t>10</a:t>
            </a:r>
            <a:endParaRPr lang="en-US" sz="30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TextBox 3"/>
          <p:cNvSpPr txBox="1"/>
          <p:nvPr/>
        </p:nvSpPr>
        <p:spPr>
          <a:xfrm>
            <a:off x="4481565" y="1094670"/>
            <a:ext cx="3929281" cy="769441"/>
          </a:xfrm>
          <a:prstGeom prst="rect">
            <a:avLst/>
          </a:prstGeom>
          <a:noFill/>
        </p:spPr>
        <p:txBody>
          <a:bodyPr wrap="none" rtlCol="0">
            <a:spAutoFit/>
          </a:bodyPr>
          <a:lstStyle/>
          <a:p>
            <a:pPr algn="r" rtl="1"/>
            <a:r>
              <a:rPr lang="ur-PK" sz="4400" b="1" u="sng" dirty="0" smtClean="0">
                <a:solidFill>
                  <a:srgbClr val="C00000"/>
                </a:solidFill>
                <a:latin typeface="Jameel Noori Nastaleeq" pitchFamily="2" charset="-78"/>
                <a:cs typeface="Jameel Noori Nastaleeq" pitchFamily="2" charset="-78"/>
              </a:rPr>
              <a:t>قرآن سے ہمارا مطلوب رویہ</a:t>
            </a:r>
            <a:endParaRPr lang="en-US" sz="4400" b="1" u="sng" dirty="0">
              <a:solidFill>
                <a:srgbClr val="C00000"/>
              </a:solidFill>
              <a:latin typeface="Jameel Noori Nastaleeq" pitchFamily="2" charset="-78"/>
              <a:cs typeface="Jameel Noori Nastaleeq" pitchFamily="2" charset="-78"/>
            </a:endParaRPr>
          </a:p>
        </p:txBody>
      </p:sp>
      <p:sp>
        <p:nvSpPr>
          <p:cNvPr id="6" name="TextBox 5"/>
          <p:cNvSpPr txBox="1"/>
          <p:nvPr/>
        </p:nvSpPr>
        <p:spPr>
          <a:xfrm>
            <a:off x="853482" y="1913367"/>
            <a:ext cx="7671540" cy="3785652"/>
          </a:xfrm>
          <a:prstGeom prst="rect">
            <a:avLst/>
          </a:prstGeom>
          <a:noFill/>
        </p:spPr>
        <p:txBody>
          <a:bodyPr wrap="square" rtlCol="0">
            <a:spAutoFit/>
          </a:bodyPr>
          <a:lstStyle/>
          <a:p>
            <a:pPr algn="r" rtl="1">
              <a:lnSpc>
                <a:spcPct val="150000"/>
              </a:lnSpc>
              <a:buFont typeface="Arial" pitchFamily="34" charset="0"/>
              <a:buChar char="•"/>
            </a:pPr>
            <a:r>
              <a:rPr lang="ur-PK" sz="3200" dirty="0" smtClean="0">
                <a:latin typeface="Jameel Noori Nastaleeq" pitchFamily="2" charset="-78"/>
                <a:cs typeface="Jameel Noori Nastaleeq" pitchFamily="2" charset="-78"/>
              </a:rPr>
              <a:t>ہر مسلمان کا فرض ہے کہ وہ قرآن پاک کی تلاوت کرنے ،حفظ کرنے اور سمجھنے کے لیے دل وجان سے وقت دے۔</a:t>
            </a:r>
          </a:p>
          <a:p>
            <a:pPr algn="r" rtl="1">
              <a:lnSpc>
                <a:spcPct val="150000"/>
              </a:lnSpc>
              <a:buFont typeface="Arial" pitchFamily="34" charset="0"/>
              <a:buChar char="•"/>
            </a:pPr>
            <a:r>
              <a:rPr lang="ur-PK" sz="3200" dirty="0" smtClean="0">
                <a:latin typeface="Jameel Noori Nastaleeq" pitchFamily="2" charset="-78"/>
                <a:cs typeface="Jameel Noori Nastaleeq" pitchFamily="2" charset="-78"/>
              </a:rPr>
              <a:t>ہر </a:t>
            </a:r>
            <a:r>
              <a:rPr lang="ur-PK" sz="3200" dirty="0" smtClean="0">
                <a:latin typeface="Jameel Noori Nastaleeq" pitchFamily="2" charset="-78"/>
                <a:cs typeface="Jameel Noori Nastaleeq" pitchFamily="2" charset="-78"/>
              </a:rPr>
              <a:t>مسلمان </a:t>
            </a:r>
            <a:r>
              <a:rPr lang="ur-PK" sz="3200" dirty="0" smtClean="0">
                <a:latin typeface="Jameel Noori Nastaleeq" pitchFamily="2" charset="-78"/>
                <a:cs typeface="Jameel Noori Nastaleeq" pitchFamily="2" charset="-78"/>
              </a:rPr>
              <a:t>اپنے قول و فعل ،ہر لحاظ سے اپنے آپ کو قرآن کے حوالے کر دے </a:t>
            </a:r>
          </a:p>
          <a:p>
            <a:pPr algn="r" rtl="1">
              <a:lnSpc>
                <a:spcPct val="150000"/>
              </a:lnSpc>
              <a:buFont typeface="Arial" pitchFamily="34" charset="0"/>
              <a:buChar char="•"/>
            </a:pPr>
            <a:r>
              <a:rPr lang="ur-PK" sz="3200" dirty="0" smtClean="0">
                <a:latin typeface="Jameel Noori Nastaleeq" pitchFamily="2" charset="-78"/>
                <a:cs typeface="Jameel Noori Nastaleeq" pitchFamily="2" charset="-78"/>
              </a:rPr>
              <a:t>ہر مسلمان کو قرآن سمجھنے کے لیے خودذاتی کوشش </a:t>
            </a:r>
            <a:r>
              <a:rPr lang="ur-PK" sz="3200" smtClean="0">
                <a:latin typeface="Jameel Noori Nastaleeq" pitchFamily="2" charset="-78"/>
                <a:cs typeface="Jameel Noori Nastaleeq" pitchFamily="2" charset="-78"/>
              </a:rPr>
              <a:t>کرنی </a:t>
            </a:r>
            <a:r>
              <a:rPr lang="ur-PK" sz="3200" smtClean="0">
                <a:latin typeface="Jameel Noori Nastaleeq" pitchFamily="2" charset="-78"/>
                <a:cs typeface="Jameel Noori Nastaleeq" pitchFamily="2" charset="-78"/>
              </a:rPr>
              <a:t>چاہیے </a:t>
            </a:r>
            <a:r>
              <a:rPr lang="ur-PK" sz="3200" dirty="0" smtClean="0">
                <a:latin typeface="Jameel Noori Nastaleeq" pitchFamily="2" charset="-78"/>
                <a:cs typeface="Jameel Noori Nastaleeq" pitchFamily="2" charset="-78"/>
              </a:rPr>
              <a:t>اور یہی قرآن </a:t>
            </a:r>
            <a:r>
              <a:rPr lang="ur-PK" sz="3200" smtClean="0">
                <a:latin typeface="Jameel Noori Nastaleeq" pitchFamily="2" charset="-78"/>
                <a:cs typeface="Jameel Noori Nastaleeq" pitchFamily="2" charset="-78"/>
              </a:rPr>
              <a:t>کا </a:t>
            </a:r>
            <a:r>
              <a:rPr lang="ur-PK" sz="3200" smtClean="0">
                <a:latin typeface="Jameel Noori Nastaleeq" pitchFamily="2" charset="-78"/>
                <a:cs typeface="Jameel Noori Nastaleeq" pitchFamily="2" charset="-78"/>
              </a:rPr>
              <a:t> </a:t>
            </a:r>
            <a:r>
              <a:rPr lang="ur-PK" sz="3200" dirty="0" smtClean="0">
                <a:latin typeface="Jameel Noori Nastaleeq" pitchFamily="2" charset="-78"/>
                <a:cs typeface="Jameel Noori Nastaleeq" pitchFamily="2" charset="-78"/>
              </a:rPr>
              <a:t>مطالبہ ہے۔</a:t>
            </a:r>
          </a:p>
        </p:txBody>
      </p:sp>
    </p:spTree>
    <p:extLst>
      <p:ext uri="{BB962C8B-B14F-4D97-AF65-F5344CB8AC3E}">
        <p14:creationId xmlns:p14="http://schemas.microsoft.com/office/powerpoint/2010/main" val="29925250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433</TotalTime>
  <Words>1012</Words>
  <Application>Microsoft Office PowerPoint</Application>
  <PresentationFormat>On-screen Show (4:3)</PresentationFormat>
  <Paragraphs>109</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_PDMS_Nowshera</vt:lpstr>
      <vt:lpstr>Al_Mushaf</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51</cp:revision>
  <dcterms:created xsi:type="dcterms:W3CDTF">2021-09-29T07:22:50Z</dcterms:created>
  <dcterms:modified xsi:type="dcterms:W3CDTF">2021-12-25T13:21:56Z</dcterms:modified>
</cp:coreProperties>
</file>