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96" r:id="rId2"/>
  </p:sldMasterIdLst>
  <p:sldIdLst>
    <p:sldId id="257" r:id="rId3"/>
    <p:sldId id="258" r:id="rId4"/>
    <p:sldId id="262" r:id="rId5"/>
    <p:sldId id="263" r:id="rId6"/>
    <p:sldId id="261" r:id="rId7"/>
    <p:sldId id="264" r:id="rId8"/>
    <p:sldId id="265" r:id="rId9"/>
    <p:sldId id="266" r:id="rId10"/>
    <p:sldId id="267" r:id="rId11"/>
    <p:sldId id="268" r:id="rId12"/>
    <p:sldId id="256" r:id="rId13"/>
    <p:sldId id="270" r:id="rId14"/>
    <p:sldId id="271" r:id="rId15"/>
    <p:sldId id="269" r:id="rId16"/>
    <p:sldId id="26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7438609-721E-4E62-B5C1-5BBAED692020}">
          <p14:sldIdLst>
            <p14:sldId id="257"/>
            <p14:sldId id="258"/>
            <p14:sldId id="262"/>
            <p14:sldId id="263"/>
            <p14:sldId id="261"/>
            <p14:sldId id="264"/>
            <p14:sldId id="265"/>
            <p14:sldId id="266"/>
            <p14:sldId id="267"/>
            <p14:sldId id="268"/>
            <p14:sldId id="256"/>
            <p14:sldId id="270"/>
            <p14:sldId id="271"/>
            <p14:sldId id="269"/>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24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94411D85-81BA-437F-8271-6C2F66D77EE6}" type="slidenum">
              <a:rPr lang="en-US" smtClean="0"/>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332744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962403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3318723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9157F5-F736-4F33-91FA-2FD1A4B132F3}" type="datetimeFigureOut">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1237073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9157F5-F736-4F33-91FA-2FD1A4B132F3}" type="datetimeFigureOut">
              <a:rPr lang="en-US" smtClean="0"/>
              <a:t>9/29/2021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4021335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9157F5-F736-4F33-91FA-2FD1A4B132F3}" type="datetimeFigureOut">
              <a:rPr lang="en-US" smtClean="0"/>
              <a:t>9/29/2021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2520010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157F5-F736-4F33-91FA-2FD1A4B132F3}" type="datetimeFigureOut">
              <a:rPr lang="en-US" smtClean="0"/>
              <a:t>9/29/2021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3332587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9157F5-F736-4F33-91FA-2FD1A4B132F3}" type="datetimeFigureOut">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86407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9157F5-F736-4F33-91FA-2FD1A4B132F3}" type="datetimeFigureOut">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1520218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9157F5-F736-4F33-91FA-2FD1A4B132F3}" type="datetimeFigureOut">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809428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227544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2374685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16502441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1047361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671896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817583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5560660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94411D85-81BA-437F-8271-6C2F66D77EE6}" type="slidenum">
              <a:rPr lang="en-US" smtClean="0"/>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24257721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1490423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3820787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9157F5-F736-4F33-91FA-2FD1A4B132F3}" type="datetimeFigureOut">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681579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9157F5-F736-4F33-91FA-2FD1A4B132F3}" type="datetimeFigureOut">
              <a:rPr lang="en-US" smtClean="0"/>
              <a:t>9/29/2021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292464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9157F5-F736-4F33-91FA-2FD1A4B132F3}" type="datetimeFigureOut">
              <a:rPr lang="en-US" smtClean="0"/>
              <a:t>9/29/2021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2882741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157F5-F736-4F33-91FA-2FD1A4B132F3}" type="datetimeFigureOut">
              <a:rPr lang="en-US" smtClean="0"/>
              <a:t>9/29/2021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3163651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B9157F5-F736-4F33-91FA-2FD1A4B132F3}" type="datetimeFigureOut">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3832070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B9157F5-F736-4F33-91FA-2FD1A4B132F3}" type="datetimeFigureOut">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11767922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B9157F5-F736-4F33-91FA-2FD1A4B132F3}" type="datetimeFigureOut">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13120020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1646597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8587903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13904908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32031760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39493578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15844020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9157F5-F736-4F33-91FA-2FD1A4B132F3}"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11D85-81BA-437F-8271-6C2F66D77EE6}" type="slidenum">
              <a:rPr lang="en-US" smtClean="0"/>
              <a:t>‹#›</a:t>
            </a:fld>
            <a:endParaRPr lang="en-US"/>
          </a:p>
        </p:txBody>
      </p:sp>
    </p:spTree>
    <p:extLst>
      <p:ext uri="{BB962C8B-B14F-4D97-AF65-F5344CB8AC3E}">
        <p14:creationId xmlns:p14="http://schemas.microsoft.com/office/powerpoint/2010/main" val="2339632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B9157F5-F736-4F33-91FA-2FD1A4B132F3}" type="datetimeFigureOut">
              <a:rPr lang="en-US" smtClean="0"/>
              <a:t>9/29/2021</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4411D85-81BA-437F-8271-6C2F66D77EE6}" type="slidenum">
              <a:rPr lang="en-US" smtClean="0"/>
              <a:t>‹#›</a:t>
            </a:fld>
            <a:endParaRPr lang="en-US"/>
          </a:p>
        </p:txBody>
      </p:sp>
    </p:spTree>
    <p:extLst>
      <p:ext uri="{BB962C8B-B14F-4D97-AF65-F5344CB8AC3E}">
        <p14:creationId xmlns:p14="http://schemas.microsoft.com/office/powerpoint/2010/main" val="203201935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B9157F5-F736-4F33-91FA-2FD1A4B132F3}" type="datetimeFigureOut">
              <a:rPr lang="en-US" smtClean="0"/>
              <a:t>9/29/2021</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4411D85-81BA-437F-8271-6C2F66D77EE6}" type="slidenum">
              <a:rPr lang="en-US" smtClean="0"/>
              <a:t>‹#›</a:t>
            </a:fld>
            <a:endParaRPr lang="en-US"/>
          </a:p>
        </p:txBody>
      </p:sp>
    </p:spTree>
    <p:extLst>
      <p:ext uri="{BB962C8B-B14F-4D97-AF65-F5344CB8AC3E}">
        <p14:creationId xmlns:p14="http://schemas.microsoft.com/office/powerpoint/2010/main" val="411405400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81877" y="1152943"/>
            <a:ext cx="8362123" cy="2123658"/>
          </a:xfrm>
          <a:prstGeom prst="rect">
            <a:avLst/>
          </a:prstGeom>
          <a:noFill/>
        </p:spPr>
        <p:txBody>
          <a:bodyPr wrap="square" rtlCol="0">
            <a:spAutoFit/>
          </a:bodyPr>
          <a:lstStyle/>
          <a:p>
            <a:pPr marL="0" marR="0" lvl="0" indent="0" algn="ctr" defTabSz="457200" rtl="1" eaLnBrk="1" fontAlgn="auto" latinLnBrk="0" hangingPunct="1">
              <a:lnSpc>
                <a:spcPct val="150000"/>
              </a:lnSpc>
              <a:spcBef>
                <a:spcPts val="0"/>
              </a:spcBef>
              <a:spcAft>
                <a:spcPts val="0"/>
              </a:spcAft>
              <a:buClrTx/>
              <a:buSzTx/>
              <a:buFontTx/>
              <a:buNone/>
              <a:tabLst/>
              <a:defRPr/>
            </a:pPr>
            <a:r>
              <a:rPr kumimoji="0" lang="ur-PK" sz="4400" b="0" i="0" u="none" strike="noStrike" kern="1200" cap="none" spc="0" normalizeH="0" baseline="0" noProof="0" dirty="0">
                <a:ln>
                  <a:noFill/>
                </a:ln>
                <a:solidFill>
                  <a:srgbClr val="002060"/>
                </a:solidFill>
                <a:effectLst/>
                <a:uLnTx/>
                <a:uFillTx/>
                <a:latin typeface="_PDMS_Nowshera" panose="00000400000000000000" pitchFamily="2" charset="-78"/>
                <a:ea typeface="+mn-ea"/>
                <a:cs typeface="_PDMS_Nowshera" panose="00000400000000000000" pitchFamily="2" charset="-78"/>
              </a:rPr>
              <a:t>آن لائن تفہیم و تحفیظ </a:t>
            </a:r>
          </a:p>
          <a:p>
            <a:pPr marL="0" marR="0" lvl="0" indent="0" algn="ctr" defTabSz="457200" rtl="1" eaLnBrk="1" fontAlgn="auto" latinLnBrk="0" hangingPunct="1">
              <a:lnSpc>
                <a:spcPct val="150000"/>
              </a:lnSpc>
              <a:spcBef>
                <a:spcPts val="0"/>
              </a:spcBef>
              <a:spcAft>
                <a:spcPts val="0"/>
              </a:spcAft>
              <a:buClrTx/>
              <a:buSzTx/>
              <a:buFontTx/>
              <a:buNone/>
              <a:tabLst/>
              <a:defRPr/>
            </a:pPr>
            <a:r>
              <a:rPr kumimoji="0" lang="ur-PK" sz="4400" b="0" i="0" u="none" strike="noStrike" kern="1200" cap="none" spc="0" normalizeH="0" baseline="0" noProof="0" dirty="0">
                <a:ln>
                  <a:noFill/>
                </a:ln>
                <a:solidFill>
                  <a:srgbClr val="002060"/>
                </a:solidFill>
                <a:effectLst/>
                <a:uLnTx/>
                <a:uFillTx/>
                <a:latin typeface="_PDMS_Nowshera" panose="00000400000000000000" pitchFamily="2" charset="-78"/>
                <a:ea typeface="+mn-ea"/>
                <a:cs typeface="_PDMS_Nowshera" panose="00000400000000000000" pitchFamily="2" charset="-78"/>
              </a:rPr>
              <a:t>حدیث کورس</a:t>
            </a:r>
            <a:endParaRPr kumimoji="0" lang="en-US" sz="4400" b="0" i="0" u="none" strike="noStrike" kern="1200" cap="none" spc="0" normalizeH="0" baseline="0" noProof="0" dirty="0">
              <a:ln>
                <a:noFill/>
              </a:ln>
              <a:solidFill>
                <a:srgbClr val="002060"/>
              </a:solidFill>
              <a:effectLst/>
              <a:uLnTx/>
              <a:uFillTx/>
              <a:latin typeface="_PDMS_Nowshera" panose="00000400000000000000" pitchFamily="2" charset="-78"/>
              <a:ea typeface="+mn-ea"/>
              <a:cs typeface="_PDMS_Nowshera" panose="00000400000000000000" pitchFamily="2" charset="-78"/>
            </a:endParaRPr>
          </a:p>
        </p:txBody>
      </p:sp>
      <p:sp>
        <p:nvSpPr>
          <p:cNvPr id="5" name="Rounded Rectangle 4"/>
          <p:cNvSpPr/>
          <p:nvPr/>
        </p:nvSpPr>
        <p:spPr>
          <a:xfrm>
            <a:off x="3614526" y="3735101"/>
            <a:ext cx="2816088" cy="1265518"/>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6" name="TextBox 5"/>
          <p:cNvSpPr txBox="1"/>
          <p:nvPr/>
        </p:nvSpPr>
        <p:spPr>
          <a:xfrm>
            <a:off x="3614526" y="3871366"/>
            <a:ext cx="2816088" cy="1938992"/>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6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کلاس نمبر</a:t>
            </a:r>
            <a:r>
              <a:rPr kumimoji="0" lang="en-US" sz="6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5</a:t>
            </a:r>
          </a:p>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4" y="5704762"/>
            <a:ext cx="9239535" cy="1132765"/>
          </a:xfrm>
          <a:prstGeom prst="rect">
            <a:avLst/>
          </a:prstGeom>
        </p:spPr>
      </p:pic>
      <p:sp>
        <p:nvSpPr>
          <p:cNvPr id="8" name="TextBox 7"/>
          <p:cNvSpPr txBox="1"/>
          <p:nvPr/>
        </p:nvSpPr>
        <p:spPr>
          <a:xfrm>
            <a:off x="3614526" y="5063050"/>
            <a:ext cx="2816088" cy="584775"/>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3200" b="0" i="0" u="none" strike="noStrike" kern="1200" cap="none" spc="0" normalizeH="0" baseline="0" noProof="0" dirty="0">
                <a:ln>
                  <a:noFill/>
                </a:ln>
                <a:solidFill>
                  <a:srgbClr val="0C2F4F"/>
                </a:solidFill>
                <a:effectLst/>
                <a:uLnTx/>
                <a:uFillTx/>
                <a:latin typeface="Jameel Noori Nastaleeq" panose="02000503000000020004" pitchFamily="2" charset="-78"/>
                <a:ea typeface="+mn-ea"/>
                <a:cs typeface="Jameel Noori Nastaleeq" panose="02000503000000020004" pitchFamily="2" charset="-78"/>
              </a:rPr>
              <a:t>معلمہ شازیہ رشید</a:t>
            </a:r>
            <a:endParaRPr kumimoji="0" lang="en-US" sz="3200" b="0" i="0" u="none" strike="noStrike" kern="1200" cap="none" spc="0" normalizeH="0" baseline="0" noProof="0" dirty="0">
              <a:ln>
                <a:noFill/>
              </a:ln>
              <a:solidFill>
                <a:srgbClr val="0C2F4F"/>
              </a:solidFill>
              <a:effectLst/>
              <a:uLnTx/>
              <a:uFillTx/>
              <a:latin typeface="Jameel Noori Nastaleeq" panose="02000503000000020004" pitchFamily="2" charset="-78"/>
              <a:ea typeface="+mn-ea"/>
              <a:cs typeface="Jameel Noori Nastaleeq" panose="02000503000000020004" pitchFamily="2" charset="-78"/>
            </a:endParaRPr>
          </a:p>
        </p:txBody>
      </p: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4276" y="1481253"/>
            <a:ext cx="7697336" cy="2587055"/>
          </a:xfrm>
          <a:prstGeom prst="rect">
            <a:avLst/>
          </a:prstGeom>
          <a:noFill/>
        </p:spPr>
        <p:txBody>
          <a:bodyPr wrap="square" rtlCol="0">
            <a:spAutoFit/>
          </a:bodyPr>
          <a:lstStyle/>
          <a:p>
            <a:pPr marR="0" lvl="0" algn="r" defTabSz="457200" rtl="1" eaLnBrk="1" fontAlgn="auto" latinLnBrk="0" hangingPunct="1">
              <a:lnSpc>
                <a:spcPct val="150000"/>
              </a:lnSpc>
              <a:spcBef>
                <a:spcPts val="0"/>
              </a:spcBef>
              <a:spcAft>
                <a:spcPts val="0"/>
              </a:spcAft>
              <a:buClrTx/>
              <a:buSzTx/>
              <a:tabLst/>
              <a:defRPr/>
            </a:pPr>
            <a:r>
              <a:rPr kumimoji="0" lang="ur-PK" sz="4000" b="0" i="0" u="none" strike="noStrike" kern="1200" cap="none" spc="0" normalizeH="0" baseline="0" noProof="0" dirty="0">
                <a:ln>
                  <a:noFill/>
                </a:ln>
                <a:solidFill>
                  <a:srgbClr val="C00000"/>
                </a:solidFill>
                <a:effectLst/>
                <a:uLnTx/>
                <a:uFillTx/>
                <a:latin typeface="Al_Mushaf" panose="02000000000000000000" pitchFamily="2" charset="-78"/>
                <a:ea typeface="+mn-ea"/>
                <a:cs typeface="Al_Mushaf" panose="02000000000000000000" pitchFamily="2" charset="-78"/>
              </a:rPr>
              <a:t>قَالَ رَسُوْلُ اللہِ ﷺ </a:t>
            </a:r>
            <a:endParaRPr kumimoji="0" lang="en-US" sz="4000" b="0" i="0" u="none" strike="noStrike" kern="1200" cap="none" spc="0" normalizeH="0" baseline="0" noProof="0" dirty="0">
              <a:ln>
                <a:noFill/>
              </a:ln>
              <a:solidFill>
                <a:srgbClr val="C00000"/>
              </a:solidFill>
              <a:effectLst/>
              <a:uLnTx/>
              <a:uFillTx/>
              <a:latin typeface="Al_Mushaf" panose="02000000000000000000" pitchFamily="2" charset="-78"/>
              <a:ea typeface="+mn-ea"/>
              <a:cs typeface="Al_Mushaf" panose="02000000000000000000" pitchFamily="2" charset="-78"/>
            </a:endParaRPr>
          </a:p>
          <a:p>
            <a:pPr marL="0" marR="0" algn="ctr" rtl="1">
              <a:lnSpc>
                <a:spcPct val="107000"/>
              </a:lnSpc>
              <a:spcBef>
                <a:spcPts val="0"/>
              </a:spcBef>
              <a:spcAft>
                <a:spcPts val="800"/>
              </a:spcAft>
            </a:pPr>
            <a:r>
              <a:rPr lang="ur-PK" sz="3600" dirty="0">
                <a:effectLst/>
                <a:latin typeface="Calibri" panose="020F0502020204030204" pitchFamily="34" charset="0"/>
                <a:ea typeface="Calibri" panose="020F0502020204030204" pitchFamily="34" charset="0"/>
                <a:cs typeface="Al_Mushaf" panose="02000000000000000000" pitchFamily="2" charset="-78"/>
              </a:rPr>
              <a:t>کَلِمَتَانِ خَفِیْفَتَانِ عَلَی اللِّسَانِ ثَقِیْلَتَانِ فِی الْمِیْزَانِ حَبِیْبَتَانِ اِلَی الرَّحْمٰنِ  سُبْحَانَ اللہِ وَبِحَمْدِہٖ سُبْحَانَ اللہِ الْعَظِیْمِ</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ounded Rectangle 4"/>
          <p:cNvSpPr/>
          <p:nvPr/>
        </p:nvSpPr>
        <p:spPr>
          <a:xfrm>
            <a:off x="6327912" y="102421"/>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6" name="TextBox 5"/>
          <p:cNvSpPr txBox="1"/>
          <p:nvPr/>
        </p:nvSpPr>
        <p:spPr>
          <a:xfrm>
            <a:off x="6432687" y="138832"/>
            <a:ext cx="2133700" cy="707886"/>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4" y="5704762"/>
            <a:ext cx="9239535" cy="1132765"/>
          </a:xfrm>
          <a:prstGeom prst="rect">
            <a:avLst/>
          </a:prstGeom>
        </p:spPr>
      </p:pic>
      <p:sp>
        <p:nvSpPr>
          <p:cNvPr id="8" name="TextBox 7"/>
          <p:cNvSpPr txBox="1"/>
          <p:nvPr/>
        </p:nvSpPr>
        <p:spPr>
          <a:xfrm>
            <a:off x="1139092" y="3749996"/>
            <a:ext cx="7300069" cy="2754728"/>
          </a:xfrm>
          <a:prstGeom prst="rect">
            <a:avLst/>
          </a:prstGeom>
          <a:noFill/>
        </p:spPr>
        <p:txBody>
          <a:bodyPr wrap="square" rtlCol="0">
            <a:spAutoFit/>
          </a:bodyPr>
          <a:lstStyle/>
          <a:p>
            <a:pPr marL="0" marR="0" lvl="0" indent="0" algn="r" defTabSz="457200" rtl="1" eaLnBrk="1" fontAlgn="auto" latinLnBrk="0" hangingPunct="1">
              <a:lnSpc>
                <a:spcPct val="150000"/>
              </a:lnSpc>
              <a:spcBef>
                <a:spcPts val="0"/>
              </a:spcBef>
              <a:spcAft>
                <a:spcPts val="0"/>
              </a:spcAft>
              <a:buClrTx/>
              <a:buSzTx/>
              <a:buFontTx/>
              <a:buNone/>
              <a:tabLst/>
              <a:defRPr/>
            </a:pPr>
            <a:r>
              <a:rPr kumimoji="0" lang="ur-PK" sz="2800" b="0" i="0" u="none" strike="noStrike" kern="1200" cap="none" spc="0" normalizeH="0" baseline="0" noProof="0" dirty="0">
                <a:ln>
                  <a:noFill/>
                </a:ln>
                <a:solidFill>
                  <a:srgbClr val="C00000"/>
                </a:solidFill>
                <a:effectLst/>
                <a:uLnTx/>
                <a:uFillTx/>
                <a:latin typeface="Jameel Noori Nastaleeq" panose="02000503000000020004" pitchFamily="2" charset="-78"/>
                <a:ea typeface="+mn-ea"/>
                <a:cs typeface="Jameel Noori Nastaleeq" panose="02000503000000020004" pitchFamily="2" charset="-78"/>
              </a:rPr>
              <a:t>رسول اللہﷺ نے فرمایا</a:t>
            </a:r>
          </a:p>
          <a:p>
            <a:pPr marL="0" marR="0" algn="ctr" rtl="1">
              <a:lnSpc>
                <a:spcPct val="107000"/>
              </a:lnSpc>
              <a:spcBef>
                <a:spcPts val="0"/>
              </a:spcBef>
              <a:spcAft>
                <a:spcPts val="800"/>
              </a:spcAft>
            </a:pPr>
            <a:r>
              <a:rPr lang="ur-PK" sz="2800" dirty="0">
                <a:effectLst/>
                <a:latin typeface="Calibri" panose="020F0502020204030204" pitchFamily="34" charset="0"/>
                <a:ea typeface="Calibri" panose="020F0502020204030204" pitchFamily="34" charset="0"/>
                <a:cs typeface="Jameel Noori Nastaleeq" panose="02000503000000020004" pitchFamily="2" charset="-78"/>
              </a:rPr>
              <a:t>دو کلمات ایسے ہیں  جنہیں زبان سے کہنا بہت آسان ہے،میزان اعمال میں بہت وزنی ہیں ، رب رحمان کو بہت محبوب ہیں۔ سبحان اللہ وبحمدہ سبحان اللہ العظیم</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ctr" rtl="1">
              <a:lnSpc>
                <a:spcPct val="107000"/>
              </a:lnSpc>
              <a:spcBef>
                <a:spcPts val="0"/>
              </a:spcBef>
              <a:spcAft>
                <a:spcPts val="800"/>
              </a:spcAft>
            </a:pPr>
            <a:r>
              <a:rPr lang="ur-PK" sz="1800" dirty="0">
                <a:effectLst/>
                <a:latin typeface="Calibri" panose="020F0502020204030204" pitchFamily="34" charset="0"/>
                <a:ea typeface="Calibri" panose="020F0502020204030204" pitchFamily="34" charset="0"/>
                <a:cs typeface="Jameel Noori Nastaleeq" panose="02000503000000020004" pitchFamily="2" charset="-78"/>
              </a:rPr>
              <a:t>(صحیح بخاری 6682)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r" defTabSz="457200" rtl="1"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C00000"/>
              </a:solidFill>
              <a:effectLst/>
              <a:uLnTx/>
              <a:uFillTx/>
              <a:latin typeface="Jameel Noori Nastaleeq" panose="02000503000000020004" pitchFamily="2" charset="-78"/>
              <a:ea typeface="+mn-ea"/>
              <a:cs typeface="Jameel Noori Nastaleeq" panose="02000503000000020004" pitchFamily="2" charset="-78"/>
            </a:endParaRPr>
          </a:p>
        </p:txBody>
      </p:sp>
    </p:spTree>
    <p:extLst>
      <p:ext uri="{BB962C8B-B14F-4D97-AF65-F5344CB8AC3E}">
        <p14:creationId xmlns:p14="http://schemas.microsoft.com/office/powerpoint/2010/main" val="3743891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AFA15-EF91-4DFC-97D7-5914F2F3A199}"/>
              </a:ext>
            </a:extLst>
          </p:cNvPr>
          <p:cNvSpPr>
            <a:spLocks noGrp="1"/>
          </p:cNvSpPr>
          <p:nvPr>
            <p:ph type="title"/>
          </p:nvPr>
        </p:nvSpPr>
        <p:spPr>
          <a:xfrm>
            <a:off x="982133" y="1650022"/>
            <a:ext cx="7704667" cy="1105319"/>
          </a:xfrm>
        </p:spPr>
        <p:txBody>
          <a:bodyPr/>
          <a:lstStyle/>
          <a:p>
            <a:endParaRPr lang="ur-PK" dirty="0">
              <a:latin typeface="Jameel Noori Nastaleeq" panose="02000503000000000004" pitchFamily="2" charset="-78"/>
              <a:cs typeface="Jameel Noori Nastaleeq" panose="02000503000000000004" pitchFamily="2" charset="-78"/>
            </a:endParaRPr>
          </a:p>
        </p:txBody>
      </p:sp>
      <p:sp>
        <p:nvSpPr>
          <p:cNvPr id="3" name="Content Placeholder 2">
            <a:extLst>
              <a:ext uri="{FF2B5EF4-FFF2-40B4-BE49-F238E27FC236}">
                <a16:creationId xmlns:a16="http://schemas.microsoft.com/office/drawing/2014/main" id="{BC77E48E-23B8-4874-8838-DA35484622BC}"/>
              </a:ext>
            </a:extLst>
          </p:cNvPr>
          <p:cNvSpPr>
            <a:spLocks noGrp="1"/>
          </p:cNvSpPr>
          <p:nvPr>
            <p:ph idx="1"/>
          </p:nvPr>
        </p:nvSpPr>
        <p:spPr>
          <a:xfrm>
            <a:off x="982133" y="2667000"/>
            <a:ext cx="7704667" cy="2708868"/>
          </a:xfrm>
        </p:spPr>
        <p:txBody>
          <a:bodyPr>
            <a:normAutofit/>
          </a:bodyPr>
          <a:lstStyle/>
          <a:p>
            <a:pPr algn="r" rtl="1">
              <a:buClr>
                <a:srgbClr val="0C2F4F"/>
              </a:buClr>
              <a:buSzPct val="100000"/>
            </a:pPr>
            <a:r>
              <a:rPr lang="ur-PK" sz="3600" dirty="0">
                <a:solidFill>
                  <a:srgbClr val="0C2F4F"/>
                </a:solidFill>
                <a:latin typeface="Jameel Noori Nastaleeq" panose="02000503000000000004" pitchFamily="2" charset="-78"/>
                <a:cs typeface="Jameel Noori Nastaleeq" panose="02000503000000000004" pitchFamily="2" charset="-78"/>
              </a:rPr>
              <a:t>بھولی ہوئی چیز کو یاد کے۔۔۔</a:t>
            </a:r>
          </a:p>
          <a:p>
            <a:pPr algn="r" rtl="1">
              <a:buClr>
                <a:srgbClr val="0C2F4F"/>
              </a:buClr>
              <a:buSzPct val="100000"/>
            </a:pPr>
            <a:r>
              <a:rPr lang="ur-PK" sz="3600" dirty="0">
                <a:solidFill>
                  <a:srgbClr val="0C2F4F"/>
                </a:solidFill>
                <a:latin typeface="Jameel Noori Nastaleeq" panose="02000503000000000004" pitchFamily="2" charset="-78"/>
                <a:cs typeface="Jameel Noori Nastaleeq" panose="02000503000000000004" pitchFamily="2" charset="-78"/>
              </a:rPr>
              <a:t>کسی چیز کو بار بار  ذہن میں لانا۔۔۔۔۔</a:t>
            </a:r>
          </a:p>
          <a:p>
            <a:pPr algn="r" rtl="1">
              <a:buClr>
                <a:srgbClr val="0C2F4F"/>
              </a:buClr>
              <a:buSzPct val="100000"/>
            </a:pPr>
            <a:r>
              <a:rPr lang="ur-PK" sz="3600" dirty="0">
                <a:solidFill>
                  <a:srgbClr val="0C2F4F"/>
                </a:solidFill>
                <a:latin typeface="Jameel Noori Nastaleeq" panose="02000503000000000004" pitchFamily="2" charset="-78"/>
                <a:cs typeface="Jameel Noori Nastaleeq" panose="02000503000000000004" pitchFamily="2" charset="-78"/>
              </a:rPr>
              <a:t>یاد رکھنا۔۔۔۔۔۔۔۔۔</a:t>
            </a:r>
          </a:p>
        </p:txBody>
      </p:sp>
      <p:sp>
        <p:nvSpPr>
          <p:cNvPr id="5" name="Rectangle: Rounded Corners 4">
            <a:extLst>
              <a:ext uri="{FF2B5EF4-FFF2-40B4-BE49-F238E27FC236}">
                <a16:creationId xmlns:a16="http://schemas.microsoft.com/office/drawing/2014/main" id="{10F80443-E585-4C83-A142-0C2696537716}"/>
              </a:ext>
            </a:extLst>
          </p:cNvPr>
          <p:cNvSpPr/>
          <p:nvPr/>
        </p:nvSpPr>
        <p:spPr>
          <a:xfrm>
            <a:off x="5391150" y="1701311"/>
            <a:ext cx="3295650" cy="914400"/>
          </a:xfrm>
          <a:prstGeom prst="roundRect">
            <a:avLst/>
          </a:prstGeom>
          <a:solidFill>
            <a:srgbClr val="92D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ur-PK" sz="5400" dirty="0">
                <a:solidFill>
                  <a:schemeClr val="tx1"/>
                </a:solidFill>
                <a:latin typeface="Jameel Noori Nastaleeq" panose="02000503000000000004" pitchFamily="2" charset="-78"/>
                <a:cs typeface="Jameel Noori Nastaleeq" panose="02000503000000000004" pitchFamily="2" charset="-78"/>
              </a:rPr>
              <a:t>ذکر کے لغوی معنی  </a:t>
            </a:r>
          </a:p>
        </p:txBody>
      </p:sp>
      <p:pic>
        <p:nvPicPr>
          <p:cNvPr id="7" name="Picture 6">
            <a:extLst>
              <a:ext uri="{FF2B5EF4-FFF2-40B4-BE49-F238E27FC236}">
                <a16:creationId xmlns:a16="http://schemas.microsoft.com/office/drawing/2014/main" id="{7A316DEC-34BE-4DA4-80CE-DEF9F6C6D91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8" name="Rounded Rectangle 4">
            <a:extLst>
              <a:ext uri="{FF2B5EF4-FFF2-40B4-BE49-F238E27FC236}">
                <a16:creationId xmlns:a16="http://schemas.microsoft.com/office/drawing/2014/main" id="{72D3DB22-24E9-4336-B792-34FB1E2C754E}"/>
              </a:ext>
            </a:extLst>
          </p:cNvPr>
          <p:cNvSpPr/>
          <p:nvPr/>
        </p:nvSpPr>
        <p:spPr>
          <a:xfrm>
            <a:off x="6327912" y="102421"/>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defRPr/>
            </a:pPr>
            <a:r>
              <a:rPr lang="ur-PK" sz="4000" dirty="0">
                <a:solidFill>
                  <a:prstClr val="white"/>
                </a:solidFill>
                <a:latin typeface="Jameel Noori Nastaleeq" panose="02000503000000020004" pitchFamily="2" charset="-78"/>
                <a:cs typeface="Jameel Noori Nastaleeq" panose="02000503000000020004" pitchFamily="2" charset="-78"/>
              </a:rPr>
              <a:t>حدیث نمبر6</a:t>
            </a:r>
            <a:endParaRPr lang="en-US" sz="4000" dirty="0">
              <a:solidFill>
                <a:prstClr val="white"/>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2070650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D5FB91-2D2F-4552-92B5-EB06849A3276}"/>
              </a:ext>
            </a:extLst>
          </p:cNvPr>
          <p:cNvSpPr>
            <a:spLocks noGrp="1"/>
          </p:cNvSpPr>
          <p:nvPr>
            <p:ph idx="1"/>
          </p:nvPr>
        </p:nvSpPr>
        <p:spPr>
          <a:xfrm>
            <a:off x="982133" y="2667000"/>
            <a:ext cx="7704667" cy="2236596"/>
          </a:xfrm>
        </p:spPr>
        <p:txBody>
          <a:bodyPr>
            <a:normAutofit/>
          </a:bodyPr>
          <a:lstStyle/>
          <a:p>
            <a:pPr marL="0" indent="0" algn="ctr" rtl="1">
              <a:buNone/>
            </a:pPr>
            <a:r>
              <a:rPr lang="ur-PK" sz="4000" dirty="0">
                <a:solidFill>
                  <a:srgbClr val="0C2F4F"/>
                </a:solidFill>
                <a:latin typeface="Jameel Noori Nastaleeq" panose="02000503000000000004" pitchFamily="2" charset="-78"/>
                <a:cs typeface="Jameel Noori Nastaleeq" panose="02000503000000000004" pitchFamily="2" charset="-78"/>
              </a:rPr>
              <a:t>اللہ تعالیٰ کو یاد کرنا۔۔۔۔۔ اس کے با لمقام غفلت یا نسیان ہے۔</a:t>
            </a:r>
          </a:p>
        </p:txBody>
      </p:sp>
      <p:sp>
        <p:nvSpPr>
          <p:cNvPr id="4" name="Title 3">
            <a:extLst>
              <a:ext uri="{FF2B5EF4-FFF2-40B4-BE49-F238E27FC236}">
                <a16:creationId xmlns:a16="http://schemas.microsoft.com/office/drawing/2014/main" id="{0E406003-4404-4003-9E64-A8EF7904A7E6}"/>
              </a:ext>
            </a:extLst>
          </p:cNvPr>
          <p:cNvSpPr>
            <a:spLocks noGrp="1"/>
          </p:cNvSpPr>
          <p:nvPr>
            <p:ph type="title"/>
          </p:nvPr>
        </p:nvSpPr>
        <p:spPr>
          <a:xfrm>
            <a:off x="4834466" y="1787769"/>
            <a:ext cx="3702818" cy="879231"/>
          </a:xfrm>
          <a:prstGeom prst="roundRect">
            <a:avLst/>
          </a:prstGeom>
          <a:solidFill>
            <a:srgbClr val="92D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ur-PK" sz="5400" dirty="0">
                <a:solidFill>
                  <a:schemeClr val="tx1"/>
                </a:solidFill>
                <a:latin typeface="Jameel Noori Nastaleeq" panose="02000503000000000004" pitchFamily="2" charset="-78"/>
                <a:cs typeface="Jameel Noori Nastaleeq" panose="02000503000000000004" pitchFamily="2" charset="-78"/>
              </a:rPr>
              <a:t>ذکر کےاصطلاحی معنی </a:t>
            </a:r>
          </a:p>
        </p:txBody>
      </p:sp>
      <p:pic>
        <p:nvPicPr>
          <p:cNvPr id="5" name="Picture 4">
            <a:extLst>
              <a:ext uri="{FF2B5EF4-FFF2-40B4-BE49-F238E27FC236}">
                <a16:creationId xmlns:a16="http://schemas.microsoft.com/office/drawing/2014/main" id="{8D158F41-C643-4ED1-AE31-EC770EA820B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6" name="Rounded Rectangle 4">
            <a:extLst>
              <a:ext uri="{FF2B5EF4-FFF2-40B4-BE49-F238E27FC236}">
                <a16:creationId xmlns:a16="http://schemas.microsoft.com/office/drawing/2014/main" id="{97AE3E43-6EB7-4866-9CD4-6647665B12CF}"/>
              </a:ext>
            </a:extLst>
          </p:cNvPr>
          <p:cNvSpPr/>
          <p:nvPr/>
        </p:nvSpPr>
        <p:spPr>
          <a:xfrm>
            <a:off x="6327912" y="102421"/>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defRPr/>
            </a:pPr>
            <a:r>
              <a:rPr lang="ur-PK" sz="4000" dirty="0">
                <a:solidFill>
                  <a:prstClr val="white"/>
                </a:solidFill>
                <a:latin typeface="Jameel Noori Nastaleeq" panose="02000503000000020004" pitchFamily="2" charset="-78"/>
                <a:cs typeface="Jameel Noori Nastaleeq" panose="02000503000000020004" pitchFamily="2" charset="-78"/>
              </a:rPr>
              <a:t>حدیث نمبر6</a:t>
            </a:r>
            <a:endParaRPr lang="en-US" sz="4000" dirty="0">
              <a:solidFill>
                <a:prstClr val="white"/>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738811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3C95D3-ED73-4DF3-94EB-D169C1C0CD1B}"/>
              </a:ext>
            </a:extLst>
          </p:cNvPr>
          <p:cNvSpPr>
            <a:spLocks noGrp="1"/>
          </p:cNvSpPr>
          <p:nvPr>
            <p:ph idx="1"/>
          </p:nvPr>
        </p:nvSpPr>
        <p:spPr>
          <a:xfrm>
            <a:off x="982133" y="2388130"/>
            <a:ext cx="7704667" cy="3583977"/>
          </a:xfrm>
        </p:spPr>
        <p:txBody>
          <a:bodyPr>
            <a:normAutofit/>
          </a:bodyPr>
          <a:lstStyle/>
          <a:p>
            <a:pPr marL="0" indent="0" algn="r" rtl="1">
              <a:buNone/>
            </a:pPr>
            <a:r>
              <a:rPr lang="ur-PK" sz="4000" i="1" u="sng" dirty="0">
                <a:solidFill>
                  <a:srgbClr val="0C2F4F"/>
                </a:solidFill>
                <a:latin typeface="Jameel Noori Nastaleeq" panose="02000503000000020004" pitchFamily="2" charset="-78"/>
                <a:cs typeface="Jameel Noori Nastaleeq" panose="02000503000000020004" pitchFamily="2" charset="-78"/>
              </a:rPr>
              <a:t>ذکر الہٰی کی تین اقسام ہیں:</a:t>
            </a:r>
          </a:p>
          <a:p>
            <a:pPr marL="3143250" lvl="6" indent="-457200" algn="r" rtl="1">
              <a:buClr>
                <a:srgbClr val="0C2F4F"/>
              </a:buClr>
              <a:buSzPct val="100000"/>
              <a:buFont typeface="+mj-lt"/>
              <a:buAutoNum type="arabicPeriod"/>
            </a:pPr>
            <a:r>
              <a:rPr lang="ur-PK" sz="3600" dirty="0">
                <a:solidFill>
                  <a:srgbClr val="0C2F4F"/>
                </a:solidFill>
                <a:latin typeface="Jameel Noori Nastaleeq" panose="02000503000000020004" pitchFamily="2" charset="-78"/>
                <a:cs typeface="Jameel Noori Nastaleeq" panose="02000503000000020004" pitchFamily="2" charset="-78"/>
              </a:rPr>
              <a:t> ذکر با لقلب</a:t>
            </a:r>
          </a:p>
          <a:p>
            <a:pPr marL="3143250" lvl="6" indent="-457200" algn="r" rtl="1">
              <a:buClr>
                <a:srgbClr val="0C2F4F"/>
              </a:buClr>
              <a:buSzPct val="100000"/>
              <a:buFont typeface="+mj-lt"/>
              <a:buAutoNum type="arabicPeriod"/>
            </a:pPr>
            <a:r>
              <a:rPr lang="ur-PK" sz="3600" dirty="0">
                <a:solidFill>
                  <a:srgbClr val="0C2F4F"/>
                </a:solidFill>
                <a:latin typeface="Jameel Noori Nastaleeq" panose="02000503000000020004" pitchFamily="2" charset="-78"/>
                <a:cs typeface="Jameel Noori Nastaleeq" panose="02000503000000020004" pitchFamily="2" charset="-78"/>
              </a:rPr>
              <a:t>ذکر با للسان</a:t>
            </a:r>
          </a:p>
          <a:p>
            <a:pPr marL="3143250" lvl="6" indent="-457200" algn="r" rtl="1">
              <a:buClr>
                <a:srgbClr val="0C2F4F"/>
              </a:buClr>
              <a:buSzPct val="100000"/>
              <a:buFont typeface="+mj-lt"/>
              <a:buAutoNum type="arabicPeriod"/>
            </a:pPr>
            <a:r>
              <a:rPr lang="ur-PK" sz="3600" dirty="0">
                <a:solidFill>
                  <a:srgbClr val="0C2F4F"/>
                </a:solidFill>
                <a:latin typeface="Jameel Noori Nastaleeq" panose="02000503000000020004" pitchFamily="2" charset="-78"/>
                <a:cs typeface="Jameel Noori Nastaleeq" panose="02000503000000020004" pitchFamily="2" charset="-78"/>
              </a:rPr>
              <a:t>ذکر با لعمل </a:t>
            </a:r>
          </a:p>
        </p:txBody>
      </p:sp>
      <p:sp>
        <p:nvSpPr>
          <p:cNvPr id="4" name="Rounded Rectangle 4">
            <a:extLst>
              <a:ext uri="{FF2B5EF4-FFF2-40B4-BE49-F238E27FC236}">
                <a16:creationId xmlns:a16="http://schemas.microsoft.com/office/drawing/2014/main" id="{5A025B14-04C4-413E-BD70-4944401AEDCA}"/>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pic>
        <p:nvPicPr>
          <p:cNvPr id="5" name="Picture 4">
            <a:extLst>
              <a:ext uri="{FF2B5EF4-FFF2-40B4-BE49-F238E27FC236}">
                <a16:creationId xmlns:a16="http://schemas.microsoft.com/office/drawing/2014/main" id="{2C7DE21B-F177-4EE1-9CE4-88E4DE333EE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6" name="Title 5">
            <a:extLst>
              <a:ext uri="{FF2B5EF4-FFF2-40B4-BE49-F238E27FC236}">
                <a16:creationId xmlns:a16="http://schemas.microsoft.com/office/drawing/2014/main" id="{6CDF304D-7F5F-454C-AD12-F5214483414E}"/>
              </a:ext>
            </a:extLst>
          </p:cNvPr>
          <p:cNvSpPr>
            <a:spLocks noGrp="1"/>
          </p:cNvSpPr>
          <p:nvPr>
            <p:ph type="title"/>
          </p:nvPr>
        </p:nvSpPr>
        <p:spPr>
          <a:xfrm>
            <a:off x="6115050" y="1200150"/>
            <a:ext cx="2571750" cy="933450"/>
          </a:xfrm>
          <a:prstGeom prst="roundRect">
            <a:avLst/>
          </a:prstGeom>
          <a:solidFill>
            <a:srgbClr val="92D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ur-PK" sz="4400" dirty="0">
                <a:solidFill>
                  <a:srgbClr val="0C2F4F"/>
                </a:solidFill>
                <a:latin typeface="Jameel Noori Nastaleeq" panose="02000503000000020004" pitchFamily="2" charset="-78"/>
                <a:cs typeface="Jameel Noori Nastaleeq" panose="02000503000000020004" pitchFamily="2" charset="-78"/>
              </a:rPr>
              <a:t>ذکر   کی اقسام</a:t>
            </a:r>
            <a:endParaRPr lang="en-US" sz="4400" dirty="0">
              <a:solidFill>
                <a:srgbClr val="0C2F4F"/>
              </a:solidFill>
            </a:endParaRPr>
          </a:p>
        </p:txBody>
      </p:sp>
    </p:spTree>
    <p:extLst>
      <p:ext uri="{BB962C8B-B14F-4D97-AF65-F5344CB8AC3E}">
        <p14:creationId xmlns:p14="http://schemas.microsoft.com/office/powerpoint/2010/main" val="1778744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EC69AE-1001-4B5B-B3A0-A95559DCF86F}"/>
              </a:ext>
            </a:extLst>
          </p:cNvPr>
          <p:cNvSpPr>
            <a:spLocks noGrp="1"/>
          </p:cNvSpPr>
          <p:nvPr>
            <p:ph idx="1"/>
          </p:nvPr>
        </p:nvSpPr>
        <p:spPr/>
        <p:txBody>
          <a:bodyPr>
            <a:normAutofit/>
          </a:bodyPr>
          <a:lstStyle/>
          <a:p>
            <a:pPr marL="0" indent="0" algn="ctr" rtl="1">
              <a:buNone/>
            </a:pPr>
            <a:r>
              <a:rPr lang="ur-PK" sz="2800" dirty="0">
                <a:solidFill>
                  <a:srgbClr val="0C2F4F"/>
                </a:solidFill>
                <a:latin typeface="Jameel Noori Nastaleeq" panose="02000503000000000004" pitchFamily="2" charset="-78"/>
                <a:cs typeface="Jameel Noori Nastaleeq" panose="02000503000000000004" pitchFamily="2" charset="-78"/>
              </a:rPr>
              <a:t>دل میں اللہ تعا لیٰ کی۔۔۔۔۔۔۔۔۔۔۔۔معر ت و خشیت، خوف و رجا،اور عظمت و محبت ، شعور کے ساتھ۔</a:t>
            </a:r>
          </a:p>
          <a:p>
            <a:pPr algn="r" rtl="1">
              <a:buClr>
                <a:srgbClr val="0C2F4F"/>
              </a:buClr>
              <a:buSzPct val="100000"/>
              <a:buFont typeface="Wingdings" panose="05000000000000000000" pitchFamily="2" charset="2"/>
              <a:buChar char="§"/>
            </a:pPr>
            <a:r>
              <a:rPr lang="ur-PK" sz="2800" dirty="0">
                <a:solidFill>
                  <a:srgbClr val="0C2F4F"/>
                </a:solidFill>
                <a:latin typeface="Al_Mushaf" panose="02000000000000000000" pitchFamily="2" charset="-78"/>
                <a:cs typeface="Al_Mushaf" panose="02000000000000000000" pitchFamily="2" charset="-78"/>
              </a:rPr>
              <a:t>يَدۡعُوۡنَ رَبَّهُمۡ خَوۡفًا وَّطَمَعًا﴿۱۶﴾ </a:t>
            </a:r>
          </a:p>
          <a:p>
            <a:pPr marL="2228850" lvl="5" indent="0" algn="r" rtl="1">
              <a:buNone/>
            </a:pPr>
            <a:r>
              <a:rPr lang="ur-PK" sz="2800" dirty="0">
                <a:solidFill>
                  <a:srgbClr val="0C2F4F"/>
                </a:solidFill>
                <a:latin typeface="Jameel Noori Nastaleeq" panose="02000503000000000004" pitchFamily="2" charset="-78"/>
                <a:cs typeface="Jameel Noori Nastaleeq" panose="02000503000000000004" pitchFamily="2" charset="-78"/>
              </a:rPr>
              <a:t> "اپنے رب کو خوف اور طمع کے ساتھ پکارتے ہیں ۔"</a:t>
            </a:r>
          </a:p>
        </p:txBody>
      </p:sp>
      <p:pic>
        <p:nvPicPr>
          <p:cNvPr id="4" name="Picture 3">
            <a:extLst>
              <a:ext uri="{FF2B5EF4-FFF2-40B4-BE49-F238E27FC236}">
                <a16:creationId xmlns:a16="http://schemas.microsoft.com/office/drawing/2014/main" id="{100023DA-299E-474F-A4D6-CD0EBE346EA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5" name="Rounded Rectangle 4">
            <a:extLst>
              <a:ext uri="{FF2B5EF4-FFF2-40B4-BE49-F238E27FC236}">
                <a16:creationId xmlns:a16="http://schemas.microsoft.com/office/drawing/2014/main" id="{E02C3796-DEA7-4B59-ACE9-1F9D2BFE261C}"/>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
        <p:nvSpPr>
          <p:cNvPr id="7" name="Title 5">
            <a:extLst>
              <a:ext uri="{FF2B5EF4-FFF2-40B4-BE49-F238E27FC236}">
                <a16:creationId xmlns:a16="http://schemas.microsoft.com/office/drawing/2014/main" id="{A96D1593-5B20-4E94-9425-8A2D22CD8006}"/>
              </a:ext>
            </a:extLst>
          </p:cNvPr>
          <p:cNvSpPr>
            <a:spLocks noGrp="1"/>
          </p:cNvSpPr>
          <p:nvPr>
            <p:ph type="title"/>
          </p:nvPr>
        </p:nvSpPr>
        <p:spPr>
          <a:xfrm>
            <a:off x="6153150" y="1323976"/>
            <a:ext cx="2533650" cy="952500"/>
          </a:xfrm>
          <a:prstGeom prst="roundRect">
            <a:avLst/>
          </a:prstGeom>
          <a:solidFill>
            <a:srgbClr val="92D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ur-PK" sz="4400" dirty="0">
                <a:solidFill>
                  <a:srgbClr val="0C2F4F"/>
                </a:solidFill>
                <a:latin typeface="Jameel Noori Nastaleeq" panose="02000503000000020004" pitchFamily="2" charset="-78"/>
                <a:cs typeface="Jameel Noori Nastaleeq" panose="02000503000000020004" pitchFamily="2" charset="-78"/>
              </a:rPr>
              <a:t>ذکر  با لقلب</a:t>
            </a:r>
            <a:endParaRPr lang="en-US" sz="4400" dirty="0">
              <a:solidFill>
                <a:srgbClr val="0C2F4F"/>
              </a:solidFill>
            </a:endParaRPr>
          </a:p>
        </p:txBody>
      </p:sp>
    </p:spTree>
    <p:extLst>
      <p:ext uri="{BB962C8B-B14F-4D97-AF65-F5344CB8AC3E}">
        <p14:creationId xmlns:p14="http://schemas.microsoft.com/office/powerpoint/2010/main" val="1556417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73F863-D07E-413E-A6DE-FD9169D55225}"/>
              </a:ext>
            </a:extLst>
          </p:cNvPr>
          <p:cNvSpPr>
            <a:spLocks noGrp="1"/>
          </p:cNvSpPr>
          <p:nvPr>
            <p:ph idx="1"/>
          </p:nvPr>
        </p:nvSpPr>
        <p:spPr/>
        <p:txBody>
          <a:bodyPr>
            <a:normAutofit/>
          </a:bodyPr>
          <a:lstStyle/>
          <a:p>
            <a:pPr marL="0" indent="0" algn="ctr" rtl="1">
              <a:buNone/>
            </a:pPr>
            <a:r>
              <a:rPr lang="ur-PK" sz="2800" dirty="0">
                <a:solidFill>
                  <a:srgbClr val="0C2F4F"/>
                </a:solidFill>
                <a:latin typeface="Jameel Noori Nastaleeq" panose="02000503000000000004" pitchFamily="2" charset="-78"/>
                <a:cs typeface="Jameel Noori Nastaleeq" panose="02000503000000000004" pitchFamily="2" charset="-78"/>
              </a:rPr>
              <a:t>زبان سے اللہ کا ذکر کرنا۔۔۔۔۔زبان جب اللہ تعالیٰ کے اسماءحسنیٰ، حمد وتسبیح اور تکبیر و تہلیل کے کلمات سے تروتازہ رہے ۔۔۔۔۔تو اس کے اثرات دل پرمرتب ہوتے ہیں۔ </a:t>
            </a:r>
          </a:p>
          <a:p>
            <a:pPr algn="r" rtl="1">
              <a:buClr>
                <a:srgbClr val="0C2F4F"/>
              </a:buClr>
              <a:buSzPct val="100000"/>
              <a:buFont typeface="Wingdings" panose="05000000000000000000" pitchFamily="2" charset="2"/>
              <a:buChar char="§"/>
            </a:pPr>
            <a:r>
              <a:rPr lang="ur-PK" dirty="0">
                <a:solidFill>
                  <a:srgbClr val="0C2F4F"/>
                </a:solidFill>
                <a:latin typeface="Al_Mushaf" panose="02000000000000000000" pitchFamily="2" charset="-78"/>
                <a:cs typeface="Al_Mushaf" panose="02000000000000000000" pitchFamily="2" charset="-78"/>
              </a:rPr>
              <a:t>يٰۤـاَيُّهَا الَّذِيۡنَ اٰمَنُوۡا اذۡكُرُوۡا اللّٰهَ ذِكۡرًا كَثِيۡرًاۙ‏ ﴿۴۱﴾  </a:t>
            </a:r>
          </a:p>
          <a:p>
            <a:pPr marL="2228850" lvl="5" indent="0" algn="r" rtl="1">
              <a:buNone/>
            </a:pPr>
            <a:r>
              <a:rPr lang="ur-PK" sz="2400" dirty="0">
                <a:solidFill>
                  <a:srgbClr val="0C2F4F"/>
                </a:solidFill>
                <a:latin typeface="Jameel Noori Nastaleeq" panose="02000503000000000004" pitchFamily="2" charset="-78"/>
                <a:cs typeface="Jameel Noori Nastaleeq" panose="02000503000000000004" pitchFamily="2" charset="-78"/>
              </a:rPr>
              <a:t> "اے لوگو! جو ایمان لائے ہو اللہ تعالیٰ کو کثرت سے یاد کیا کرو"</a:t>
            </a:r>
            <a:endParaRPr lang="ur-PK" sz="2400" dirty="0">
              <a:solidFill>
                <a:srgbClr val="0C2F4F"/>
              </a:solidFill>
              <a:latin typeface="Al_Mushaf" panose="02000000000000000000" pitchFamily="2" charset="-78"/>
              <a:cs typeface="Al_Mushaf" panose="02000000000000000000" pitchFamily="2" charset="-78"/>
            </a:endParaRPr>
          </a:p>
        </p:txBody>
      </p:sp>
      <p:pic>
        <p:nvPicPr>
          <p:cNvPr id="4" name="Picture 3">
            <a:extLst>
              <a:ext uri="{FF2B5EF4-FFF2-40B4-BE49-F238E27FC236}">
                <a16:creationId xmlns:a16="http://schemas.microsoft.com/office/drawing/2014/main" id="{BE51EA8D-5F85-48C9-90BE-CE9F35C851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5" name="Rounded Rectangle 4">
            <a:extLst>
              <a:ext uri="{FF2B5EF4-FFF2-40B4-BE49-F238E27FC236}">
                <a16:creationId xmlns:a16="http://schemas.microsoft.com/office/drawing/2014/main" id="{BBED2C22-8A24-4299-B3B3-C4D79B73FFF6}"/>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
        <p:nvSpPr>
          <p:cNvPr id="6" name="Title 5">
            <a:extLst>
              <a:ext uri="{FF2B5EF4-FFF2-40B4-BE49-F238E27FC236}">
                <a16:creationId xmlns:a16="http://schemas.microsoft.com/office/drawing/2014/main" id="{4E288E07-C992-4F68-842A-785C0CCF9153}"/>
              </a:ext>
            </a:extLst>
          </p:cNvPr>
          <p:cNvSpPr>
            <a:spLocks noGrp="1"/>
          </p:cNvSpPr>
          <p:nvPr>
            <p:ph type="title"/>
          </p:nvPr>
        </p:nvSpPr>
        <p:spPr>
          <a:xfrm>
            <a:off x="6638925" y="1390650"/>
            <a:ext cx="2047875" cy="817647"/>
          </a:xfrm>
          <a:prstGeom prst="roundRect">
            <a:avLst/>
          </a:prstGeom>
          <a:solidFill>
            <a:srgbClr val="92D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ur-PK" sz="4400" dirty="0">
                <a:solidFill>
                  <a:srgbClr val="0C2F4F"/>
                </a:solidFill>
                <a:latin typeface="Jameel Noori Nastaleeq" panose="02000503000000020004" pitchFamily="2" charset="-78"/>
                <a:cs typeface="Jameel Noori Nastaleeq" panose="02000503000000020004" pitchFamily="2" charset="-78"/>
              </a:rPr>
              <a:t>ذکر   با للسان</a:t>
            </a:r>
            <a:endParaRPr lang="en-US" sz="4400" dirty="0">
              <a:solidFill>
                <a:srgbClr val="0C2F4F"/>
              </a:solidFill>
            </a:endParaRPr>
          </a:p>
        </p:txBody>
      </p:sp>
    </p:spTree>
    <p:extLst>
      <p:ext uri="{BB962C8B-B14F-4D97-AF65-F5344CB8AC3E}">
        <p14:creationId xmlns:p14="http://schemas.microsoft.com/office/powerpoint/2010/main" val="3366465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19A70C-32B4-46DD-9FAE-3CF9AF5B12EB}"/>
              </a:ext>
            </a:extLst>
          </p:cNvPr>
          <p:cNvSpPr>
            <a:spLocks noGrp="1"/>
          </p:cNvSpPr>
          <p:nvPr>
            <p:ph idx="1"/>
          </p:nvPr>
        </p:nvSpPr>
        <p:spPr>
          <a:xfrm>
            <a:off x="982133" y="2305050"/>
            <a:ext cx="7704667" cy="3694766"/>
          </a:xfrm>
        </p:spPr>
        <p:txBody>
          <a:bodyPr>
            <a:normAutofit/>
          </a:bodyPr>
          <a:lstStyle/>
          <a:p>
            <a:pPr marL="0" indent="0" algn="ctr" rtl="1">
              <a:buNone/>
            </a:pPr>
            <a:r>
              <a:rPr lang="ur-PK" dirty="0">
                <a:solidFill>
                  <a:srgbClr val="0C2F4F"/>
                </a:solidFill>
                <a:latin typeface="Jameel Noori Nastaleeq" panose="02000503000000000004" pitchFamily="2" charset="-78"/>
                <a:cs typeface="Jameel Noori Nastaleeq" panose="02000503000000000004" pitchFamily="2" charset="-78"/>
              </a:rPr>
              <a:t>عمل سے اللہ تعالیٰ کو ےاد کرنے کا مطلب یہ ہے کہ اس کی عبادت کی  جائے اور غیر اللہ تعالیٰ کی عبادت سے اجتناب کیا جائے۔ اسلام صرف اعتقاد اور اقرار کے لیے نہیں بلکہ عمل کے کیے آیا ہےاور اللہ تعالیٰ ایسی تسبیح و تحمید اور تہلیل و تکبر سے راضی نہیں ہوتا جس کے مطابق عمل نہ ہو۔</a:t>
            </a:r>
          </a:p>
          <a:p>
            <a:pPr algn="r" rtl="1">
              <a:buClr>
                <a:srgbClr val="0C2F4F"/>
              </a:buClr>
              <a:buSzPct val="100000"/>
              <a:buFont typeface="Wingdings" panose="05000000000000000000" pitchFamily="2" charset="2"/>
              <a:buChar char="§"/>
            </a:pPr>
            <a:r>
              <a:rPr lang="ur-PK" dirty="0">
                <a:solidFill>
                  <a:srgbClr val="0C2F4F"/>
                </a:solidFill>
                <a:latin typeface="Al_Mushaf" panose="02000000000000000000" pitchFamily="2" charset="-78"/>
                <a:cs typeface="Al_Mushaf" panose="02000000000000000000" pitchFamily="2" charset="-78"/>
              </a:rPr>
              <a:t>كَبُرَ مَقۡتًا عِنۡدَ اللّٰهِ اَنۡ تَقُوۡلُوۡا مَا لَا تَفۡعَلُوۡنَ‏ ﴿۳﴾</a:t>
            </a:r>
          </a:p>
          <a:p>
            <a:pPr marL="1714500" lvl="4" indent="0" algn="r" rtl="1">
              <a:buNone/>
            </a:pPr>
            <a:r>
              <a:rPr lang="ur-PK" sz="2000" dirty="0">
                <a:solidFill>
                  <a:srgbClr val="0C2F4F"/>
                </a:solidFill>
                <a:latin typeface="Jameel Noori Nastaleeq" panose="02000503000000000004" pitchFamily="2" charset="-78"/>
                <a:cs typeface="Jameel Noori Nastaleeq" panose="02000503000000000004" pitchFamily="2" charset="-78"/>
              </a:rPr>
              <a:t>"اللہ کے نزدیک یہ بڑی بیزاری کی بات ہے کہ تم وہ بات کہو جس کے مطابق عمل نہ کرو"</a:t>
            </a:r>
          </a:p>
        </p:txBody>
      </p:sp>
      <p:pic>
        <p:nvPicPr>
          <p:cNvPr id="4" name="Picture 3">
            <a:extLst>
              <a:ext uri="{FF2B5EF4-FFF2-40B4-BE49-F238E27FC236}">
                <a16:creationId xmlns:a16="http://schemas.microsoft.com/office/drawing/2014/main" id="{19DA3FF2-E655-4532-88A7-99EBF974767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5" name="Rounded Rectangle 4">
            <a:extLst>
              <a:ext uri="{FF2B5EF4-FFF2-40B4-BE49-F238E27FC236}">
                <a16:creationId xmlns:a16="http://schemas.microsoft.com/office/drawing/2014/main" id="{EB3FB45C-E2DB-40A4-A7D9-A82E7E2D556A}"/>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
        <p:nvSpPr>
          <p:cNvPr id="6" name="Title 5">
            <a:extLst>
              <a:ext uri="{FF2B5EF4-FFF2-40B4-BE49-F238E27FC236}">
                <a16:creationId xmlns:a16="http://schemas.microsoft.com/office/drawing/2014/main" id="{E02886D7-07ED-4993-8CC9-A326E36775EF}"/>
              </a:ext>
            </a:extLst>
          </p:cNvPr>
          <p:cNvSpPr>
            <a:spLocks noGrp="1"/>
          </p:cNvSpPr>
          <p:nvPr>
            <p:ph type="title"/>
          </p:nvPr>
        </p:nvSpPr>
        <p:spPr>
          <a:xfrm>
            <a:off x="6327912" y="1314450"/>
            <a:ext cx="2358888" cy="885825"/>
          </a:xfrm>
          <a:prstGeom prst="roundRect">
            <a:avLst/>
          </a:prstGeom>
          <a:solidFill>
            <a:srgbClr val="92D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ur-PK" sz="4400" dirty="0">
                <a:solidFill>
                  <a:srgbClr val="0C2F4F"/>
                </a:solidFill>
                <a:latin typeface="Jameel Noori Nastaleeq" panose="02000503000000020004" pitchFamily="2" charset="-78"/>
                <a:cs typeface="Jameel Noori Nastaleeq" panose="02000503000000020004" pitchFamily="2" charset="-78"/>
              </a:rPr>
              <a:t>ذکر   با لعمل</a:t>
            </a:r>
            <a:endParaRPr lang="en-US" sz="4400" dirty="0">
              <a:solidFill>
                <a:srgbClr val="0C2F4F"/>
              </a:solidFill>
            </a:endParaRPr>
          </a:p>
        </p:txBody>
      </p:sp>
    </p:spTree>
    <p:extLst>
      <p:ext uri="{BB962C8B-B14F-4D97-AF65-F5344CB8AC3E}">
        <p14:creationId xmlns:p14="http://schemas.microsoft.com/office/powerpoint/2010/main" val="1713805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A78539-DB4B-4711-BE92-5357C93DA644}"/>
              </a:ext>
            </a:extLst>
          </p:cNvPr>
          <p:cNvSpPr>
            <a:spLocks noGrp="1"/>
          </p:cNvSpPr>
          <p:nvPr>
            <p:ph idx="1"/>
          </p:nvPr>
        </p:nvSpPr>
        <p:spPr>
          <a:xfrm>
            <a:off x="982133" y="2400300"/>
            <a:ext cx="7704667" cy="3419475"/>
          </a:xfrm>
        </p:spPr>
        <p:txBody>
          <a:bodyPr>
            <a:normAutofit/>
          </a:bodyPr>
          <a:lstStyle/>
          <a:p>
            <a:pPr algn="r" rtl="1">
              <a:buClr>
                <a:srgbClr val="0C2F4F"/>
              </a:buClr>
              <a:buSzPct val="100000"/>
              <a:buFont typeface="Wingdings" panose="05000000000000000000" pitchFamily="2" charset="2"/>
              <a:buChar char="§"/>
            </a:pPr>
            <a:r>
              <a:rPr lang="ur-PK" dirty="0">
                <a:solidFill>
                  <a:srgbClr val="0C2F4F"/>
                </a:solidFill>
                <a:latin typeface="Al_Mushaf" panose="02000000000000000000" pitchFamily="2" charset="-78"/>
                <a:cs typeface="Al_Mushaf" panose="02000000000000000000" pitchFamily="2" charset="-78"/>
              </a:rPr>
              <a:t>يٰۤـاَيُّهَا الَّذِيۡنَ اٰمَنُوۡا اذۡكُرُوۡا اللّٰهَ ذِكۡرًا كَثِيۡرًاۙ‏ ﴿۴۱﴾وَّ سَبِّحُوۡهُ بُكۡرَةً وَّاَصِيۡلاً‏ ﴿۴۲﴾</a:t>
            </a:r>
          </a:p>
          <a:p>
            <a:pPr marL="1257300" lvl="3" indent="0" algn="r" rtl="1">
              <a:buNone/>
            </a:pPr>
            <a:r>
              <a:rPr lang="ur-PK" sz="2000" dirty="0">
                <a:solidFill>
                  <a:srgbClr val="0C2F4F"/>
                </a:solidFill>
                <a:latin typeface="Jameel Noori Nastaleeq" panose="02000503000000000004" pitchFamily="2" charset="-78"/>
                <a:cs typeface="Jameel Noori Nastaleeq" panose="02000503000000000004" pitchFamily="2" charset="-78"/>
              </a:rPr>
              <a:t>"اے ایمان والو! اللہ کو بہت ےاد کیا کرو،اور صبح و شام اس کی تسبیح کرو۔"</a:t>
            </a:r>
          </a:p>
          <a:p>
            <a:pPr algn="r" rtl="1">
              <a:buClr>
                <a:srgbClr val="0C2F4F"/>
              </a:buClr>
              <a:buSzPct val="100000"/>
              <a:buFont typeface="Wingdings" panose="05000000000000000000" pitchFamily="2" charset="2"/>
              <a:buChar char="§"/>
            </a:pPr>
            <a:r>
              <a:rPr lang="ur-PK" dirty="0">
                <a:solidFill>
                  <a:srgbClr val="0C2F4F"/>
                </a:solidFill>
                <a:latin typeface="Al_Mushaf" panose="02000000000000000000" pitchFamily="2" charset="-78"/>
                <a:cs typeface="Al_Mushaf" panose="02000000000000000000" pitchFamily="2" charset="-78"/>
              </a:rPr>
              <a:t>وَاذۡكُر رَّبَّكَ فِىۡ نَفۡسِكَ تَضَرُّعًا وَّخِيۡفَةً وَّدُوۡنَ الۡجَـهۡرِ مِنَ الۡقَوۡلِ بِالۡغُدُوِّ وَالۡاٰصَالِ وَلَا تَكُنۡ مِّنَ الۡغٰفِلِيۡنَ‏ ﴿۲۰۵﴾</a:t>
            </a:r>
          </a:p>
          <a:p>
            <a:pPr marL="1257300" lvl="3" indent="0" algn="r" rtl="1">
              <a:buNone/>
            </a:pPr>
            <a:r>
              <a:rPr lang="ur-PK" sz="2000" dirty="0">
                <a:solidFill>
                  <a:srgbClr val="0C2F4F"/>
                </a:solidFill>
                <a:latin typeface="Jameel Noori Nastaleeq" panose="02000503000000000004" pitchFamily="2" charset="-78"/>
                <a:cs typeface="Jameel Noori Nastaleeq" panose="02000503000000000004" pitchFamily="2" charset="-78"/>
              </a:rPr>
              <a:t>"اور اپنے رب کا ذکر کرو اپنے جی میں (یعنی دل سے ) گڑگڑا کر اور خوف کی کیفیت کے ساتھ۔"</a:t>
            </a:r>
          </a:p>
        </p:txBody>
      </p:sp>
      <p:pic>
        <p:nvPicPr>
          <p:cNvPr id="4" name="Picture 3">
            <a:extLst>
              <a:ext uri="{FF2B5EF4-FFF2-40B4-BE49-F238E27FC236}">
                <a16:creationId xmlns:a16="http://schemas.microsoft.com/office/drawing/2014/main" id="{1479E050-4CFA-44A1-8EF7-BAE84811215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597262"/>
            <a:ext cx="9239535" cy="1132765"/>
          </a:xfrm>
          <a:prstGeom prst="rect">
            <a:avLst/>
          </a:prstGeom>
        </p:spPr>
      </p:pic>
      <p:sp>
        <p:nvSpPr>
          <p:cNvPr id="5" name="Rounded Rectangle 4">
            <a:extLst>
              <a:ext uri="{FF2B5EF4-FFF2-40B4-BE49-F238E27FC236}">
                <a16:creationId xmlns:a16="http://schemas.microsoft.com/office/drawing/2014/main" id="{301B54DE-004A-428F-81EF-98A2BCAA25D0}"/>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
        <p:nvSpPr>
          <p:cNvPr id="6" name="Title 5">
            <a:extLst>
              <a:ext uri="{FF2B5EF4-FFF2-40B4-BE49-F238E27FC236}">
                <a16:creationId xmlns:a16="http://schemas.microsoft.com/office/drawing/2014/main" id="{E8F8014E-57C7-4579-B57E-36AFCFEE6BF8}"/>
              </a:ext>
            </a:extLst>
          </p:cNvPr>
          <p:cNvSpPr>
            <a:spLocks noGrp="1"/>
          </p:cNvSpPr>
          <p:nvPr>
            <p:ph type="title"/>
          </p:nvPr>
        </p:nvSpPr>
        <p:spPr>
          <a:xfrm>
            <a:off x="5562600" y="1371600"/>
            <a:ext cx="3124200" cy="895350"/>
          </a:xfrm>
          <a:prstGeom prst="roundRect">
            <a:avLst/>
          </a:prstGeom>
          <a:solidFill>
            <a:srgbClr val="92D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ctr"/>
            <a:r>
              <a:rPr lang="ur-PK" sz="4400" dirty="0">
                <a:solidFill>
                  <a:srgbClr val="0C2F4F"/>
                </a:solidFill>
                <a:latin typeface="Jameel Noori Nastaleeq" panose="02000503000000020004" pitchFamily="2" charset="-78"/>
                <a:cs typeface="Jameel Noori Nastaleeq" panose="02000503000000020004" pitchFamily="2" charset="-78"/>
              </a:rPr>
              <a:t>ذکر   الہٰی کی تاکید و تر غیب</a:t>
            </a:r>
            <a:endParaRPr lang="en-US" sz="4400" dirty="0">
              <a:solidFill>
                <a:srgbClr val="0C2F4F"/>
              </a:solidFill>
            </a:endParaRPr>
          </a:p>
        </p:txBody>
      </p:sp>
    </p:spTree>
    <p:extLst>
      <p:ext uri="{BB962C8B-B14F-4D97-AF65-F5344CB8AC3E}">
        <p14:creationId xmlns:p14="http://schemas.microsoft.com/office/powerpoint/2010/main" val="2078194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BF3C06-D066-47D7-9290-1CFBD03FCAB3}"/>
              </a:ext>
            </a:extLst>
          </p:cNvPr>
          <p:cNvSpPr>
            <a:spLocks noGrp="1"/>
          </p:cNvSpPr>
          <p:nvPr>
            <p:ph idx="1"/>
          </p:nvPr>
        </p:nvSpPr>
        <p:spPr>
          <a:xfrm>
            <a:off x="982133" y="2124076"/>
            <a:ext cx="7704667" cy="3314700"/>
          </a:xfrm>
        </p:spPr>
        <p:txBody>
          <a:bodyPr/>
          <a:lstStyle/>
          <a:p>
            <a:pPr algn="r" rtl="1">
              <a:buClr>
                <a:srgbClr val="0C2F4F"/>
              </a:buClr>
              <a:buSzPct val="100000"/>
              <a:buFont typeface="Wingdings" panose="05000000000000000000" pitchFamily="2" charset="2"/>
              <a:buChar char="§"/>
            </a:pPr>
            <a:r>
              <a:rPr lang="ur-PK" sz="2800" dirty="0">
                <a:solidFill>
                  <a:srgbClr val="0C2F4F"/>
                </a:solidFill>
                <a:latin typeface="Al_Mushaf" panose="02000000000000000000" pitchFamily="2" charset="-78"/>
                <a:cs typeface="Al_Mushaf" panose="02000000000000000000" pitchFamily="2" charset="-78"/>
              </a:rPr>
              <a:t>وَلَا تَكُوۡنُوۡا كَالَّذِيۡنَ نَسُوۡا اللّٰهَ فَاَنۡسٰٮهُمۡ اَنۡفُسَهُمۡ‌ؕ اُولٰٓٮِٕكَ هُمُ الۡفٰسِقُوۡنَ‏ ﴿۱۹﴾"الحشر</a:t>
            </a:r>
          </a:p>
          <a:p>
            <a:pPr marL="2228850" lvl="5" indent="0" algn="r" rtl="1">
              <a:buNone/>
            </a:pPr>
            <a:r>
              <a:rPr lang="ur-PK" sz="2000" dirty="0">
                <a:solidFill>
                  <a:srgbClr val="0C2F4F"/>
                </a:solidFill>
                <a:latin typeface="Jameel Noori Nastaleeq" panose="02000503000000000004" pitchFamily="2" charset="-78"/>
                <a:cs typeface="Jameel Noori Nastaleeq" panose="02000503000000000004" pitchFamily="2" charset="-78"/>
              </a:rPr>
              <a:t>"اور تم ان میں سے نہ ہو جاؤ، جنہوں نے اللہ کو بھلا دیاپھر( اس کی پاداش میں) اللہ نے ان کو ، ان کے نفس بھلا دیئے ( اور خدا راموشی کے نتیجہ میں وہ خود فراموش ہو گئے)"</a:t>
            </a:r>
          </a:p>
          <a:p>
            <a:pPr marL="0" indent="0" algn="r" rtl="1">
              <a:buNone/>
            </a:pPr>
            <a:endParaRPr lang="ur-PK" dirty="0">
              <a:latin typeface="Al_Mushaf" panose="02000000000000000000" pitchFamily="2" charset="-78"/>
              <a:cs typeface="Al_Mushaf" panose="02000000000000000000" pitchFamily="2" charset="-78"/>
            </a:endParaRPr>
          </a:p>
        </p:txBody>
      </p:sp>
      <p:pic>
        <p:nvPicPr>
          <p:cNvPr id="4" name="Picture 3">
            <a:extLst>
              <a:ext uri="{FF2B5EF4-FFF2-40B4-BE49-F238E27FC236}">
                <a16:creationId xmlns:a16="http://schemas.microsoft.com/office/drawing/2014/main" id="{462437A5-912B-4CAF-839A-A00A4DFCC3C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5" name="Rounded Rectangle 4">
            <a:extLst>
              <a:ext uri="{FF2B5EF4-FFF2-40B4-BE49-F238E27FC236}">
                <a16:creationId xmlns:a16="http://schemas.microsoft.com/office/drawing/2014/main" id="{34237557-98AE-4086-A5C9-A3F902BFB769}"/>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
        <p:nvSpPr>
          <p:cNvPr id="7" name="Title 6">
            <a:extLst>
              <a:ext uri="{FF2B5EF4-FFF2-40B4-BE49-F238E27FC236}">
                <a16:creationId xmlns:a16="http://schemas.microsoft.com/office/drawing/2014/main" id="{75801818-8D8D-4196-A301-314231428ADD}"/>
              </a:ext>
            </a:extLst>
          </p:cNvPr>
          <p:cNvSpPr>
            <a:spLocks noGrp="1"/>
          </p:cNvSpPr>
          <p:nvPr>
            <p:ph type="title"/>
          </p:nvPr>
        </p:nvSpPr>
        <p:spPr>
          <a:xfrm>
            <a:off x="982133" y="1142999"/>
            <a:ext cx="7704667" cy="1295401"/>
          </a:xfrm>
        </p:spPr>
        <p:txBody>
          <a:bodyPr/>
          <a:lstStyle/>
          <a:p>
            <a:endParaRPr lang="ur-PK" dirty="0"/>
          </a:p>
        </p:txBody>
      </p:sp>
    </p:spTree>
    <p:extLst>
      <p:ext uri="{BB962C8B-B14F-4D97-AF65-F5344CB8AC3E}">
        <p14:creationId xmlns:p14="http://schemas.microsoft.com/office/powerpoint/2010/main" val="648775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4094F2-F7D6-4DE8-85C1-2F38BBA8CB15}"/>
              </a:ext>
            </a:extLst>
          </p:cNvPr>
          <p:cNvSpPr>
            <a:spLocks noGrp="1"/>
          </p:cNvSpPr>
          <p:nvPr>
            <p:ph type="title"/>
          </p:nvPr>
        </p:nvSpPr>
        <p:spPr>
          <a:xfrm>
            <a:off x="982133" y="945619"/>
            <a:ext cx="7704667" cy="965955"/>
          </a:xfrm>
        </p:spPr>
        <p:txBody>
          <a:bodyPr/>
          <a:lstStyle/>
          <a:p>
            <a:endParaRPr lang="ur-PK" dirty="0"/>
          </a:p>
        </p:txBody>
      </p:sp>
      <p:sp>
        <p:nvSpPr>
          <p:cNvPr id="8" name="Content Placeholder 7">
            <a:extLst>
              <a:ext uri="{FF2B5EF4-FFF2-40B4-BE49-F238E27FC236}">
                <a16:creationId xmlns:a16="http://schemas.microsoft.com/office/drawing/2014/main" id="{ABCAFE53-ADA3-4CA0-92B5-5AB9B420AFEA}"/>
              </a:ext>
            </a:extLst>
          </p:cNvPr>
          <p:cNvSpPr>
            <a:spLocks noGrp="1"/>
          </p:cNvSpPr>
          <p:nvPr>
            <p:ph idx="1"/>
          </p:nvPr>
        </p:nvSpPr>
        <p:spPr>
          <a:xfrm>
            <a:off x="982133" y="2059882"/>
            <a:ext cx="7704667" cy="3939934"/>
          </a:xfrm>
        </p:spPr>
        <p:txBody>
          <a:bodyPr>
            <a:normAutofit/>
          </a:bodyPr>
          <a:lstStyle/>
          <a:p>
            <a:pPr algn="r" rtl="1">
              <a:buClr>
                <a:srgbClr val="0C2F4F"/>
              </a:buClr>
              <a:buSzPct val="100000"/>
              <a:buFont typeface="Wingdings" panose="05000000000000000000" pitchFamily="2" charset="2"/>
              <a:buChar char="§"/>
            </a:pPr>
            <a:r>
              <a:rPr lang="ur-PK" dirty="0">
                <a:latin typeface="Al_Mushaf" panose="02000000000000000000" pitchFamily="2" charset="-78"/>
                <a:cs typeface="Al_Mushaf" panose="02000000000000000000" pitchFamily="2" charset="-78"/>
              </a:rPr>
              <a:t> </a:t>
            </a:r>
            <a:r>
              <a:rPr lang="ur-PK" dirty="0">
                <a:solidFill>
                  <a:srgbClr val="0C2F4F"/>
                </a:solidFill>
                <a:latin typeface="Al_Mushaf" panose="02000000000000000000" pitchFamily="2" charset="-78"/>
                <a:cs typeface="Al_Mushaf" panose="02000000000000000000" pitchFamily="2" charset="-78"/>
              </a:rPr>
              <a:t>و</a:t>
            </a:r>
            <a:r>
              <a:rPr lang="ur-PK" sz="2800" dirty="0">
                <a:solidFill>
                  <a:srgbClr val="0C2F4F"/>
                </a:solidFill>
                <a:latin typeface="Al_Mushaf" panose="02000000000000000000" pitchFamily="2" charset="-78"/>
                <a:cs typeface="Al_Mushaf" panose="02000000000000000000" pitchFamily="2" charset="-78"/>
              </a:rPr>
              <a:t>َالذّٰكِرِيۡنَ اللّٰهَ كَثِيۡرًا وَّ الذّٰكِرٰتِ اَعَدَّ اللّٰهُ لَهُمۡ مَّغۡفِرَةً وَّاَجۡرًا عَظِيۡمًا‏ ﴿۳۵﴾"الاحزاب</a:t>
            </a:r>
          </a:p>
          <a:p>
            <a:pPr marL="914400" lvl="2" indent="0" algn="r" rtl="1">
              <a:buNone/>
            </a:pPr>
            <a:r>
              <a:rPr lang="ur-PK" dirty="0">
                <a:solidFill>
                  <a:srgbClr val="0C2F4F"/>
                </a:solidFill>
                <a:latin typeface="Jameel Noori Nastaleeq" panose="02000503000000000004" pitchFamily="2" charset="-78"/>
                <a:cs typeface="Jameel Noori Nastaleeq" panose="02000503000000000004" pitchFamily="2" charset="-78"/>
              </a:rPr>
              <a:t>"اور اللہ کو کثرت سے یاد کرنے والے اور یاد کرنے والیاں ان سب کے لیے اس نے بخشش اور بڑا ثواب تیار کر رکھا ہے۔" </a:t>
            </a:r>
          </a:p>
          <a:p>
            <a:pPr algn="r" rtl="1">
              <a:buClr>
                <a:srgbClr val="0C2F4F"/>
              </a:buClr>
              <a:buSzPct val="100000"/>
              <a:buFont typeface="Wingdings" panose="05000000000000000000" pitchFamily="2" charset="2"/>
              <a:buChar char="§"/>
            </a:pPr>
            <a:r>
              <a:rPr lang="ur-PK" sz="2800" dirty="0">
                <a:solidFill>
                  <a:srgbClr val="0C2F4F"/>
                </a:solidFill>
                <a:latin typeface="Al_Mushaf" panose="02000000000000000000" pitchFamily="2" charset="-78"/>
                <a:cs typeface="Al_Mushaf" panose="02000000000000000000" pitchFamily="2" charset="-78"/>
              </a:rPr>
              <a:t>فَاذۡكُرُوۡنِىۡٓ اَذۡكُرۡكُمۡ وَاشۡکُرُوۡا لِىۡ وَلَا تَكۡفُرُوۡنِ‏ ﴿۱۵۲﴾"البقرہ</a:t>
            </a:r>
          </a:p>
          <a:p>
            <a:pPr marL="914400" lvl="2" indent="0" algn="r" rtl="1">
              <a:buNone/>
            </a:pPr>
            <a:r>
              <a:rPr lang="ur-PK" dirty="0">
                <a:solidFill>
                  <a:srgbClr val="0C2F4F"/>
                </a:solidFill>
                <a:latin typeface="Jameel Noori Nastaleeq" panose="02000503000000000004" pitchFamily="2" charset="-78"/>
                <a:cs typeface="Jameel Noori Nastaleeq" panose="02000503000000000004" pitchFamily="2" charset="-78"/>
              </a:rPr>
              <a:t>"میرے بندو! تم مجھے ےاد کیا کرو، میں تم کو ےاد رکھوں گا اور میرا احسان مانو اور نا شکری نہ کرو۔"</a:t>
            </a:r>
            <a:endParaRPr lang="en-US" dirty="0">
              <a:solidFill>
                <a:srgbClr val="0C2F4F"/>
              </a:solidFill>
              <a:latin typeface="Jameel Noori Nastaleeq" panose="02000503000000000004" pitchFamily="2" charset="-78"/>
              <a:cs typeface="Jameel Noori Nastaleeq" panose="02000503000000000004" pitchFamily="2" charset="-78"/>
            </a:endParaRPr>
          </a:p>
        </p:txBody>
      </p:sp>
      <p:pic>
        <p:nvPicPr>
          <p:cNvPr id="4" name="Picture 3">
            <a:extLst>
              <a:ext uri="{FF2B5EF4-FFF2-40B4-BE49-F238E27FC236}">
                <a16:creationId xmlns:a16="http://schemas.microsoft.com/office/drawing/2014/main" id="{7C0D249E-1E3C-4EFA-994E-B8E1E413D0C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6" name="Rounded Rectangle 4">
            <a:extLst>
              <a:ext uri="{FF2B5EF4-FFF2-40B4-BE49-F238E27FC236}">
                <a16:creationId xmlns:a16="http://schemas.microsoft.com/office/drawing/2014/main" id="{85F7FA10-A308-407D-98EB-D2C1D4F469FD}"/>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
        <p:nvSpPr>
          <p:cNvPr id="9" name="Rectangle: Rounded Corners 8">
            <a:extLst>
              <a:ext uri="{FF2B5EF4-FFF2-40B4-BE49-F238E27FC236}">
                <a16:creationId xmlns:a16="http://schemas.microsoft.com/office/drawing/2014/main" id="{E713DE65-8FEC-46F7-BB85-8E7FC7371014}"/>
              </a:ext>
            </a:extLst>
          </p:cNvPr>
          <p:cNvSpPr/>
          <p:nvPr/>
        </p:nvSpPr>
        <p:spPr>
          <a:xfrm>
            <a:off x="3400425" y="1093928"/>
            <a:ext cx="5286375" cy="817647"/>
          </a:xfrm>
          <a:prstGeom prst="roundRect">
            <a:avLst/>
          </a:prstGeom>
          <a:solidFill>
            <a:srgbClr val="92D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r-PK" sz="4400" dirty="0">
                <a:solidFill>
                  <a:srgbClr val="0C2F4F"/>
                </a:solidFill>
                <a:latin typeface="Jameel Noori Nastaleeq" panose="02000503000000020004" pitchFamily="2" charset="-78"/>
                <a:cs typeface="Jameel Noori Nastaleeq" panose="02000503000000020004" pitchFamily="2" charset="-78"/>
              </a:rPr>
              <a:t>ذکر   کی برکات و فوائد قرآن کی روشنی میں</a:t>
            </a:r>
            <a:endParaRPr lang="en-US" sz="4400" dirty="0">
              <a:solidFill>
                <a:srgbClr val="0C2F4F"/>
              </a:solidFill>
            </a:endParaRPr>
          </a:p>
        </p:txBody>
      </p:sp>
    </p:spTree>
    <p:extLst>
      <p:ext uri="{BB962C8B-B14F-4D97-AF65-F5344CB8AC3E}">
        <p14:creationId xmlns:p14="http://schemas.microsoft.com/office/powerpoint/2010/main" val="2347575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68A94-267A-446C-9D44-51CBA2F777C3}"/>
              </a:ext>
            </a:extLst>
          </p:cNvPr>
          <p:cNvSpPr>
            <a:spLocks noGrp="1"/>
          </p:cNvSpPr>
          <p:nvPr>
            <p:ph type="title"/>
          </p:nvPr>
        </p:nvSpPr>
        <p:spPr>
          <a:xfrm>
            <a:off x="982133" y="1104899"/>
            <a:ext cx="7704667" cy="771525"/>
          </a:xfrm>
        </p:spPr>
        <p:txBody>
          <a:bodyPr/>
          <a:lstStyle/>
          <a:p>
            <a:endParaRPr lang="ur-PK" dirty="0"/>
          </a:p>
        </p:txBody>
      </p:sp>
      <p:sp>
        <p:nvSpPr>
          <p:cNvPr id="3" name="Content Placeholder 2">
            <a:extLst>
              <a:ext uri="{FF2B5EF4-FFF2-40B4-BE49-F238E27FC236}">
                <a16:creationId xmlns:a16="http://schemas.microsoft.com/office/drawing/2014/main" id="{45A8EECF-E699-4687-B68A-A8518758C36E}"/>
              </a:ext>
            </a:extLst>
          </p:cNvPr>
          <p:cNvSpPr>
            <a:spLocks noGrp="1"/>
          </p:cNvSpPr>
          <p:nvPr>
            <p:ph idx="1"/>
          </p:nvPr>
        </p:nvSpPr>
        <p:spPr>
          <a:xfrm>
            <a:off x="982133" y="1104899"/>
            <a:ext cx="7704667" cy="4894917"/>
          </a:xfrm>
        </p:spPr>
        <p:txBody>
          <a:bodyPr/>
          <a:lstStyle/>
          <a:p>
            <a:pPr algn="r" rtl="1">
              <a:buClr>
                <a:srgbClr val="0C2F4F"/>
              </a:buClr>
              <a:buSzPct val="100000"/>
              <a:buFont typeface="Wingdings" panose="05000000000000000000" pitchFamily="2" charset="2"/>
              <a:buChar char="§"/>
            </a:pPr>
            <a:r>
              <a:rPr lang="ur-PK" sz="2800" dirty="0">
                <a:solidFill>
                  <a:srgbClr val="0C2F4F"/>
                </a:solidFill>
              </a:rPr>
              <a:t>ا</a:t>
            </a:r>
            <a:r>
              <a:rPr lang="ur-PK" sz="2800" dirty="0">
                <a:solidFill>
                  <a:srgbClr val="0C2F4F"/>
                </a:solidFill>
                <a:latin typeface="Al_Mushaf" panose="02000000000000000000" pitchFamily="2" charset="-78"/>
                <a:cs typeface="Al_Mushaf" panose="02000000000000000000" pitchFamily="2" charset="-78"/>
              </a:rPr>
              <a:t>ِنَّ فِىۡ خَلۡقِ السَّمٰوٰتِ وَالۡاَرۡضِ وَاخۡتِلَافِ الَّيۡلِ وَالنَّهَارِ لَاٰيٰتٍ لِّاُولِىۡ الۡاَلۡبَابِۚ ۖ‏ ﴿۱۹۰﴾الَّذِيۡنَ يَذۡكُرُوۡنَ اللّٰهَ قِيَامًا وَّقُعُوۡدًا وَّعَلٰى جُنُوۡبِهِمۡ</a:t>
            </a:r>
            <a:r>
              <a:rPr lang="ur-PK" sz="2800" dirty="0">
                <a:solidFill>
                  <a:srgbClr val="0C2F4F"/>
                </a:solidFill>
                <a:latin typeface="_PDMS_Saleem_QuranFont" panose="02010000000000000000" pitchFamily="2" charset="-78"/>
                <a:cs typeface="_PDMS_Saleem_QuranFont" panose="02010000000000000000" pitchFamily="2" charset="-78"/>
              </a:rPr>
              <a:t> </a:t>
            </a:r>
            <a:r>
              <a:rPr lang="ur-PK" sz="2800" dirty="0">
                <a:solidFill>
                  <a:srgbClr val="0C2F4F"/>
                </a:solidFill>
                <a:latin typeface="Al_Mushaf" panose="02000000000000000000" pitchFamily="2" charset="-78"/>
                <a:cs typeface="Al_Mushaf" panose="02000000000000000000" pitchFamily="2" charset="-78"/>
              </a:rPr>
              <a:t>﴿۱۹۱﴾ " اٰلِ عمران</a:t>
            </a:r>
          </a:p>
          <a:p>
            <a:pPr marL="914400" lvl="2" indent="0" algn="r" rtl="1">
              <a:buClr>
                <a:srgbClr val="0C2F4F"/>
              </a:buClr>
              <a:buSzPct val="100000"/>
              <a:buNone/>
            </a:pPr>
            <a:r>
              <a:rPr lang="ur-PK" sz="2000" dirty="0">
                <a:solidFill>
                  <a:srgbClr val="0C2F4F"/>
                </a:solidFill>
                <a:latin typeface="Jameel Noori Nastaleeq" panose="02000503000000000004" pitchFamily="2" charset="-78"/>
                <a:cs typeface="Jameel Noori Nastaleeq" panose="02000503000000000004" pitchFamily="2" charset="-78"/>
              </a:rPr>
              <a:t>"یقیناً زمین و آسمان کی تخلیق میں اور رات اور دن کی تبدیلیوں میں کھلی نشانیاں ہیں، اُن اربابِ دانش کے لیے جو  کھڑے بیٹھے اور لیٹنے کی حالت میں بھی اللہ کو یاد کرتے ہیں (اور اس سے غال نہیں ہوتے)۔"</a:t>
            </a:r>
          </a:p>
        </p:txBody>
      </p:sp>
      <p:sp>
        <p:nvSpPr>
          <p:cNvPr id="4" name="Rounded Rectangle 4">
            <a:extLst>
              <a:ext uri="{FF2B5EF4-FFF2-40B4-BE49-F238E27FC236}">
                <a16:creationId xmlns:a16="http://schemas.microsoft.com/office/drawing/2014/main" id="{EDF94BE5-0BB3-4DD7-80E5-89441F1BE341}"/>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pic>
        <p:nvPicPr>
          <p:cNvPr id="5" name="Picture 4">
            <a:extLst>
              <a:ext uri="{FF2B5EF4-FFF2-40B4-BE49-F238E27FC236}">
                <a16:creationId xmlns:a16="http://schemas.microsoft.com/office/drawing/2014/main" id="{141C207E-2E37-44D7-8D35-FB1E75A2EF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Tree>
    <p:extLst>
      <p:ext uri="{BB962C8B-B14F-4D97-AF65-F5344CB8AC3E}">
        <p14:creationId xmlns:p14="http://schemas.microsoft.com/office/powerpoint/2010/main" val="1264567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A71B13-6433-4924-B7B5-1CE2D386CACA}"/>
              </a:ext>
            </a:extLst>
          </p:cNvPr>
          <p:cNvSpPr>
            <a:spLocks noGrp="1"/>
          </p:cNvSpPr>
          <p:nvPr>
            <p:ph idx="1"/>
          </p:nvPr>
        </p:nvSpPr>
        <p:spPr>
          <a:xfrm>
            <a:off x="982133" y="2054756"/>
            <a:ext cx="7704667" cy="3593570"/>
          </a:xfrm>
        </p:spPr>
        <p:txBody>
          <a:bodyPr/>
          <a:lstStyle/>
          <a:p>
            <a:pPr algn="r" rtl="1">
              <a:buClr>
                <a:srgbClr val="0C2F4F"/>
              </a:buClr>
              <a:buSzPct val="100000"/>
              <a:buFont typeface="Wingdings" panose="05000000000000000000" pitchFamily="2" charset="2"/>
              <a:buChar char="§"/>
            </a:pPr>
            <a:r>
              <a:rPr lang="ur-PK" sz="3200" dirty="0">
                <a:solidFill>
                  <a:srgbClr val="0C2F4F"/>
                </a:solidFill>
                <a:latin typeface="Al_Mushaf" panose="02000000000000000000" pitchFamily="2" charset="-78"/>
                <a:cs typeface="Al_Mushaf" panose="02000000000000000000" pitchFamily="2" charset="-78"/>
              </a:rPr>
              <a:t>حدیثِ قدسیﷺ</a:t>
            </a:r>
          </a:p>
          <a:p>
            <a:pPr marL="1257300" lvl="3" indent="0" algn="r" rtl="1">
              <a:buClr>
                <a:srgbClr val="0C2F4F"/>
              </a:buClr>
              <a:buSzPct val="100000"/>
              <a:buNone/>
            </a:pPr>
            <a:r>
              <a:rPr lang="ur-PK" sz="2800" dirty="0">
                <a:solidFill>
                  <a:srgbClr val="0C2F4F"/>
                </a:solidFill>
                <a:latin typeface="Jameel Noori Nastaleeq" panose="02000503000000000004" pitchFamily="2" charset="-78"/>
                <a:cs typeface="Jameel Noori Nastaleeq" panose="02000503000000000004" pitchFamily="2" charset="-78"/>
              </a:rPr>
              <a:t>"اللہ تعالیٰ فرماتا ہے: جس وقت بندہ ، میرا ذکر کرتا ہے میں اُس کے ساتھ ہوتا ہوں اور میری ےاد سے ، اس کے ہونٹ حرکت کرتے ہیں تو اس وقت بھی اس کے ساتھ ہوتا ہوں۔"</a:t>
            </a:r>
          </a:p>
        </p:txBody>
      </p:sp>
      <p:sp>
        <p:nvSpPr>
          <p:cNvPr id="4" name="Rounded Rectangle 4">
            <a:extLst>
              <a:ext uri="{FF2B5EF4-FFF2-40B4-BE49-F238E27FC236}">
                <a16:creationId xmlns:a16="http://schemas.microsoft.com/office/drawing/2014/main" id="{D40407F5-B796-434A-8F51-D98BA974204C}"/>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pic>
        <p:nvPicPr>
          <p:cNvPr id="5" name="Picture 4">
            <a:extLst>
              <a:ext uri="{FF2B5EF4-FFF2-40B4-BE49-F238E27FC236}">
                <a16:creationId xmlns:a16="http://schemas.microsoft.com/office/drawing/2014/main" id="{6F339A56-EFC4-4E84-A1BB-B246C4CAE44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6" name="Title 5">
            <a:extLst>
              <a:ext uri="{FF2B5EF4-FFF2-40B4-BE49-F238E27FC236}">
                <a16:creationId xmlns:a16="http://schemas.microsoft.com/office/drawing/2014/main" id="{187524B2-B644-4208-B816-E9D8BA2A015B}"/>
              </a:ext>
            </a:extLst>
          </p:cNvPr>
          <p:cNvSpPr>
            <a:spLocks noGrp="1"/>
          </p:cNvSpPr>
          <p:nvPr>
            <p:ph type="title"/>
          </p:nvPr>
        </p:nvSpPr>
        <p:spPr>
          <a:xfrm>
            <a:off x="3619500" y="1038225"/>
            <a:ext cx="5067300" cy="923925"/>
          </a:xfrm>
          <a:prstGeom prst="roundRect">
            <a:avLst/>
          </a:prstGeom>
          <a:solidFill>
            <a:srgbClr val="92D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ctr"/>
            <a:r>
              <a:rPr lang="ur-PK" sz="4400" dirty="0">
                <a:solidFill>
                  <a:srgbClr val="0C2F4F"/>
                </a:solidFill>
                <a:latin typeface="Jameel Noori Nastaleeq" panose="02000503000000020004" pitchFamily="2" charset="-78"/>
                <a:cs typeface="Jameel Noori Nastaleeq" panose="02000503000000020004" pitchFamily="2" charset="-78"/>
              </a:rPr>
              <a:t>ذکر   کی برکات و فوائد حدیث کی روشنی میں</a:t>
            </a:r>
            <a:endParaRPr lang="en-US" sz="4400" dirty="0">
              <a:solidFill>
                <a:srgbClr val="0C2F4F"/>
              </a:solidFill>
            </a:endParaRPr>
          </a:p>
        </p:txBody>
      </p:sp>
    </p:spTree>
    <p:extLst>
      <p:ext uri="{BB962C8B-B14F-4D97-AF65-F5344CB8AC3E}">
        <p14:creationId xmlns:p14="http://schemas.microsoft.com/office/powerpoint/2010/main" val="3777068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F1B22-BC17-4EE2-AF6B-7972288A762D}"/>
              </a:ext>
            </a:extLst>
          </p:cNvPr>
          <p:cNvSpPr>
            <a:spLocks noGrp="1"/>
          </p:cNvSpPr>
          <p:nvPr>
            <p:ph type="title"/>
          </p:nvPr>
        </p:nvSpPr>
        <p:spPr>
          <a:xfrm>
            <a:off x="982133" y="1620753"/>
            <a:ext cx="7704667" cy="274722"/>
          </a:xfrm>
        </p:spPr>
        <p:txBody>
          <a:bodyPr>
            <a:normAutofit fontScale="90000"/>
          </a:bodyPr>
          <a:lstStyle/>
          <a:p>
            <a:endParaRPr lang="ur-PK" dirty="0"/>
          </a:p>
        </p:txBody>
      </p:sp>
      <p:sp>
        <p:nvSpPr>
          <p:cNvPr id="3" name="Content Placeholder 2">
            <a:extLst>
              <a:ext uri="{FF2B5EF4-FFF2-40B4-BE49-F238E27FC236}">
                <a16:creationId xmlns:a16="http://schemas.microsoft.com/office/drawing/2014/main" id="{8A73ACBC-2574-4232-B7E2-8F307623738C}"/>
              </a:ext>
            </a:extLst>
          </p:cNvPr>
          <p:cNvSpPr>
            <a:spLocks noGrp="1"/>
          </p:cNvSpPr>
          <p:nvPr>
            <p:ph idx="1"/>
          </p:nvPr>
        </p:nvSpPr>
        <p:spPr>
          <a:xfrm>
            <a:off x="982133" y="1895475"/>
            <a:ext cx="7704667" cy="4104341"/>
          </a:xfrm>
        </p:spPr>
        <p:txBody>
          <a:bodyPr/>
          <a:lstStyle/>
          <a:p>
            <a:pPr algn="r" rtl="1">
              <a:buClr>
                <a:srgbClr val="0C2F4F"/>
              </a:buClr>
              <a:buSzPct val="100000"/>
              <a:buFont typeface="Wingdings" panose="05000000000000000000" pitchFamily="2" charset="2"/>
              <a:buChar char="§"/>
            </a:pPr>
            <a:r>
              <a:rPr lang="ur-PK" dirty="0">
                <a:solidFill>
                  <a:srgbClr val="0C2F4F"/>
                </a:solidFill>
                <a:latin typeface="Jameel Noori Nastaleeq" panose="02000503000000020004" pitchFamily="2" charset="-78"/>
                <a:cs typeface="Jameel Noori Nastaleeq" panose="02000503000000020004" pitchFamily="2" charset="-78"/>
              </a:rPr>
              <a:t>ذکر کے بارے میں نبی کریم صل اللہ علیہ والہ وسلم کا عمل </a:t>
            </a:r>
          </a:p>
          <a:p>
            <a:pPr algn="r" rtl="1">
              <a:buClr>
                <a:srgbClr val="0C2F4F"/>
              </a:buClr>
              <a:buSzPct val="100000"/>
              <a:buFont typeface="Wingdings" panose="05000000000000000000" pitchFamily="2" charset="2"/>
              <a:buChar char="§"/>
            </a:pPr>
            <a:r>
              <a:rPr lang="ur-PK" dirty="0">
                <a:solidFill>
                  <a:srgbClr val="0C2F4F"/>
                </a:solidFill>
                <a:latin typeface="Jameel Noori Nastaleeq" panose="02000503000000020004" pitchFamily="2" charset="-78"/>
                <a:cs typeface="Jameel Noori Nastaleeq" panose="02000503000000020004" pitchFamily="2" charset="-78"/>
              </a:rPr>
              <a:t>زندہ اور مردہ گھر کی مثال... </a:t>
            </a:r>
          </a:p>
          <a:p>
            <a:pPr algn="r" rtl="1">
              <a:buClr>
                <a:srgbClr val="0C2F4F"/>
              </a:buClr>
              <a:buSzPct val="100000"/>
              <a:buFont typeface="Wingdings" panose="05000000000000000000" pitchFamily="2" charset="2"/>
              <a:buChar char="§"/>
            </a:pPr>
            <a:r>
              <a:rPr lang="ur-PK" dirty="0">
                <a:solidFill>
                  <a:srgbClr val="0C2F4F"/>
                </a:solidFill>
                <a:latin typeface="Jameel Noori Nastaleeq" panose="02000503000000020004" pitchFamily="2" charset="-78"/>
                <a:cs typeface="Jameel Noori Nastaleeq" panose="02000503000000020004" pitchFamily="2" charset="-78"/>
              </a:rPr>
              <a:t>ذکر اللہ کے قرب کا زریعہ </a:t>
            </a:r>
          </a:p>
          <a:p>
            <a:pPr algn="r" rtl="1">
              <a:buClr>
                <a:srgbClr val="0C2F4F"/>
              </a:buClr>
              <a:buSzPct val="100000"/>
              <a:buFont typeface="Wingdings" panose="05000000000000000000" pitchFamily="2" charset="2"/>
              <a:buChar char="§"/>
            </a:pPr>
            <a:r>
              <a:rPr lang="ur-PK" dirty="0">
                <a:solidFill>
                  <a:srgbClr val="0C2F4F"/>
                </a:solidFill>
                <a:latin typeface="Jameel Noori Nastaleeq" panose="02000503000000020004" pitchFamily="2" charset="-78"/>
                <a:cs typeface="Jameel Noori Nastaleeq" panose="02000503000000020004" pitchFamily="2" charset="-78"/>
              </a:rPr>
              <a:t>ذکر کرنا اللہ کے ہاں پسندیدہ عمل</a:t>
            </a:r>
          </a:p>
          <a:p>
            <a:pPr algn="r" rtl="1">
              <a:buClr>
                <a:srgbClr val="0C2F4F"/>
              </a:buClr>
              <a:buSzPct val="100000"/>
              <a:buFont typeface="Wingdings" panose="05000000000000000000" pitchFamily="2" charset="2"/>
              <a:buChar char="§"/>
            </a:pPr>
            <a:r>
              <a:rPr lang="ur-PK" dirty="0">
                <a:solidFill>
                  <a:srgbClr val="0C2F4F"/>
                </a:solidFill>
                <a:latin typeface="Jameel Noori Nastaleeq" panose="02000503000000020004" pitchFamily="2" charset="-78"/>
                <a:cs typeface="Jameel Noori Nastaleeq" panose="02000503000000020004" pitchFamily="2" charset="-78"/>
              </a:rPr>
              <a:t> اجتماعی ذکر کرنے پر فرشتوں کا نزول</a:t>
            </a:r>
          </a:p>
          <a:p>
            <a:pPr algn="r" rtl="1">
              <a:buClr>
                <a:srgbClr val="0C2F4F"/>
              </a:buClr>
              <a:buSzPct val="100000"/>
              <a:buFont typeface="Wingdings" panose="05000000000000000000" pitchFamily="2" charset="2"/>
              <a:buChar char="§"/>
            </a:pPr>
            <a:r>
              <a:rPr lang="ur-PK" dirty="0">
                <a:solidFill>
                  <a:srgbClr val="0C2F4F"/>
                </a:solidFill>
                <a:latin typeface="Jameel Noori Nastaleeq" panose="02000503000000020004" pitchFamily="2" charset="-78"/>
                <a:cs typeface="Jameel Noori Nastaleeq" panose="02000503000000020004" pitchFamily="2" charset="-78"/>
              </a:rPr>
              <a:t>  ذکر کرنا اللہ کے عذاب سے نجات کا باعثِ</a:t>
            </a:r>
          </a:p>
          <a:p>
            <a:endParaRPr lang="ur-PK" dirty="0"/>
          </a:p>
        </p:txBody>
      </p:sp>
      <p:pic>
        <p:nvPicPr>
          <p:cNvPr id="4" name="Picture 3">
            <a:extLst>
              <a:ext uri="{FF2B5EF4-FFF2-40B4-BE49-F238E27FC236}">
                <a16:creationId xmlns:a16="http://schemas.microsoft.com/office/drawing/2014/main" id="{883E32CB-1CB2-4BC6-97C1-57CC0D9F680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5" name="Rounded Rectangle 4">
            <a:extLst>
              <a:ext uri="{FF2B5EF4-FFF2-40B4-BE49-F238E27FC236}">
                <a16:creationId xmlns:a16="http://schemas.microsoft.com/office/drawing/2014/main" id="{439EADFD-46A9-48E1-A0C7-E49D175E7073}"/>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Tree>
    <p:extLst>
      <p:ext uri="{BB962C8B-B14F-4D97-AF65-F5344CB8AC3E}">
        <p14:creationId xmlns:p14="http://schemas.microsoft.com/office/powerpoint/2010/main" val="2833641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CA668-C3C7-437C-8EE9-4158A3D4BC95}"/>
              </a:ext>
            </a:extLst>
          </p:cNvPr>
          <p:cNvSpPr>
            <a:spLocks noGrp="1"/>
          </p:cNvSpPr>
          <p:nvPr>
            <p:ph type="title"/>
          </p:nvPr>
        </p:nvSpPr>
        <p:spPr>
          <a:xfrm>
            <a:off x="982133" y="1200150"/>
            <a:ext cx="7704667" cy="18097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6B02E44-007F-4224-8859-6DD74A966F0E}"/>
              </a:ext>
            </a:extLst>
          </p:cNvPr>
          <p:cNvSpPr>
            <a:spLocks noGrp="1"/>
          </p:cNvSpPr>
          <p:nvPr>
            <p:ph idx="1"/>
          </p:nvPr>
        </p:nvSpPr>
        <p:spPr>
          <a:xfrm>
            <a:off x="982133" y="1562100"/>
            <a:ext cx="7704667" cy="4437716"/>
          </a:xfrm>
        </p:spPr>
        <p:txBody>
          <a:bodyPr>
            <a:normAutofit/>
          </a:bodyPr>
          <a:lstStyle/>
          <a:p>
            <a:pPr algn="r" rtl="1">
              <a:buClr>
                <a:srgbClr val="0C2F4F"/>
              </a:buClr>
              <a:buSzPct val="100000"/>
              <a:buFont typeface="Wingdings" panose="05000000000000000000" pitchFamily="2" charset="2"/>
              <a:buChar char="v"/>
            </a:pPr>
            <a:r>
              <a:rPr lang="ur-PK" i="1" u="sng" dirty="0">
                <a:solidFill>
                  <a:srgbClr val="0C2F4F"/>
                </a:solidFill>
                <a:latin typeface="Jameel Noori Nastaleeq" panose="02000503000000020004" pitchFamily="2" charset="-78"/>
                <a:cs typeface="Jameel Noori Nastaleeq" panose="02000503000000020004" pitchFamily="2" charset="-78"/>
              </a:rPr>
              <a:t>مذکورہ حدیث  کے ذکر کا اجر و ثواب</a:t>
            </a:r>
          </a:p>
          <a:p>
            <a:pPr marL="914400" lvl="2" indent="0" algn="r" rtl="1">
              <a:buNone/>
            </a:pPr>
            <a:r>
              <a:rPr lang="ur-PK" sz="2000" dirty="0">
                <a:solidFill>
                  <a:srgbClr val="0C2F4F"/>
                </a:solidFill>
                <a:latin typeface="Calibri" panose="020F0502020204030204" pitchFamily="34" charset="0"/>
                <a:ea typeface="Calibri" panose="020F0502020204030204" pitchFamily="34" charset="0"/>
                <a:cs typeface="Al_Mushaf" panose="02000000000000000000" pitchFamily="2" charset="-78"/>
              </a:rPr>
              <a:t>کَلِمَتَانِ خَفِیْفَتَانِ عَلَی اللِّسَانِ ثَقِیْلَتَانِ فِی الْمِیْزَانِ حَبِیْبَتَانِ اِلَی الرَّحْمٰنِ  سُبْحَانَ اللہِ وَبِحَمْدِہٖ سُبْحَانَ اللہِ الْعَظِیْمِ</a:t>
            </a:r>
            <a:endParaRPr lang="en-US" sz="2000" dirty="0">
              <a:solidFill>
                <a:srgbClr val="0C2F4F"/>
              </a:solidFill>
              <a:latin typeface="Calibri" panose="020F0502020204030204" pitchFamily="34" charset="0"/>
              <a:ea typeface="Calibri" panose="020F0502020204030204" pitchFamily="34" charset="0"/>
              <a:cs typeface="Arial" panose="020B0604020202020204" pitchFamily="34" charset="0"/>
            </a:endParaRPr>
          </a:p>
          <a:p>
            <a:pPr marL="914400" lvl="2" indent="0" algn="r" rtl="1">
              <a:lnSpc>
                <a:spcPct val="107000"/>
              </a:lnSpc>
              <a:spcBef>
                <a:spcPts val="0"/>
              </a:spcBef>
              <a:spcAft>
                <a:spcPts val="800"/>
              </a:spcAft>
              <a:buNone/>
            </a:pPr>
            <a:r>
              <a:rPr lang="ur-PK" sz="2000" dirty="0">
                <a:solidFill>
                  <a:srgbClr val="0C2F4F"/>
                </a:solidFill>
                <a:latin typeface="Jameel Noori Nastaleeq" panose="02000503000000020004" pitchFamily="2" charset="-78"/>
                <a:cs typeface="Jameel Noori Nastaleeq" panose="02000503000000020004" pitchFamily="2" charset="-78"/>
              </a:rPr>
              <a:t> "</a:t>
            </a:r>
            <a:r>
              <a:rPr lang="ur-PK" sz="2000" dirty="0">
                <a:solidFill>
                  <a:srgbClr val="0C2F4F"/>
                </a:solidFill>
                <a:latin typeface="Calibri" panose="020F0502020204030204" pitchFamily="34" charset="0"/>
                <a:ea typeface="Calibri" panose="020F0502020204030204" pitchFamily="34" charset="0"/>
                <a:cs typeface="Jameel Noori Nastaleeq" panose="02000503000000020004" pitchFamily="2" charset="-78"/>
              </a:rPr>
              <a:t>دو کلمات ایسے ہیں  جنہیں زبان سے کہنا بہت آسان ہے،میزان اعمال میں بہت وزنی ہیں ، رب رحمان کو بہت محبوب ہیں۔ سبحان اللہ وبحمدہ سبحان اللہ العظیم</a:t>
            </a:r>
            <a:r>
              <a:rPr lang="ur-PK" sz="2000" dirty="0">
                <a:solidFill>
                  <a:srgbClr val="0C2F4F"/>
                </a:solidFill>
                <a:latin typeface="Calibri" panose="020F0502020204030204" pitchFamily="34" charset="0"/>
                <a:ea typeface="Calibri" panose="020F0502020204030204" pitchFamily="34" charset="0"/>
                <a:cs typeface="Arial" panose="020B0604020202020204" pitchFamily="34" charset="0"/>
              </a:rPr>
              <a:t>"</a:t>
            </a:r>
            <a:r>
              <a:rPr lang="ur-PK" sz="1600" dirty="0">
                <a:solidFill>
                  <a:srgbClr val="0C2F4F"/>
                </a:solidFill>
                <a:latin typeface="Calibri" panose="020F0502020204030204" pitchFamily="34" charset="0"/>
                <a:ea typeface="Calibri" panose="020F0502020204030204" pitchFamily="34" charset="0"/>
                <a:cs typeface="Jameel Noori Nastaleeq" panose="02000503000000020004" pitchFamily="2" charset="-78"/>
              </a:rPr>
              <a:t>(صحیح بخاری 6682)</a:t>
            </a:r>
            <a:endParaRPr lang="en-US" sz="1600" dirty="0">
              <a:solidFill>
                <a:srgbClr val="0C2F4F"/>
              </a:solidFill>
              <a:latin typeface="Calibri" panose="020F0502020204030204" pitchFamily="34" charset="0"/>
              <a:ea typeface="Calibri" panose="020F0502020204030204" pitchFamily="34" charset="0"/>
              <a:cs typeface="Arial" panose="020B0604020202020204" pitchFamily="34" charset="0"/>
            </a:endParaRPr>
          </a:p>
          <a:p>
            <a:pPr algn="r" rtl="1">
              <a:buClr>
                <a:srgbClr val="0C2F4F"/>
              </a:buClr>
              <a:buSzPct val="100000"/>
              <a:buFont typeface="Wingdings" panose="05000000000000000000" pitchFamily="2" charset="2"/>
              <a:buChar char="v"/>
            </a:pPr>
            <a:r>
              <a:rPr lang="ur-PK" dirty="0">
                <a:solidFill>
                  <a:srgbClr val="0C2F4F"/>
                </a:solidFill>
                <a:latin typeface="Jameel Noori Nastaleeq" panose="02000503000000020004" pitchFamily="2" charset="-78"/>
                <a:cs typeface="Jameel Noori Nastaleeq" panose="02000503000000020004" pitchFamily="2" charset="-78"/>
              </a:rPr>
              <a:t>قیامت کے دن ذکر نہ کر نے پر انسان کا حسرت کرنا</a:t>
            </a:r>
          </a:p>
          <a:p>
            <a:pPr algn="r" rtl="1">
              <a:buClr>
                <a:srgbClr val="0C2F4F"/>
              </a:buClr>
              <a:buSzPct val="100000"/>
              <a:buFont typeface="Wingdings" panose="05000000000000000000" pitchFamily="2" charset="2"/>
              <a:buChar char="v"/>
            </a:pPr>
            <a:r>
              <a:rPr lang="ur-PK" sz="3200" i="1" u="sng" dirty="0">
                <a:solidFill>
                  <a:srgbClr val="0C2F4F"/>
                </a:solidFill>
                <a:latin typeface="Jameel Noori Nastaleeq" panose="02000503000000020004" pitchFamily="2" charset="-78"/>
                <a:cs typeface="Jameel Noori Nastaleeq" panose="02000503000000020004" pitchFamily="2" charset="-78"/>
              </a:rPr>
              <a:t>حاصل کلام دن رات اپنی زبان کو اللہ کے زکر سے تر رکھیں</a:t>
            </a:r>
            <a:endParaRPr lang="en-US" sz="3200" i="1" u="sng" dirty="0">
              <a:solidFill>
                <a:srgbClr val="0C2F4F"/>
              </a:solidFill>
              <a:latin typeface="Jameel Noori Nastaleeq" panose="02000503000000020004" pitchFamily="2" charset="-78"/>
              <a:cs typeface="Jameel Noori Nastaleeq" panose="02000503000000020004" pitchFamily="2" charset="-78"/>
            </a:endParaRPr>
          </a:p>
          <a:p>
            <a:endParaRPr lang="en-US" dirty="0"/>
          </a:p>
        </p:txBody>
      </p:sp>
      <p:sp>
        <p:nvSpPr>
          <p:cNvPr id="4" name="Rounded Rectangle 4">
            <a:extLst>
              <a:ext uri="{FF2B5EF4-FFF2-40B4-BE49-F238E27FC236}">
                <a16:creationId xmlns:a16="http://schemas.microsoft.com/office/drawing/2014/main" id="{75A06996-7902-4EEC-A1CE-6044FE585820}"/>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pic>
        <p:nvPicPr>
          <p:cNvPr id="5" name="Picture 4">
            <a:extLst>
              <a:ext uri="{FF2B5EF4-FFF2-40B4-BE49-F238E27FC236}">
                <a16:creationId xmlns:a16="http://schemas.microsoft.com/office/drawing/2014/main" id="{2C494252-831A-4630-88B0-5306C315D55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Tree>
    <p:extLst>
      <p:ext uri="{BB962C8B-B14F-4D97-AF65-F5344CB8AC3E}">
        <p14:creationId xmlns:p14="http://schemas.microsoft.com/office/powerpoint/2010/main" val="1760691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1_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200</TotalTime>
  <Words>888</Words>
  <Application>Microsoft Office PowerPoint</Application>
  <PresentationFormat>On-screen Show (4:3)</PresentationFormat>
  <Paragraphs>74</Paragraphs>
  <Slides>15</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_PDMS_Nowshera</vt:lpstr>
      <vt:lpstr>_PDMS_Saleem_QuranFont</vt:lpstr>
      <vt:lpstr>Al_Mushaf</vt:lpstr>
      <vt:lpstr>Arial</vt:lpstr>
      <vt:lpstr>Calibri</vt:lpstr>
      <vt:lpstr>Corbel</vt:lpstr>
      <vt:lpstr>Jameel Noori Nastaleeq</vt:lpstr>
      <vt:lpstr>Wingdings</vt:lpstr>
      <vt:lpstr>Parallax</vt:lpstr>
      <vt:lpstr>1_Parallax</vt:lpstr>
      <vt:lpstr>PowerPoint Presentation</vt:lpstr>
      <vt:lpstr>PowerPoint Presentation</vt:lpstr>
      <vt:lpstr>PowerPoint Presentation</vt:lpstr>
      <vt:lpstr>ذکر کےاصطلاحی معنی </vt:lpstr>
      <vt:lpstr>ذکر   کی اقسام</vt:lpstr>
      <vt:lpstr>ذکر  با لقلب</vt:lpstr>
      <vt:lpstr>ذکر   با للسان</vt:lpstr>
      <vt:lpstr>ذکر   با لعمل</vt:lpstr>
      <vt:lpstr>ذکر   الہٰی کی تاکید و تر غیب</vt:lpstr>
      <vt:lpstr>PowerPoint Presentation</vt:lpstr>
      <vt:lpstr>PowerPoint Presentation</vt:lpstr>
      <vt:lpstr>PowerPoint Presentation</vt:lpstr>
      <vt:lpstr>ذکر   کی برکات و فوائد حدیث کی روشنی میں</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nice institute</dc:creator>
  <cp:lastModifiedBy>zia</cp:lastModifiedBy>
  <cp:revision>18</cp:revision>
  <dcterms:created xsi:type="dcterms:W3CDTF">2021-09-28T16:55:04Z</dcterms:created>
  <dcterms:modified xsi:type="dcterms:W3CDTF">2021-09-29T06:50:47Z</dcterms:modified>
</cp:coreProperties>
</file>