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81" r:id="rId4"/>
    <p:sldId id="299" r:id="rId5"/>
    <p:sldId id="300" r:id="rId6"/>
    <p:sldId id="301" r:id="rId7"/>
    <p:sldId id="302" r:id="rId8"/>
    <p:sldId id="303" r:id="rId9"/>
    <p:sldId id="304" r:id="rId10"/>
    <p:sldId id="307" r:id="rId11"/>
    <p:sldId id="306" r:id="rId12"/>
    <p:sldId id="294"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16/03/1443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16/03/1443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afheemonline.com/tafseer.asp?s=005&amp;h=19" TargetMode="External"/><Relationship Id="rId2" Type="http://schemas.openxmlformats.org/officeDocument/2006/relationships/hyperlink" Target="https://tafheemonline.com/tafseer.asp?s=005&amp;h=18"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tafheemonline.com/tafseer.asp?s=005&amp;h=2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1203266"/>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19</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641145" y="1493633"/>
            <a:ext cx="2797247"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37</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979004" y="3503640"/>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C00000"/>
              </a:solidFill>
              <a:latin typeface="Arial" pitchFamily="34" charset="0"/>
              <a:cs typeface="Arial" pitchFamily="34" charset="0"/>
            </a:endParaRPr>
          </a:p>
        </p:txBody>
      </p:sp>
      <p:sp>
        <p:nvSpPr>
          <p:cNvPr id="10241" name="Rectangle 1"/>
          <p:cNvSpPr>
            <a:spLocks noChangeArrowheads="1"/>
          </p:cNvSpPr>
          <p:nvPr/>
        </p:nvSpPr>
        <p:spPr bwMode="auto">
          <a:xfrm>
            <a:off x="1414233" y="2323299"/>
            <a:ext cx="7219665"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مَنْ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أَطَاعَنِيْ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دَخَلَ الْجَنَّةَ، وَمَنْ عَصَانِي فَقَدْ أَبَى</a:t>
            </a:r>
            <a:endParaRPr kumimoji="0" lang="ur-PK" sz="5400" b="0" i="0" u="none" strike="noStrike" cap="none" normalizeH="0" baseline="0" dirty="0" smtClean="0">
              <a:ln>
                <a:noFill/>
              </a:ln>
              <a:solidFill>
                <a:srgbClr val="0C2F4F"/>
              </a:solidFill>
              <a:effectLst/>
              <a:latin typeface="Arial" pitchFamily="34" charset="0"/>
              <a:cs typeface="Arial" pitchFamily="34" charset="0"/>
            </a:endParaRPr>
          </a:p>
        </p:txBody>
      </p:sp>
      <p:sp>
        <p:nvSpPr>
          <p:cNvPr id="10242" name="Rectangle 2"/>
          <p:cNvSpPr>
            <a:spLocks noChangeArrowheads="1"/>
          </p:cNvSpPr>
          <p:nvPr/>
        </p:nvSpPr>
        <p:spPr bwMode="auto">
          <a:xfrm>
            <a:off x="2589950" y="4312045"/>
            <a:ext cx="5439310"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جس نے میری اطاعت کی وہ ضرور جنت میں جائے گا اور </a:t>
            </a:r>
            <a:endParaRPr kumimoji="0" lang="en-US"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جس نے میری نافرمانی کی اس نے جنت میں جانے سے انکار کر دیا۔</a:t>
            </a:r>
            <a:endParaRPr kumimoji="0" lang="en-US" sz="12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7280)</a:t>
            </a:r>
            <a:endParaRPr kumimoji="0" lang="ur-PK"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496291" y="1343508"/>
            <a:ext cx="661455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solidFill>
                <a:srgbClr val="C00000"/>
              </a:solidFill>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145" name="Rectangle 1"/>
          <p:cNvSpPr>
            <a:spLocks noChangeArrowheads="1"/>
          </p:cNvSpPr>
          <p:nvPr/>
        </p:nvSpPr>
        <p:spPr bwMode="auto">
          <a:xfrm>
            <a:off x="1596789" y="2279176"/>
            <a:ext cx="6291616"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مَنْ أَحْدَثَ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فِيْ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أَمْرِنَا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هٰذَا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مَا لَيْسَ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فِيْهِ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فَهُوَ رَدٌّ</a:t>
            </a:r>
            <a:endParaRPr kumimoji="0" lang="ur-PK" sz="5400" b="0" i="0" u="none" strike="noStrike" cap="none" normalizeH="0" baseline="0" dirty="0" smtClean="0">
              <a:ln>
                <a:noFill/>
              </a:ln>
              <a:solidFill>
                <a:srgbClr val="0C2F4F"/>
              </a:solidFill>
              <a:effectLst/>
              <a:latin typeface="Arial" pitchFamily="34" charset="0"/>
              <a:cs typeface="Arial" pitchFamily="34" charset="0"/>
            </a:endParaRPr>
          </a:p>
        </p:txBody>
      </p:sp>
      <p:sp>
        <p:nvSpPr>
          <p:cNvPr id="6146" name="Rectangle 2"/>
          <p:cNvSpPr>
            <a:spLocks noChangeArrowheads="1"/>
          </p:cNvSpPr>
          <p:nvPr/>
        </p:nvSpPr>
        <p:spPr bwMode="auto">
          <a:xfrm>
            <a:off x="1881081" y="3984285"/>
            <a:ext cx="600732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جس نے ہمارے اس امر(دین) میں نیا طریقہ ایجاد کیا جو حقیقتا اس میں نہیں ہے تو وہ طریقہ مردود ہے۔</a:t>
            </a:r>
            <a:endParaRPr kumimoji="0" lang="en-US" sz="14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2697)</a:t>
            </a:r>
            <a:endParaRPr kumimoji="0" lang="ur-PK"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sp>
        <p:nvSpPr>
          <p:cNvPr id="10" name="Rectangle 9"/>
          <p:cNvSpPr/>
          <p:nvPr/>
        </p:nvSpPr>
        <p:spPr>
          <a:xfrm>
            <a:off x="2161340" y="1786229"/>
            <a:ext cx="5004896" cy="923330"/>
          </a:xfrm>
          <a:prstGeom prst="rect">
            <a:avLst/>
          </a:prstGeom>
        </p:spPr>
        <p:txBody>
          <a:bodyPr wrap="none">
            <a:spAutoFit/>
          </a:bodyPr>
          <a:lstStyle/>
          <a:p>
            <a:pPr algn="ctr" rtl="1"/>
            <a:r>
              <a:rPr lang="ur-PK" sz="5400" dirty="0" smtClean="0">
                <a:solidFill>
                  <a:srgbClr val="0C2F4F"/>
                </a:solidFill>
                <a:latin typeface="Jameel Noori Nastaleeq" pitchFamily="2" charset="-78"/>
                <a:cs typeface="Jameel Noori Nastaleeq" pitchFamily="2" charset="-78"/>
              </a:rPr>
              <a:t>لفظ بدعت </a:t>
            </a:r>
            <a:r>
              <a:rPr lang="ur-PK" sz="5400" dirty="0" smtClean="0">
                <a:solidFill>
                  <a:srgbClr val="0C2F4F"/>
                </a:solidFill>
                <a:latin typeface="Jameel Noori Nastaleeq" pitchFamily="2" charset="-78"/>
                <a:cs typeface="Jameel Noori Nastaleeq" pitchFamily="2" charset="-78"/>
              </a:rPr>
              <a:t>"بدع" </a:t>
            </a:r>
            <a:r>
              <a:rPr lang="ur-PK" sz="5400" dirty="0" smtClean="0">
                <a:solidFill>
                  <a:srgbClr val="0C2F4F"/>
                </a:solidFill>
                <a:latin typeface="Jameel Noori Nastaleeq" pitchFamily="2" charset="-78"/>
                <a:cs typeface="Jameel Noori Nastaleeq" pitchFamily="2" charset="-78"/>
              </a:rPr>
              <a:t>سے نکلا ہے </a:t>
            </a:r>
            <a:endParaRPr lang="en-US" sz="5400" dirty="0">
              <a:solidFill>
                <a:srgbClr val="0C2F4F"/>
              </a:solidFill>
              <a:latin typeface="Jameel Noori Nastaleeq" pitchFamily="2" charset="-78"/>
              <a:cs typeface="Jameel Noori Nastaleeq" pitchFamily="2" charset="-78"/>
            </a:endParaRPr>
          </a:p>
        </p:txBody>
      </p:sp>
      <p:sp>
        <p:nvSpPr>
          <p:cNvPr id="11" name="Rectangle 10"/>
          <p:cNvSpPr/>
          <p:nvPr/>
        </p:nvSpPr>
        <p:spPr>
          <a:xfrm>
            <a:off x="2594236" y="4356349"/>
            <a:ext cx="4572000" cy="769441"/>
          </a:xfrm>
          <a:prstGeom prst="rect">
            <a:avLst/>
          </a:prstGeom>
        </p:spPr>
        <p:txBody>
          <a:bodyPr>
            <a:spAutoFit/>
          </a:bodyPr>
          <a:lstStyle/>
          <a:p>
            <a:pPr algn="ctr" rtl="1"/>
            <a:r>
              <a:rPr lang="ur-PK" sz="4400" dirty="0" smtClean="0">
                <a:solidFill>
                  <a:srgbClr val="0C2F4F"/>
                </a:solidFill>
                <a:latin typeface="Jameel Noori Nastaleeq" pitchFamily="2" charset="-78"/>
                <a:cs typeface="Jameel Noori Nastaleeq" pitchFamily="2" charset="-78"/>
              </a:rPr>
              <a:t>نئی </a:t>
            </a:r>
            <a:r>
              <a:rPr lang="ur-PK" sz="4400" dirty="0" smtClean="0">
                <a:solidFill>
                  <a:srgbClr val="0C2F4F"/>
                </a:solidFill>
                <a:latin typeface="Jameel Noori Nastaleeq" pitchFamily="2" charset="-78"/>
                <a:cs typeface="Jameel Noori Nastaleeq" pitchFamily="2" charset="-78"/>
              </a:rPr>
              <a:t>بات یا چیز بنانا یا ایجاد کرنا</a:t>
            </a:r>
            <a:endParaRPr lang="en-US" sz="4400" dirty="0">
              <a:solidFill>
                <a:srgbClr val="0C2F4F"/>
              </a:solidFill>
              <a:latin typeface="Jameel Noori Nastaleeq" pitchFamily="2" charset="-78"/>
              <a:cs typeface="Jameel Noori Nastaleeq" pitchFamily="2" charset="-78"/>
            </a:endParaRPr>
          </a:p>
        </p:txBody>
      </p:sp>
      <p:sp>
        <p:nvSpPr>
          <p:cNvPr id="2" name="Rectangle 1"/>
          <p:cNvSpPr/>
          <p:nvPr/>
        </p:nvSpPr>
        <p:spPr>
          <a:xfrm>
            <a:off x="5749021" y="3140744"/>
            <a:ext cx="2834430" cy="830997"/>
          </a:xfrm>
          <a:prstGeom prst="rect">
            <a:avLst/>
          </a:prstGeom>
        </p:spPr>
        <p:txBody>
          <a:bodyPr wrap="none">
            <a:spAutoFit/>
          </a:bodyPr>
          <a:lstStyle/>
          <a:p>
            <a:pPr algn="ctr" rtl="1"/>
            <a:r>
              <a:rPr lang="ur-PK" sz="4800" b="1" u="sng" dirty="0">
                <a:solidFill>
                  <a:srgbClr val="C00000"/>
                </a:solidFill>
                <a:latin typeface="Jameel Noori Nastaleeq" pitchFamily="2" charset="-78"/>
                <a:cs typeface="Jameel Noori Nastaleeq" pitchFamily="2" charset="-78"/>
              </a:rPr>
              <a:t>لفظ بدعت کا مفہوم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sp>
        <p:nvSpPr>
          <p:cNvPr id="8" name="Rectangle 7"/>
          <p:cNvSpPr/>
          <p:nvPr/>
        </p:nvSpPr>
        <p:spPr>
          <a:xfrm>
            <a:off x="4023423" y="1432427"/>
            <a:ext cx="474200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قرآن مجید میں اللہ تعالیٰ کا ارشاد ہے</a:t>
            </a:r>
            <a:endParaRPr lang="en-US" sz="4400" b="1" u="sng" dirty="0">
              <a:solidFill>
                <a:srgbClr val="C00000"/>
              </a:solidFill>
              <a:latin typeface="Jameel Noori Nastaleeq" pitchFamily="2" charset="-78"/>
              <a:cs typeface="Jameel Noori Nastaleeq" pitchFamily="2" charset="-78"/>
            </a:endParaRPr>
          </a:p>
        </p:txBody>
      </p:sp>
      <p:sp>
        <p:nvSpPr>
          <p:cNvPr id="9" name="Rectangle 8"/>
          <p:cNvSpPr/>
          <p:nvPr/>
        </p:nvSpPr>
        <p:spPr>
          <a:xfrm>
            <a:off x="873458" y="2887471"/>
            <a:ext cx="7997588" cy="707886"/>
          </a:xfrm>
          <a:prstGeom prst="rect">
            <a:avLst/>
          </a:prstGeom>
        </p:spPr>
        <p:txBody>
          <a:bodyPr wrap="square">
            <a:spAutoFit/>
          </a:bodyPr>
          <a:lstStyle/>
          <a:p>
            <a:pPr algn="ctr" rtl="1"/>
            <a:r>
              <a:rPr lang="ur-PK" sz="4000" dirty="0" smtClean="0">
                <a:solidFill>
                  <a:srgbClr val="0C2F4F"/>
                </a:solidFill>
                <a:latin typeface="Al_Mushaf" pitchFamily="2" charset="-78"/>
                <a:cs typeface="Al_Mushaf" pitchFamily="2" charset="-78"/>
              </a:rPr>
              <a:t>بَدِیۡعُ السَّمٰوٰتِ وَ الۡاَرۡضِ ؕ وَ اِذَا قَضٰۤی اَمۡرًا فَاِنَّمَا یَقُوۡلُ لَہٗ کُنۡ فَیَکُوۡنُ</a:t>
            </a:r>
            <a:endParaRPr lang="en-US" sz="4000" dirty="0">
              <a:solidFill>
                <a:srgbClr val="0C2F4F"/>
              </a:solidFill>
              <a:latin typeface="Al_Mushaf" pitchFamily="2" charset="-78"/>
              <a:cs typeface="Al_Mushaf" pitchFamily="2" charset="-78"/>
            </a:endParaRPr>
          </a:p>
        </p:txBody>
      </p:sp>
      <p:sp>
        <p:nvSpPr>
          <p:cNvPr id="10" name="Rectangle 9"/>
          <p:cNvSpPr/>
          <p:nvPr/>
        </p:nvSpPr>
        <p:spPr>
          <a:xfrm>
            <a:off x="1209612" y="3663863"/>
            <a:ext cx="6987653" cy="1569660"/>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سب کے سب اس کے مطیع فرمان ہیں ، وہ آسمانوں اور زمین کا موجد ہے، اور جس بات کا وہ فیصلہ کرتا ہے، اس کے لیے بس یہ حکم دیتا ہے کہ ” ہو جا “ اور وہ ہو جاتی ہے</a:t>
            </a:r>
            <a:r>
              <a:rPr lang="ur-PK" sz="3200" dirty="0" smtClean="0">
                <a:solidFill>
                  <a:srgbClr val="0C2F4F"/>
                </a:solidFill>
                <a:latin typeface="Jameel Noori Nastaleeq" pitchFamily="2" charset="-78"/>
                <a:cs typeface="Jameel Noori Nastaleeq" pitchFamily="2" charset="-78"/>
              </a:rPr>
              <a:t>۔(البقرہ 117)</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sp>
        <p:nvSpPr>
          <p:cNvPr id="10" name="Rectangle 9"/>
          <p:cNvSpPr/>
          <p:nvPr/>
        </p:nvSpPr>
        <p:spPr>
          <a:xfrm>
            <a:off x="3869810" y="1583927"/>
            <a:ext cx="4374916" cy="646331"/>
          </a:xfrm>
          <a:prstGeom prst="rect">
            <a:avLst/>
          </a:prstGeom>
        </p:spPr>
        <p:txBody>
          <a:bodyPr wrap="none">
            <a:spAutoFit/>
          </a:bodyPr>
          <a:lstStyle/>
          <a:p>
            <a:r>
              <a:rPr lang="ur-PK" sz="3600" b="1" u="sng" dirty="0" smtClean="0">
                <a:solidFill>
                  <a:srgbClr val="C00000"/>
                </a:solidFill>
                <a:latin typeface="Jameel Noori Nastaleeq" pitchFamily="2" charset="-78"/>
                <a:cs typeface="Jameel Noori Nastaleeq" pitchFamily="2" charset="-78"/>
              </a:rPr>
              <a:t>لفظ بدعت کے معنی امام نووی </a:t>
            </a:r>
            <a:r>
              <a:rPr lang="ur-PK" sz="3600" b="1" u="sng" dirty="0" smtClean="0">
                <a:solidFill>
                  <a:srgbClr val="C00000"/>
                </a:solidFill>
                <a:latin typeface="Jameel Noori Nastaleeq" pitchFamily="2" charset="-78"/>
                <a:cs typeface="Jameel Noori Nastaleeq" pitchFamily="2" charset="-78"/>
              </a:rPr>
              <a:t>ؒکے </a:t>
            </a:r>
            <a:r>
              <a:rPr lang="ur-PK" sz="3600" b="1" u="sng" dirty="0" smtClean="0">
                <a:solidFill>
                  <a:srgbClr val="C00000"/>
                </a:solidFill>
                <a:latin typeface="Jameel Noori Nastaleeq" pitchFamily="2" charset="-78"/>
                <a:cs typeface="Jameel Noori Nastaleeq" pitchFamily="2" charset="-78"/>
              </a:rPr>
              <a:t>مطابق </a:t>
            </a:r>
            <a:endParaRPr lang="en-US" sz="3600" b="1" u="sng" dirty="0">
              <a:solidFill>
                <a:srgbClr val="C00000"/>
              </a:solidFill>
              <a:latin typeface="Jameel Noori Nastaleeq" pitchFamily="2" charset="-78"/>
              <a:cs typeface="Jameel Noori Nastaleeq" pitchFamily="2" charset="-78"/>
            </a:endParaRPr>
          </a:p>
        </p:txBody>
      </p:sp>
      <p:sp>
        <p:nvSpPr>
          <p:cNvPr id="11" name="Rectangle 10"/>
          <p:cNvSpPr/>
          <p:nvPr/>
        </p:nvSpPr>
        <p:spPr>
          <a:xfrm>
            <a:off x="1585669" y="2669107"/>
            <a:ext cx="6659057"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itchFamily="2" charset="-78"/>
                <a:cs typeface="Al_Mushaf" pitchFamily="2" charset="-78"/>
              </a:rPr>
              <a:t>کل شئی عمل علی غیر </a:t>
            </a:r>
            <a:r>
              <a:rPr lang="ur-PK" sz="4400" dirty="0" smtClean="0">
                <a:solidFill>
                  <a:srgbClr val="0C2F4F"/>
                </a:solidFill>
                <a:latin typeface="Al_Mushaf" pitchFamily="2" charset="-78"/>
                <a:cs typeface="Al_Mushaf" pitchFamily="2" charset="-78"/>
              </a:rPr>
              <a:t>مثال سبق</a:t>
            </a:r>
            <a:endParaRPr lang="ur-PK" sz="4400" dirty="0" smtClean="0">
              <a:solidFill>
                <a:srgbClr val="0C2F4F"/>
              </a:solidFill>
              <a:latin typeface="Al_Mushaf" pitchFamily="2" charset="-78"/>
              <a:cs typeface="Al_Mushaf" pitchFamily="2" charset="-78"/>
            </a:endParaRPr>
          </a:p>
          <a:p>
            <a:pPr algn="ctr" rtl="1">
              <a:lnSpc>
                <a:spcPct val="150000"/>
              </a:lnSpc>
            </a:pPr>
            <a:r>
              <a:rPr lang="ur-PK" sz="4400" dirty="0" smtClean="0">
                <a:solidFill>
                  <a:srgbClr val="0C2F4F"/>
                </a:solidFill>
                <a:latin typeface="Jameel Noori Nastaleeq" pitchFamily="2" charset="-78"/>
                <a:cs typeface="Jameel Noori Nastaleeq" pitchFamily="2" charset="-78"/>
              </a:rPr>
              <a:t>ہر </a:t>
            </a:r>
            <a:r>
              <a:rPr lang="ur-PK" sz="4400" dirty="0" smtClean="0">
                <a:solidFill>
                  <a:srgbClr val="0C2F4F"/>
                </a:solidFill>
                <a:latin typeface="Jameel Noori Nastaleeq" pitchFamily="2" charset="-78"/>
                <a:cs typeface="Jameel Noori Nastaleeq" pitchFamily="2" charset="-78"/>
              </a:rPr>
              <a:t>وہ چیز جو کسی سا بق نمونے کے بغیر کی جائے</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sp>
        <p:nvSpPr>
          <p:cNvPr id="9" name="Rectangle 8"/>
          <p:cNvSpPr/>
          <p:nvPr/>
        </p:nvSpPr>
        <p:spPr>
          <a:xfrm>
            <a:off x="5631432" y="1360453"/>
            <a:ext cx="3297698" cy="830997"/>
          </a:xfrm>
          <a:prstGeom prst="rect">
            <a:avLst/>
          </a:prstGeom>
        </p:spPr>
        <p:txBody>
          <a:bodyPr wrap="none">
            <a:spAutoFit/>
          </a:bodyPr>
          <a:lstStyle/>
          <a:p>
            <a:pPr algn="ctr" rtl="1"/>
            <a:r>
              <a:rPr lang="ur-PK" sz="4800" b="1" u="sng" dirty="0" smtClean="0">
                <a:solidFill>
                  <a:srgbClr val="C00000"/>
                </a:solidFill>
                <a:latin typeface="Jameel Noori Nastaleeq" pitchFamily="2" charset="-78"/>
                <a:cs typeface="Jameel Noori Nastaleeq" pitchFamily="2" charset="-78"/>
              </a:rPr>
              <a:t>بدعت کے شرعی </a:t>
            </a:r>
            <a:r>
              <a:rPr lang="ur-PK" sz="4800" b="1" u="sng" dirty="0" smtClean="0">
                <a:solidFill>
                  <a:srgbClr val="C00000"/>
                </a:solidFill>
                <a:latin typeface="Jameel Noori Nastaleeq" pitchFamily="2" charset="-78"/>
                <a:cs typeface="Jameel Noori Nastaleeq" pitchFamily="2" charset="-78"/>
              </a:rPr>
              <a:t>معنی</a:t>
            </a:r>
            <a:endParaRPr lang="en-US" sz="4800" b="1" u="sng" dirty="0">
              <a:solidFill>
                <a:srgbClr val="C00000"/>
              </a:solidFill>
              <a:latin typeface="Jameel Noori Nastaleeq" pitchFamily="2" charset="-78"/>
              <a:cs typeface="Jameel Noori Nastaleeq" pitchFamily="2" charset="-78"/>
            </a:endParaRPr>
          </a:p>
        </p:txBody>
      </p:sp>
      <p:sp>
        <p:nvSpPr>
          <p:cNvPr id="10" name="Rectangle 9"/>
          <p:cNvSpPr/>
          <p:nvPr/>
        </p:nvSpPr>
        <p:spPr>
          <a:xfrm>
            <a:off x="1773535" y="2111936"/>
            <a:ext cx="5753686" cy="3624069"/>
          </a:xfrm>
          <a:prstGeom prst="rect">
            <a:avLst/>
          </a:prstGeom>
        </p:spPr>
        <p:txBody>
          <a:bodyPr wrap="square">
            <a:spAutoFit/>
          </a:bodyPr>
          <a:lstStyle/>
          <a:p>
            <a:pPr algn="ctr" rtl="1">
              <a:lnSpc>
                <a:spcPct val="150000"/>
              </a:lnSpc>
            </a:pPr>
            <a:r>
              <a:rPr lang="ur-PK" sz="3600" dirty="0" smtClean="0">
                <a:solidFill>
                  <a:srgbClr val="0C2F4F"/>
                </a:solidFill>
                <a:latin typeface="Al_Mushaf" pitchFamily="2" charset="-78"/>
                <a:cs typeface="Al_Mushaf" pitchFamily="2" charset="-78"/>
              </a:rPr>
              <a:t>البدعۃفی الاصل احداث امر لم یکن فی زمن رسول اللہ صل اللہ علیہ والہ وسلم </a:t>
            </a:r>
          </a:p>
          <a:p>
            <a:pPr algn="ctr" rtl="1">
              <a:lnSpc>
                <a:spcPct val="150000"/>
              </a:lnSpc>
            </a:pPr>
            <a:endParaRPr lang="ur-PK" sz="1200" dirty="0" smtClean="0">
              <a:solidFill>
                <a:srgbClr val="0C2F4F"/>
              </a:solidFill>
              <a:latin typeface="Al_Mushaf" pitchFamily="2" charset="-78"/>
              <a:cs typeface="Al_Mushaf" pitchFamily="2" charset="-78"/>
            </a:endParaRPr>
          </a:p>
          <a:p>
            <a:pPr algn="ctr" rtl="1">
              <a:lnSpc>
                <a:spcPct val="150000"/>
              </a:lnSpc>
            </a:pPr>
            <a:r>
              <a:rPr lang="ur-PK" sz="3600" dirty="0" smtClean="0">
                <a:solidFill>
                  <a:srgbClr val="0C2F4F"/>
                </a:solidFill>
                <a:latin typeface="Jameel Noori Nastaleeq" pitchFamily="2" charset="-78"/>
                <a:cs typeface="Jameel Noori Nastaleeq" pitchFamily="2" charset="-78"/>
              </a:rPr>
              <a:t>بدعت دراصل ایسی بنائی ہوئی بات کو کہا جاتا ہےجو آپ </a:t>
            </a:r>
            <a:r>
              <a:rPr lang="ur-PK" sz="3600" dirty="0" smtClean="0">
                <a:solidFill>
                  <a:srgbClr val="0C2F4F"/>
                </a:solidFill>
                <a:latin typeface="Jameel Noori Nastaleeq" pitchFamily="2" charset="-78"/>
                <a:cs typeface="Jameel Noori Nastaleeq" pitchFamily="2" charset="-78"/>
              </a:rPr>
              <a:t>ؐکے </a:t>
            </a:r>
            <a:r>
              <a:rPr lang="ur-PK" sz="3600" dirty="0" smtClean="0">
                <a:solidFill>
                  <a:srgbClr val="0C2F4F"/>
                </a:solidFill>
                <a:latin typeface="Jameel Noori Nastaleeq" pitchFamily="2" charset="-78"/>
                <a:cs typeface="Jameel Noori Nastaleeq" pitchFamily="2" charset="-78"/>
              </a:rPr>
              <a:t>زمانے میں نہیں تھی </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41377" y="1159987"/>
            <a:ext cx="3775393"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 بدعت اختیار کرنے کے اسباب</a:t>
            </a:r>
            <a:endParaRPr lang="en-US" sz="40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111073" y="2082565"/>
            <a:ext cx="7042245" cy="1569660"/>
          </a:xfrm>
          <a:prstGeom prst="rect">
            <a:avLst/>
          </a:prstGeom>
        </p:spPr>
        <p:txBody>
          <a:bodyPr wrap="square">
            <a:spAutoFit/>
          </a:bodyPr>
          <a:lstStyle/>
          <a:p>
            <a:pPr algn="ctr" rtl="1"/>
            <a:r>
              <a:rPr lang="ur-PK" sz="3200" dirty="0" smtClean="0">
                <a:solidFill>
                  <a:srgbClr val="0C2F4F"/>
                </a:solidFill>
                <a:latin typeface="Al_Mushaf" pitchFamily="2" charset="-78"/>
                <a:cs typeface="Al_Mushaf" pitchFamily="2" charset="-78"/>
              </a:rPr>
              <a:t>یَسۡـَٔلُوۡنَکَ مَاذَاۤ اُحِلَّ لَہُمۡ ؕ قُلۡ اُحِلَّ لَکُمُ الطَّیِّبٰتُ ۙ وَ مَا عَلَّمۡتُمۡ مِّنَ الۡجَوَارِحِ مُکَلِّبِیۡنَ تُعَلِّمُوۡنَہُنَّ مِمَّا عَلَّمَکُمُ اللّٰہُ ۫ فَکُلُوۡا مِمَّاۤ اَمۡسَکۡنَ عَلَیۡکُمۡ وَ اذۡکُرُوا اسۡمَ اللّٰہِ عَلَیۡہِ ۪ وَ اتَّقُوا اللّٰہَ ؕ اِنَّ اللّٰہَ سَرِیۡعُ الۡحِسَابِ </a:t>
            </a:r>
            <a:endParaRPr lang="en-US" sz="3200" dirty="0">
              <a:solidFill>
                <a:srgbClr val="0C2F4F"/>
              </a:solidFill>
              <a:latin typeface="Al_Mushaf" pitchFamily="2" charset="-78"/>
              <a:cs typeface="Al_Mushaf" pitchFamily="2" charset="-78"/>
            </a:endParaRPr>
          </a:p>
        </p:txBody>
      </p:sp>
      <p:sp>
        <p:nvSpPr>
          <p:cNvPr id="6" name="Rectangle 5"/>
          <p:cNvSpPr/>
          <p:nvPr/>
        </p:nvSpPr>
        <p:spPr>
          <a:xfrm>
            <a:off x="1111073" y="3739313"/>
            <a:ext cx="7260609" cy="2246769"/>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وگ پُوچھتے ہیں کہ ان کے لیے کیا حلال کیا گیا ہے، کہو تمہارے لیے ساری پاک چیزیں حلال کردی گئی ہیں۔</a:t>
            </a:r>
            <a:r>
              <a:rPr lang="ur-PK" sz="2800" b="1" baseline="30000" dirty="0" smtClean="0">
                <a:solidFill>
                  <a:srgbClr val="0C2F4F"/>
                </a:solidFill>
                <a:latin typeface="Jameel Noori Nastaleeq" pitchFamily="2" charset="-78"/>
                <a:cs typeface="Jameel Noori Nastaleeq" pitchFamily="2" charset="-78"/>
                <a:hlinkClick r:id="rId2"/>
              </a:rPr>
              <a:t>18</a:t>
            </a:r>
            <a:r>
              <a:rPr lang="ur-PK" sz="2800" dirty="0" smtClean="0">
                <a:solidFill>
                  <a:srgbClr val="0C2F4F"/>
                </a:solidFill>
                <a:latin typeface="Jameel Noori Nastaleeq" pitchFamily="2" charset="-78"/>
                <a:cs typeface="Jameel Noori Nastaleeq" pitchFamily="2" charset="-78"/>
              </a:rPr>
              <a:t> اور جن شکاری جانوروں کو تم نے سَدھا یا ہو۔۔۔۔جن کو خدا کے دیے ہوئے علم کی بنا پر تم شکار کی تعلیم دیا کرتے ہو۔۔۔۔وہ جس جانور کو تمہارے لیے پکڑ رکھیں اس کو بھی تم کھاسکتے ہو،</a:t>
            </a:r>
            <a:r>
              <a:rPr lang="ur-PK" sz="2800" b="1" baseline="30000" dirty="0" smtClean="0">
                <a:solidFill>
                  <a:srgbClr val="0C2F4F"/>
                </a:solidFill>
                <a:latin typeface="Jameel Noori Nastaleeq" pitchFamily="2" charset="-78"/>
                <a:cs typeface="Jameel Noori Nastaleeq" pitchFamily="2" charset="-78"/>
                <a:hlinkClick r:id="rId3"/>
              </a:rPr>
              <a:t>19</a:t>
            </a:r>
            <a:r>
              <a:rPr lang="ur-PK" sz="2800" dirty="0" smtClean="0">
                <a:solidFill>
                  <a:srgbClr val="0C2F4F"/>
                </a:solidFill>
                <a:latin typeface="Jameel Noori Nastaleeq" pitchFamily="2" charset="-78"/>
                <a:cs typeface="Jameel Noori Nastaleeq" pitchFamily="2" charset="-78"/>
              </a:rPr>
              <a:t> البتہ اس پر اللہ کا نام لے لو </a:t>
            </a:r>
            <a:r>
              <a:rPr lang="ur-PK" sz="2800" b="1" baseline="30000" dirty="0" smtClean="0">
                <a:solidFill>
                  <a:srgbClr val="0C2F4F"/>
                </a:solidFill>
                <a:latin typeface="Jameel Noori Nastaleeq" pitchFamily="2" charset="-78"/>
                <a:cs typeface="Jameel Noori Nastaleeq" pitchFamily="2" charset="-78"/>
                <a:hlinkClick r:id="rId4"/>
              </a:rPr>
              <a:t>20</a:t>
            </a:r>
            <a:r>
              <a:rPr lang="ur-PK" sz="2800" dirty="0" smtClean="0">
                <a:solidFill>
                  <a:srgbClr val="0C2F4F"/>
                </a:solidFill>
                <a:latin typeface="Jameel Noori Nastaleeq" pitchFamily="2" charset="-78"/>
                <a:cs typeface="Jameel Noori Nastaleeq" pitchFamily="2" charset="-78"/>
              </a:rPr>
              <a:t>اور اللہ کا قانون توڑنے سے ڈرو، اللہ کو حساب لیتے کچھ دیر نہیں لگتی</a:t>
            </a:r>
            <a:r>
              <a:rPr lang="ur-PK" sz="2800" dirty="0" smtClean="0">
                <a:solidFill>
                  <a:srgbClr val="0C2F4F"/>
                </a:solidFill>
                <a:latin typeface="Jameel Noori Nastaleeq" pitchFamily="2" charset="-78"/>
                <a:cs typeface="Jameel Noori Nastaleeq" pitchFamily="2" charset="-78"/>
              </a:rPr>
              <a:t>۔(المائدہ 3)</a:t>
            </a:r>
            <a:endParaRPr lang="en-US" sz="2800" dirty="0">
              <a:solidFill>
                <a:srgbClr val="0C2F4F"/>
              </a:solidFill>
              <a:latin typeface="Jameel Noori Nastaleeq" pitchFamily="2" charset="-78"/>
              <a:cs typeface="Jameel Noori Nastaleeq" pitchFamily="2" charset="-78"/>
            </a:endParaRPr>
          </a:p>
        </p:txBody>
      </p:sp>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pic>
        <p:nvPicPr>
          <p:cNvPr id="8" name="Picture 7">
            <a:extLst>
              <a:ext uri="{FF2B5EF4-FFF2-40B4-BE49-F238E27FC236}">
                <a16:creationId xmlns:a16="http://schemas.microsoft.com/office/drawing/2014/main" id="{02C8EA7C-CC1C-4B41-943C-C9D2C3FC19F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11348" y="1365968"/>
            <a:ext cx="7162135" cy="4524315"/>
          </a:xfrm>
          <a:prstGeom prst="rect">
            <a:avLst/>
          </a:prstGeom>
        </p:spPr>
        <p:txBody>
          <a:bodyPr wrap="square">
            <a:spAutoFit/>
          </a:bodyPr>
          <a:lstStyle/>
          <a:p>
            <a:pPr marL="514350" indent="-514350" algn="r" rtl="1">
              <a:buFont typeface="+mj-lt"/>
              <a:buAutoNum type="arabicPeriod"/>
            </a:pPr>
            <a:r>
              <a:rPr lang="ur-PK" sz="3200" dirty="0" smtClean="0">
                <a:solidFill>
                  <a:srgbClr val="0C2F4F"/>
                </a:solidFill>
                <a:latin typeface="Jameel Noori Nastaleeq" pitchFamily="2" charset="-78"/>
                <a:cs typeface="Jameel Noori Nastaleeq" pitchFamily="2" charset="-78"/>
              </a:rPr>
              <a:t>دین </a:t>
            </a:r>
            <a:r>
              <a:rPr lang="ur-PK" sz="3200" dirty="0" smtClean="0">
                <a:solidFill>
                  <a:srgbClr val="0C2F4F"/>
                </a:solidFill>
                <a:latin typeface="Jameel Noori Nastaleeq" pitchFamily="2" charset="-78"/>
                <a:cs typeface="Jameel Noori Nastaleeq" pitchFamily="2" charset="-78"/>
              </a:rPr>
              <a:t>مکمل ہے اب اگر کوئی شخص دین میں </a:t>
            </a:r>
            <a:r>
              <a:rPr lang="ur-PK" sz="3200" dirty="0" smtClean="0">
                <a:solidFill>
                  <a:srgbClr val="0C2F4F"/>
                </a:solidFill>
                <a:latin typeface="Jameel Noori Nastaleeq" pitchFamily="2" charset="-78"/>
                <a:cs typeface="Jameel Noori Nastaleeq" pitchFamily="2" charset="-78"/>
              </a:rPr>
              <a:t>نئی </a:t>
            </a:r>
            <a:r>
              <a:rPr lang="ur-PK" sz="3200" dirty="0" smtClean="0">
                <a:solidFill>
                  <a:srgbClr val="0C2F4F"/>
                </a:solidFill>
                <a:latin typeface="Jameel Noori Nastaleeq" pitchFamily="2" charset="-78"/>
                <a:cs typeface="Jameel Noori Nastaleeq" pitchFamily="2" charset="-78"/>
              </a:rPr>
              <a:t>بات شامل کرتا ہے تو گویا وہ اپنے عمل اور عقیدہ سے دین کو نا مکمل ثابت کر رہا </a:t>
            </a:r>
            <a:r>
              <a:rPr lang="ur-PK" sz="3200" dirty="0" smtClean="0">
                <a:solidFill>
                  <a:srgbClr val="0C2F4F"/>
                </a:solidFill>
                <a:latin typeface="Jameel Noori Nastaleeq" pitchFamily="2" charset="-78"/>
                <a:cs typeface="Jameel Noori Nastaleeq" pitchFamily="2" charset="-78"/>
              </a:rPr>
              <a:t>ہے۔</a:t>
            </a:r>
            <a:endParaRPr lang="ur-PK" sz="3200" dirty="0" smtClean="0">
              <a:solidFill>
                <a:srgbClr val="0C2F4F"/>
              </a:solidFill>
              <a:latin typeface="Jameel Noori Nastaleeq" pitchFamily="2" charset="-78"/>
              <a:cs typeface="Jameel Noori Nastaleeq" pitchFamily="2" charset="-78"/>
            </a:endParaRPr>
          </a:p>
          <a:p>
            <a:pPr marL="514350" indent="-514350" algn="r" rtl="1">
              <a:buFont typeface="+mj-lt"/>
              <a:buAutoNum type="arabicPeriod"/>
            </a:pPr>
            <a:r>
              <a:rPr lang="ur-PK" sz="3200" dirty="0" smtClean="0">
                <a:solidFill>
                  <a:srgbClr val="0C2F4F"/>
                </a:solidFill>
                <a:latin typeface="Jameel Noori Nastaleeq" pitchFamily="2" charset="-78"/>
                <a:cs typeface="Jameel Noori Nastaleeq" pitchFamily="2" charset="-78"/>
              </a:rPr>
              <a:t>بدعت </a:t>
            </a:r>
            <a:r>
              <a:rPr lang="ur-PK" sz="3200" dirty="0" smtClean="0">
                <a:solidFill>
                  <a:srgbClr val="0C2F4F"/>
                </a:solidFill>
                <a:latin typeface="Jameel Noori Nastaleeq" pitchFamily="2" charset="-78"/>
                <a:cs typeface="Jameel Noori Nastaleeq" pitchFamily="2" charset="-78"/>
              </a:rPr>
              <a:t>اختیار کرنے سے نبی کریم </a:t>
            </a:r>
            <a:r>
              <a:rPr lang="ur-PK" sz="3200" dirty="0" smtClean="0">
                <a:solidFill>
                  <a:srgbClr val="0C2F4F"/>
                </a:solidFill>
                <a:latin typeface="Jameel Noori Nastaleeq" pitchFamily="2" charset="-78"/>
                <a:cs typeface="Jameel Noori Nastaleeq" pitchFamily="2" charset="-78"/>
              </a:rPr>
              <a:t>ﷺکی </a:t>
            </a:r>
            <a:r>
              <a:rPr lang="ur-PK" sz="3200" dirty="0" smtClean="0">
                <a:solidFill>
                  <a:srgbClr val="0C2F4F"/>
                </a:solidFill>
                <a:latin typeface="Jameel Noori Nastaleeq" pitchFamily="2" charset="-78"/>
                <a:cs typeface="Jameel Noori Nastaleeq" pitchFamily="2" charset="-78"/>
              </a:rPr>
              <a:t>عطا کردہ شریعت پر بھی حرف آتا ہے </a:t>
            </a:r>
            <a:r>
              <a:rPr lang="ur-PK" sz="3200" dirty="0" smtClean="0">
                <a:solidFill>
                  <a:srgbClr val="0C2F4F"/>
                </a:solidFill>
                <a:latin typeface="Jameel Noori Nastaleeq" pitchFamily="2" charset="-78"/>
                <a:cs typeface="Jameel Noori Nastaleeq" pitchFamily="2" charset="-78"/>
              </a:rPr>
              <a:t>۔نبی </a:t>
            </a:r>
            <a:r>
              <a:rPr lang="ur-PK" sz="3200" dirty="0" smtClean="0">
                <a:solidFill>
                  <a:srgbClr val="0C2F4F"/>
                </a:solidFill>
                <a:latin typeface="Jameel Noori Nastaleeq" pitchFamily="2" charset="-78"/>
                <a:cs typeface="Jameel Noori Nastaleeq" pitchFamily="2" charset="-78"/>
              </a:rPr>
              <a:t>کریم </a:t>
            </a:r>
            <a:r>
              <a:rPr lang="ur-PK" sz="3200" dirty="0" smtClean="0">
                <a:solidFill>
                  <a:srgbClr val="0C2F4F"/>
                </a:solidFill>
                <a:latin typeface="Jameel Noori Nastaleeq" pitchFamily="2" charset="-78"/>
                <a:cs typeface="Jameel Noori Nastaleeq" pitchFamily="2" charset="-78"/>
              </a:rPr>
              <a:t>ﷺنے فرمایا:" میں </a:t>
            </a:r>
            <a:r>
              <a:rPr lang="ur-PK" sz="3200" dirty="0" smtClean="0">
                <a:solidFill>
                  <a:srgbClr val="0C2F4F"/>
                </a:solidFill>
                <a:latin typeface="Jameel Noori Nastaleeq" pitchFamily="2" charset="-78"/>
                <a:cs typeface="Jameel Noori Nastaleeq" pitchFamily="2" charset="-78"/>
              </a:rPr>
              <a:t>تم کو ایسی </a:t>
            </a:r>
            <a:r>
              <a:rPr lang="ur-PK" sz="3200" dirty="0" smtClean="0">
                <a:solidFill>
                  <a:srgbClr val="0C2F4F"/>
                </a:solidFill>
                <a:latin typeface="Jameel Noori Nastaleeq" pitchFamily="2" charset="-78"/>
                <a:cs typeface="Jameel Noori Nastaleeq" pitchFamily="2" charset="-78"/>
              </a:rPr>
              <a:t>روشن </a:t>
            </a:r>
            <a:r>
              <a:rPr lang="ur-PK" sz="3200" dirty="0" smtClean="0">
                <a:solidFill>
                  <a:srgbClr val="0C2F4F"/>
                </a:solidFill>
                <a:latin typeface="Jameel Noori Nastaleeq" pitchFamily="2" charset="-78"/>
                <a:cs typeface="Jameel Noori Nastaleeq" pitchFamily="2" charset="-78"/>
              </a:rPr>
              <a:t>اور واضح راہ پر چھوڑا ہے </a:t>
            </a:r>
            <a:r>
              <a:rPr lang="ur-PK" sz="3200" dirty="0" smtClean="0">
                <a:solidFill>
                  <a:srgbClr val="0C2F4F"/>
                </a:solidFill>
                <a:latin typeface="Jameel Noori Nastaleeq" pitchFamily="2" charset="-78"/>
                <a:cs typeface="Jameel Noori Nastaleeq" pitchFamily="2" charset="-78"/>
              </a:rPr>
              <a:t>جس کے </a:t>
            </a:r>
            <a:r>
              <a:rPr lang="ur-PK" sz="3200" dirty="0" smtClean="0">
                <a:solidFill>
                  <a:srgbClr val="0C2F4F"/>
                </a:solidFill>
                <a:latin typeface="Jameel Noori Nastaleeq" pitchFamily="2" charset="-78"/>
                <a:cs typeface="Jameel Noori Nastaleeq" pitchFamily="2" charset="-78"/>
              </a:rPr>
              <a:t>دن اور رات یکساں نمایاں </a:t>
            </a:r>
            <a:r>
              <a:rPr lang="ur-PK" sz="3200" dirty="0" smtClean="0">
                <a:solidFill>
                  <a:srgbClr val="0C2F4F"/>
                </a:solidFill>
                <a:latin typeface="Jameel Noori Nastaleeq" pitchFamily="2" charset="-78"/>
                <a:cs typeface="Jameel Noori Nastaleeq" pitchFamily="2" charset="-78"/>
              </a:rPr>
              <a:t>ہیں۔ </a:t>
            </a:r>
            <a:r>
              <a:rPr lang="ur-PK" sz="3200" dirty="0" smtClean="0">
                <a:solidFill>
                  <a:srgbClr val="0C2F4F"/>
                </a:solidFill>
                <a:latin typeface="Jameel Noori Nastaleeq" pitchFamily="2" charset="-78"/>
                <a:cs typeface="Jameel Noori Nastaleeq" pitchFamily="2" charset="-78"/>
              </a:rPr>
              <a:t>اس سے وہی ہٹے گا جو ہلاک ہونے والا ہو </a:t>
            </a:r>
            <a:r>
              <a:rPr lang="ur-PK" sz="3200" dirty="0" smtClean="0">
                <a:solidFill>
                  <a:srgbClr val="0C2F4F"/>
                </a:solidFill>
                <a:latin typeface="Jameel Noori Nastaleeq" pitchFamily="2" charset="-78"/>
                <a:cs typeface="Jameel Noori Nastaleeq" pitchFamily="2" charset="-78"/>
              </a:rPr>
              <a:t>گا۔</a:t>
            </a:r>
            <a:endParaRPr lang="ur-PK" sz="3200" dirty="0" smtClean="0">
              <a:solidFill>
                <a:srgbClr val="0C2F4F"/>
              </a:solidFill>
              <a:latin typeface="Jameel Noori Nastaleeq" pitchFamily="2" charset="-78"/>
              <a:cs typeface="Jameel Noori Nastaleeq" pitchFamily="2" charset="-78"/>
            </a:endParaRPr>
          </a:p>
          <a:p>
            <a:pPr marL="514350" indent="-514350" algn="r" rtl="1">
              <a:buFont typeface="+mj-lt"/>
              <a:buAutoNum type="arabicPeriod"/>
            </a:pPr>
            <a:r>
              <a:rPr lang="ur-PK" sz="3200" dirty="0" smtClean="0">
                <a:solidFill>
                  <a:srgbClr val="0C2F4F"/>
                </a:solidFill>
                <a:latin typeface="Jameel Noori Nastaleeq" pitchFamily="2" charset="-78"/>
                <a:cs typeface="Jameel Noori Nastaleeq" pitchFamily="2" charset="-78"/>
              </a:rPr>
              <a:t> </a:t>
            </a:r>
            <a:r>
              <a:rPr lang="ur-PK" sz="3200" dirty="0" smtClean="0">
                <a:solidFill>
                  <a:srgbClr val="0C2F4F"/>
                </a:solidFill>
                <a:latin typeface="Jameel Noori Nastaleeq" pitchFamily="2" charset="-78"/>
                <a:cs typeface="Jameel Noori Nastaleeq" pitchFamily="2" charset="-78"/>
              </a:rPr>
              <a:t>بدعت </a:t>
            </a:r>
            <a:r>
              <a:rPr lang="ur-PK" sz="3200" dirty="0" smtClean="0">
                <a:solidFill>
                  <a:srgbClr val="0C2F4F"/>
                </a:solidFill>
                <a:latin typeface="Jameel Noori Nastaleeq" pitchFamily="2" charset="-78"/>
                <a:cs typeface="Jameel Noori Nastaleeq" pitchFamily="2" charset="-78"/>
              </a:rPr>
              <a:t>ایجاد کر کے دین میں کسی غیر اہم کو اہم قرار دے کر کسی وقت یا پیمانے کے ساتھ متعین کر نا شریعت میں کمی کا ثابت کرنا ہے </a:t>
            </a:r>
            <a:r>
              <a:rPr lang="ur-PK" sz="3200" dirty="0" smtClean="0">
                <a:solidFill>
                  <a:srgbClr val="0C2F4F"/>
                </a:solidFill>
                <a:latin typeface="Jameel Noori Nastaleeq" pitchFamily="2" charset="-78"/>
                <a:cs typeface="Jameel Noori Nastaleeq" pitchFamily="2" charset="-78"/>
              </a:rPr>
              <a:t>۔ (</a:t>
            </a:r>
            <a:r>
              <a:rPr lang="ur-PK" sz="3200" dirty="0" smtClean="0">
                <a:solidFill>
                  <a:srgbClr val="0C2F4F"/>
                </a:solidFill>
                <a:latin typeface="Jameel Noori Nastaleeq" pitchFamily="2" charset="-78"/>
                <a:cs typeface="Jameel Noori Nastaleeq" pitchFamily="2" charset="-78"/>
              </a:rPr>
              <a:t>نعوذبااللہ</a:t>
            </a:r>
            <a:r>
              <a:rPr lang="ur-PK" sz="3200" dirty="0" smtClean="0">
                <a:solidFill>
                  <a:srgbClr val="0C2F4F"/>
                </a:solidFill>
                <a:latin typeface="Jameel Noori Nastaleeq" pitchFamily="2" charset="-78"/>
                <a:cs typeface="Jameel Noori Nastaleeq" pitchFamily="2" charset="-78"/>
              </a:rPr>
              <a:t>)</a:t>
            </a:r>
            <a:endParaRPr lang="ur-PK" sz="3200" dirty="0" smtClean="0">
              <a:solidFill>
                <a:srgbClr val="0C2F4F"/>
              </a:solidFill>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91984" y="1675458"/>
            <a:ext cx="6537276" cy="3347070"/>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4</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بدعت </a:t>
            </a:r>
            <a:r>
              <a:rPr lang="ur-PK" sz="3600" dirty="0" smtClean="0">
                <a:solidFill>
                  <a:srgbClr val="0C2F4F"/>
                </a:solidFill>
                <a:latin typeface="Jameel Noori Nastaleeq" pitchFamily="2" charset="-78"/>
                <a:cs typeface="Jameel Noori Nastaleeq" pitchFamily="2" charset="-78"/>
              </a:rPr>
              <a:t>کی وجہ سے امت میں اختلاف و تفرقہ کا پیدا ہونا</a:t>
            </a:r>
          </a:p>
          <a:p>
            <a:pPr algn="r" rtl="1">
              <a:lnSpc>
                <a:spcPct val="150000"/>
              </a:lnSpc>
            </a:pPr>
            <a:r>
              <a:rPr lang="ur-PK"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5</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بدعت  </a:t>
            </a:r>
            <a:r>
              <a:rPr lang="ur-PK" sz="3600" dirty="0" smtClean="0">
                <a:solidFill>
                  <a:srgbClr val="0C2F4F"/>
                </a:solidFill>
                <a:latin typeface="Jameel Noori Nastaleeq" pitchFamily="2" charset="-78"/>
                <a:cs typeface="Jameel Noori Nastaleeq" pitchFamily="2" charset="-78"/>
              </a:rPr>
              <a:t>سنتیں کم کرنے کا سبب</a:t>
            </a:r>
          </a:p>
          <a:p>
            <a:pPr algn="r" rtl="1">
              <a:lnSpc>
                <a:spcPct val="150000"/>
              </a:lnSpc>
            </a:pPr>
            <a:r>
              <a:rPr lang="ur-PK" sz="3600" dirty="0" smtClean="0">
                <a:solidFill>
                  <a:srgbClr val="0C2F4F"/>
                </a:solidFill>
                <a:latin typeface="Jameel Noori Nastaleeq" pitchFamily="2" charset="-78"/>
                <a:cs typeface="Jameel Noori Nastaleeq" pitchFamily="2" charset="-78"/>
              </a:rPr>
              <a:t>6</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بدعت </a:t>
            </a:r>
            <a:r>
              <a:rPr lang="ur-PK" sz="3600" dirty="0" smtClean="0">
                <a:solidFill>
                  <a:srgbClr val="0C2F4F"/>
                </a:solidFill>
                <a:latin typeface="Jameel Noori Nastaleeq" pitchFamily="2" charset="-78"/>
                <a:cs typeface="Jameel Noori Nastaleeq" pitchFamily="2" charset="-78"/>
              </a:rPr>
              <a:t>اختیار کرنے والے کو توبہ کی تو فیق نصیب نہیں ہوتی</a:t>
            </a:r>
            <a:endParaRPr lang="en-US" sz="3600" dirty="0">
              <a:solidFill>
                <a:srgbClr val="0C2F4F"/>
              </a:solidFill>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extLst>
      <p:ext uri="{BB962C8B-B14F-4D97-AF65-F5344CB8AC3E}">
        <p14:creationId xmlns:p14="http://schemas.microsoft.com/office/powerpoint/2010/main" val="3812946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23828" y="1497420"/>
            <a:ext cx="166744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حاصل کلام</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707440" y="2488746"/>
            <a:ext cx="6032309" cy="2039020"/>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ہر کام اللہ و رسول </a:t>
            </a:r>
            <a:r>
              <a:rPr lang="ur-PK" sz="4400" dirty="0">
                <a:solidFill>
                  <a:srgbClr val="0C2F4F"/>
                </a:solidFill>
                <a:latin typeface="Jameel Noori Nastaleeq" pitchFamily="2" charset="-78"/>
                <a:cs typeface="Jameel Noori Nastaleeq" pitchFamily="2" charset="-78"/>
              </a:rPr>
              <a:t>ﷺ</a:t>
            </a:r>
            <a:r>
              <a:rPr lang="ur-PK" sz="4400" dirty="0" smtClean="0">
                <a:solidFill>
                  <a:srgbClr val="0C2F4F"/>
                </a:solidFill>
                <a:latin typeface="Jameel Noori Nastaleeq" pitchFamily="2" charset="-78"/>
                <a:cs typeface="Jameel Noori Nastaleeq" pitchFamily="2" charset="-78"/>
              </a:rPr>
              <a:t>کے </a:t>
            </a:r>
            <a:r>
              <a:rPr lang="ur-PK" sz="4400" dirty="0" smtClean="0">
                <a:solidFill>
                  <a:srgbClr val="0C2F4F"/>
                </a:solidFill>
                <a:latin typeface="Jameel Noori Nastaleeq" pitchFamily="2" charset="-78"/>
                <a:cs typeface="Jameel Noori Nastaleeq" pitchFamily="2" charset="-78"/>
              </a:rPr>
              <a:t>حکم کو پیش نظر رکھ کے کرنا </a:t>
            </a:r>
            <a:r>
              <a:rPr lang="ur-PK" sz="4400" dirty="0" smtClean="0">
                <a:solidFill>
                  <a:srgbClr val="0C2F4F"/>
                </a:solidFill>
                <a:latin typeface="Jameel Noori Nastaleeq" pitchFamily="2" charset="-78"/>
                <a:cs typeface="Jameel Noori Nastaleeq" pitchFamily="2" charset="-78"/>
              </a:rPr>
              <a:t>چاہیے۔</a:t>
            </a:r>
            <a:endParaRPr lang="en-US" sz="4400" dirty="0">
              <a:solidFill>
                <a:srgbClr val="0C2F4F"/>
              </a:solidFill>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2430" y="2032223"/>
            <a:ext cx="6381875" cy="2215991"/>
          </a:xfrm>
          <a:prstGeom prst="rect">
            <a:avLst/>
          </a:prstGeom>
        </p:spPr>
        <p:txBody>
          <a:bodyPr wrap="none">
            <a:spAutoFit/>
          </a:bodyPr>
          <a:lstStyle/>
          <a:p>
            <a:pPr algn="ctr" rtl="1"/>
            <a:r>
              <a:rPr lang="ur-PK" sz="13800" dirty="0" smtClean="0">
                <a:solidFill>
                  <a:srgbClr val="0C2F4F"/>
                </a:solidFill>
                <a:latin typeface="Arabic Typesetting" pitchFamily="66" charset="-78"/>
                <a:cs typeface="Arabic Typesetting" pitchFamily="66" charset="-78"/>
              </a:rPr>
              <a:t> جَزاكَ اللهُ خَـيْراً</a:t>
            </a:r>
            <a:endParaRPr lang="en-US" sz="13800" dirty="0">
              <a:solidFill>
                <a:srgbClr val="0C2F4F"/>
              </a:solidFill>
              <a:latin typeface="Arabic Typesetting" pitchFamily="66" charset="-78"/>
              <a:cs typeface="Arabic Typesetting" pitchFamily="66"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38</a:t>
            </a:r>
            <a:endParaRPr 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371</TotalTime>
  <Words>499</Words>
  <Application>Microsoft Office PowerPoint</Application>
  <PresentationFormat>On-screen Show (4:3)</PresentationFormat>
  <Paragraphs>54</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47</cp:revision>
  <dcterms:created xsi:type="dcterms:W3CDTF">2021-09-29T07:22:50Z</dcterms:created>
  <dcterms:modified xsi:type="dcterms:W3CDTF">2021-10-22T10:38:17Z</dcterms:modified>
</cp:coreProperties>
</file>