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303" r:id="rId3"/>
    <p:sldId id="295" r:id="rId4"/>
    <p:sldId id="296" r:id="rId5"/>
    <p:sldId id="297" r:id="rId6"/>
    <p:sldId id="298" r:id="rId7"/>
    <p:sldId id="304" r:id="rId8"/>
    <p:sldId id="281" r:id="rId9"/>
    <p:sldId id="299" r:id="rId10"/>
    <p:sldId id="300" r:id="rId11"/>
    <p:sldId id="301" r:id="rId12"/>
    <p:sldId id="302" r:id="rId13"/>
    <p:sldId id="29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15/03/1443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15/03/1443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tafheemonline.com/tafseer.asp?s=004&amp;h=62"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afheemonline.com/tafseer.asp?s=004&amp;h=29" TargetMode="External"/><Relationship Id="rId2" Type="http://schemas.openxmlformats.org/officeDocument/2006/relationships/hyperlink" Target="https://tafheemonline.com/tafseer.asp?s=004&amp;h=28"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0345" y="1311225"/>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628813"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628813"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نمبر18</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628813"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ectangle 1"/>
          <p:cNvSpPr>
            <a:spLocks noChangeArrowheads="1"/>
          </p:cNvSpPr>
          <p:nvPr/>
        </p:nvSpPr>
        <p:spPr bwMode="auto">
          <a:xfrm>
            <a:off x="5570807" y="1493633"/>
            <a:ext cx="286758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p:txBody>
      </p:sp>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sp>
        <p:nvSpPr>
          <p:cNvPr id="11" name="Rectangle 10"/>
          <p:cNvSpPr/>
          <p:nvPr/>
        </p:nvSpPr>
        <p:spPr>
          <a:xfrm>
            <a:off x="5979004" y="3503640"/>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C00000"/>
              </a:solidFill>
              <a:latin typeface="Arial" pitchFamily="34" charset="0"/>
              <a:cs typeface="Arial" pitchFamily="34" charset="0"/>
            </a:endParaRPr>
          </a:p>
        </p:txBody>
      </p:sp>
      <p:sp>
        <p:nvSpPr>
          <p:cNvPr id="12" name="Rectangle 3"/>
          <p:cNvSpPr>
            <a:spLocks noChangeArrowheads="1"/>
          </p:cNvSpPr>
          <p:nvPr/>
        </p:nvSpPr>
        <p:spPr bwMode="auto">
          <a:xfrm>
            <a:off x="1318699" y="2155706"/>
            <a:ext cx="7315199"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مَا زَالَ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يُوْصِيْنِيْ جِبْرِيْلُ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بِالْجَارِ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حَتّٰى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ظَنَنْتُ أَنَّهُ سَيُوَرِّثُهُ</a:t>
            </a:r>
            <a:endParaRPr kumimoji="0" lang="ur-PK" sz="5400" b="0" i="0" u="none" strike="noStrike" cap="none" normalizeH="0" baseline="0" dirty="0" smtClean="0">
              <a:ln>
                <a:noFill/>
              </a:ln>
              <a:solidFill>
                <a:srgbClr val="0C2F4F"/>
              </a:solidFill>
              <a:effectLst/>
              <a:latin typeface="Arial" pitchFamily="34" charset="0"/>
              <a:cs typeface="Arial" pitchFamily="34" charset="0"/>
            </a:endParaRPr>
          </a:p>
        </p:txBody>
      </p:sp>
      <p:sp>
        <p:nvSpPr>
          <p:cNvPr id="13" name="Rectangle 4"/>
          <p:cNvSpPr>
            <a:spLocks noChangeArrowheads="1"/>
          </p:cNvSpPr>
          <p:nvPr/>
        </p:nvSpPr>
        <p:spPr bwMode="auto">
          <a:xfrm>
            <a:off x="1434905" y="4263043"/>
            <a:ext cx="6944821"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جبرائیل مجھے ہمسائے کے متعلق وصیت کرتے رہےحتی کہ مجھے گمان گزراکہ وہ اسے وارث قرار دے دیں گے۔</a:t>
            </a:r>
            <a:endParaRPr kumimoji="0" lang="en-US" sz="14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6014)</a:t>
            </a:r>
            <a:endParaRPr kumimoji="0" lang="ur-PK" sz="2400"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3125556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145585"/>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4897783" y="855543"/>
            <a:ext cx="4033476"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پڑوسی کے حقوق قرآن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1439491" y="1594564"/>
            <a:ext cx="6603837" cy="2062103"/>
          </a:xfrm>
          <a:prstGeom prst="rect">
            <a:avLst/>
          </a:prstGeom>
        </p:spPr>
        <p:txBody>
          <a:bodyPr wrap="square">
            <a:spAutoFit/>
          </a:bodyPr>
          <a:lstStyle/>
          <a:p>
            <a:pPr algn="ctr" rtl="1"/>
            <a:r>
              <a:rPr lang="ur-PK" sz="3200" dirty="0" smtClean="0">
                <a:solidFill>
                  <a:srgbClr val="0C2F4F"/>
                </a:solidFill>
                <a:latin typeface="Al_Mushaf" pitchFamily="2" charset="-78"/>
                <a:cs typeface="Al_Mushaf" pitchFamily="2" charset="-78"/>
              </a:rPr>
              <a:t> وَ اعۡبُدُوا اللّٰہَ وَ لَا تُشۡرِکُوۡا بِہٖ شَیۡئًا وَّ بِالۡوَالِدَیۡنِ اِحۡسَانًا وَّ بِذِی الۡقُرۡبٰی وَ الۡیَتٰمٰی وَ الۡمَسٰکِیۡنِ وَ الۡجَارِ ذِی الۡقُرۡبٰی وَ الۡجَارِ الۡجُنُبِ وَ الصَّاحِبِ بِالۡجَنۡۢبِ وَ ابۡنِ السَّبِیۡلِ ۙ وَ مَا مَلَکَتۡ اَیۡمَانُکُمۡ ؕ اِنَّ اللّٰہَ لَا یُحِبُّ مَنۡ کَانَ مُخۡتَالًا فَخُوۡرَا</a:t>
            </a:r>
            <a:endParaRPr lang="en-US" sz="3200" dirty="0">
              <a:solidFill>
                <a:srgbClr val="0C2F4F"/>
              </a:solidFill>
              <a:latin typeface="Al_Mushaf" pitchFamily="2" charset="-78"/>
              <a:cs typeface="Al_Mushaf" pitchFamily="2" charset="-78"/>
            </a:endParaRPr>
          </a:p>
        </p:txBody>
      </p:sp>
      <p:sp>
        <p:nvSpPr>
          <p:cNvPr id="8" name="Rectangle 7"/>
          <p:cNvSpPr/>
          <p:nvPr/>
        </p:nvSpPr>
        <p:spPr>
          <a:xfrm>
            <a:off x="960559" y="3632678"/>
            <a:ext cx="7533563" cy="2308324"/>
          </a:xfrm>
          <a:prstGeom prst="rect">
            <a:avLst/>
          </a:prstGeom>
        </p:spPr>
        <p:txBody>
          <a:bodyPr wrap="square">
            <a:spAutoFit/>
          </a:bodyPr>
          <a:lstStyle/>
          <a:p>
            <a:pPr algn="ctr" rtl="1"/>
            <a:r>
              <a:rPr lang="kk-KZ" sz="2400" spc="-150" dirty="0" smtClean="0">
                <a:solidFill>
                  <a:srgbClr val="0C2F4F"/>
                </a:solidFill>
                <a:cs typeface="Jameel Noori Nastaleeq" pitchFamily="2" charset="-78"/>
              </a:rPr>
              <a:t>اور تم سب اللہ کی بندگی کرو، اُس کے ساتھ کسی کو شریک نہ بناوٴ، ماں باپ کے ساتھ نیک برتاوٴ کرو، قرابت داروں اور یتیموں اور مسکینوں کے ساتھ حُسنِ سلوک سے پیش آوٴ، اور پڑوسی رشتہ دار سے، اجنبی ہمسایہ سے، پہلو کے ساتھی</a:t>
            </a:r>
            <a:r>
              <a:rPr lang="kk-KZ" sz="2400" b="1" spc="-150" baseline="30000" dirty="0" smtClean="0">
                <a:solidFill>
                  <a:srgbClr val="0C2F4F"/>
                </a:solidFill>
                <a:cs typeface="Jameel Noori Nastaleeq" pitchFamily="2" charset="-78"/>
                <a:hlinkClick r:id="rId3"/>
              </a:rPr>
              <a:t>62</a:t>
            </a:r>
            <a:r>
              <a:rPr lang="kk-KZ" sz="2400" spc="-150" dirty="0" smtClean="0">
                <a:solidFill>
                  <a:srgbClr val="0C2F4F"/>
                </a:solidFill>
                <a:cs typeface="Jameel Noori Nastaleeq" pitchFamily="2" charset="-78"/>
              </a:rPr>
              <a:t> اور مسافر سے، اور اُن لونڈی غلاموں سے جو تمہارے قبضہ میں ہوں، احسان کا معاملہ رکھو، یقین جانو اللہ کسی ایسے شخص کو پسند نہیں کرتا جو اپنے پندار میں مغرور ہو اور اپنی بڑائی پر فخر کرے۔ اور ایسے لوگ بھی اللہ کو پسند نہیں ہیں جو کنجوسی کرتے ہیں اور دُوسروں کو بھی کنجوسی کی ہدایت کرتے ہیں اور جو کچھ اللہ نے اپنے فضل سے انہیں دیا ہے اُسے چُھپاتے ہیں</a:t>
            </a:r>
            <a:r>
              <a:rPr lang="kk-KZ" sz="2400" spc="-150" dirty="0" smtClean="0">
                <a:solidFill>
                  <a:srgbClr val="0C2F4F"/>
                </a:solidFill>
                <a:cs typeface="Jameel Noori Nastaleeq" pitchFamily="2" charset="-78"/>
              </a:rPr>
              <a:t>۔</a:t>
            </a:r>
            <a:r>
              <a:rPr lang="ur-PK" sz="2400" spc="-150" dirty="0" smtClean="0">
                <a:solidFill>
                  <a:srgbClr val="0C2F4F"/>
                </a:solidFill>
                <a:cs typeface="Jameel Noori Nastaleeq" pitchFamily="2" charset="-78"/>
              </a:rPr>
              <a:t>(النساء 36)</a:t>
            </a:r>
            <a:endParaRPr lang="en-US" sz="2400" spc="-15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4689313" y="1447243"/>
            <a:ext cx="4091185"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پڑوسی کے حقوق حدیث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1631400" y="2772907"/>
            <a:ext cx="6397860"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نبی </a:t>
            </a:r>
            <a:r>
              <a:rPr lang="ur-PK" sz="3600" dirty="0">
                <a:solidFill>
                  <a:srgbClr val="0C2F4F"/>
                </a:solidFill>
                <a:latin typeface="Jameel Noori Nastaleeq" pitchFamily="2" charset="-78"/>
                <a:cs typeface="Jameel Noori Nastaleeq" pitchFamily="2" charset="-78"/>
              </a:rPr>
              <a:t>ﷺ</a:t>
            </a:r>
            <a:r>
              <a:rPr lang="ur-PK" sz="3600" dirty="0" smtClean="0">
                <a:solidFill>
                  <a:srgbClr val="0C2F4F"/>
                </a:solidFill>
                <a:latin typeface="Jameel Noori Nastaleeq" pitchFamily="2" charset="-78"/>
                <a:cs typeface="Jameel Noori Nastaleeq" pitchFamily="2" charset="-78"/>
              </a:rPr>
              <a:t>نے </a:t>
            </a:r>
            <a:r>
              <a:rPr lang="ur-PK" sz="3600" dirty="0" smtClean="0">
                <a:solidFill>
                  <a:srgbClr val="0C2F4F"/>
                </a:solidFill>
                <a:latin typeface="Jameel Noori Nastaleeq" pitchFamily="2" charset="-78"/>
                <a:cs typeface="Jameel Noori Nastaleeq" pitchFamily="2" charset="-78"/>
              </a:rPr>
              <a:t>فرمایا!  </a:t>
            </a:r>
            <a:r>
              <a:rPr lang="ur-PK" sz="3600" dirty="0" smtClean="0">
                <a:solidFill>
                  <a:srgbClr val="0C2F4F"/>
                </a:solidFill>
                <a:latin typeface="Jameel Noori Nastaleeq" pitchFamily="2" charset="-78"/>
                <a:cs typeface="Jameel Noori Nastaleeq" pitchFamily="2" charset="-78"/>
              </a:rPr>
              <a:t>"جب </a:t>
            </a:r>
            <a:r>
              <a:rPr lang="ur-PK" sz="3600" dirty="0" smtClean="0">
                <a:solidFill>
                  <a:srgbClr val="0C2F4F"/>
                </a:solidFill>
                <a:latin typeface="Jameel Noori Nastaleeq" pitchFamily="2" charset="-78"/>
                <a:cs typeface="Jameel Noori Nastaleeq" pitchFamily="2" charset="-78"/>
              </a:rPr>
              <a:t>تم سالن پکاؤ تو اس میں پانی زیادہ ڈالو اور اپنے پروسی کا خیال رکھو" </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ectangle 6"/>
          <p:cNvSpPr/>
          <p:nvPr/>
        </p:nvSpPr>
        <p:spPr>
          <a:xfrm>
            <a:off x="1232498" y="1770819"/>
            <a:ext cx="7165075" cy="3416320"/>
          </a:xfrm>
          <a:prstGeom prst="rect">
            <a:avLst/>
          </a:prstGeom>
        </p:spPr>
        <p:txBody>
          <a:bodyPr wrap="square">
            <a:spAutoFit/>
          </a:bodyPr>
          <a:lstStyle/>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پڑوسی کے ساتھ مارا سلوک جنت سے محرومی</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 نبی </a:t>
            </a:r>
            <a:r>
              <a:rPr lang="ur-PK" sz="3600" dirty="0" smtClean="0">
                <a:solidFill>
                  <a:srgbClr val="0C2F4F"/>
                </a:solidFill>
                <a:latin typeface="Jameel Noori Nastaleeq" pitchFamily="2" charset="-78"/>
                <a:cs typeface="Jameel Noori Nastaleeq" pitchFamily="2" charset="-78"/>
              </a:rPr>
              <a:t>ﷺ </a:t>
            </a:r>
            <a:r>
              <a:rPr lang="ur-PK" sz="3600" dirty="0" smtClean="0">
                <a:solidFill>
                  <a:srgbClr val="0C2F4F"/>
                </a:solidFill>
                <a:latin typeface="Jameel Noori Nastaleeq" pitchFamily="2" charset="-78"/>
                <a:cs typeface="Jameel Noori Nastaleeq" pitchFamily="2" charset="-78"/>
              </a:rPr>
              <a:t>کا </a:t>
            </a:r>
            <a:r>
              <a:rPr lang="ur-PK" sz="3600" dirty="0" smtClean="0">
                <a:solidFill>
                  <a:srgbClr val="0C2F4F"/>
                </a:solidFill>
                <a:latin typeface="Jameel Noori Nastaleeq" pitchFamily="2" charset="-78"/>
                <a:cs typeface="Jameel Noori Nastaleeq" pitchFamily="2" charset="-78"/>
              </a:rPr>
              <a:t>اپنی ازواج مطہرات کو اپنی پڑوسن کو ہدیہ بھجوانے کا حکم </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اپنے پڑوسی کا خیال رکھنا ایمان کی علامت </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1642575" y="2324986"/>
            <a:ext cx="6386685" cy="1015663"/>
          </a:xfrm>
          <a:prstGeom prst="rect">
            <a:avLst/>
          </a:prstGeom>
        </p:spPr>
        <p:txBody>
          <a:bodyPr wrap="none">
            <a:spAutoFit/>
          </a:bodyPr>
          <a:lstStyle/>
          <a:p>
            <a:pPr algn="ctr" rtl="1"/>
            <a:r>
              <a:rPr lang="ur-PK" sz="6000" dirty="0" smtClean="0">
                <a:solidFill>
                  <a:srgbClr val="0C2F4F"/>
                </a:solidFill>
                <a:latin typeface="Jameel Noori Nastaleeq" pitchFamily="2" charset="-78"/>
                <a:cs typeface="Jameel Noori Nastaleeq" pitchFamily="2" charset="-78"/>
              </a:rPr>
              <a:t>اللہ کے نزدیک بہترین پڑوسی کون</a:t>
            </a:r>
            <a:r>
              <a:rPr lang="ur-PK" sz="6000" dirty="0" smtClean="0">
                <a:solidFill>
                  <a:srgbClr val="0C2F4F"/>
                </a:solidFill>
                <a:latin typeface="Jameel Noori Nastaleeq" pitchFamily="2" charset="-78"/>
                <a:cs typeface="Jameel Noori Nastaleeq" pitchFamily="2" charset="-78"/>
              </a:rPr>
              <a:t>؟</a:t>
            </a:r>
            <a:endParaRPr lang="ur-PK" sz="6000" dirty="0" smtClean="0">
              <a:solidFill>
                <a:srgbClr val="0C2F4F"/>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35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3175758" y="2140321"/>
            <a:ext cx="2611613" cy="1200329"/>
          </a:xfrm>
          <a:prstGeom prst="rect">
            <a:avLst/>
          </a:prstGeom>
        </p:spPr>
        <p:txBody>
          <a:bodyPr wrap="none">
            <a:spAutoFit/>
          </a:bodyPr>
          <a:lstStyle/>
          <a:p>
            <a:pPr algn="ctr" rtl="1"/>
            <a:r>
              <a:rPr lang="ur-PK" sz="7200" b="1" u="sng" dirty="0" smtClean="0">
                <a:solidFill>
                  <a:srgbClr val="C00000"/>
                </a:solidFill>
                <a:latin typeface="Jameel Noori Nastaleeq" pitchFamily="2" charset="-78"/>
                <a:cs typeface="Jameel Noori Nastaleeq" pitchFamily="2" charset="-78"/>
              </a:rPr>
              <a:t>حاصل </a:t>
            </a:r>
            <a:r>
              <a:rPr lang="ur-PK" sz="7200" b="1" u="sng" dirty="0" smtClean="0">
                <a:solidFill>
                  <a:srgbClr val="C00000"/>
                </a:solidFill>
                <a:latin typeface="Jameel Noori Nastaleeq" pitchFamily="2" charset="-78"/>
                <a:cs typeface="Jameel Noori Nastaleeq" pitchFamily="2" charset="-78"/>
              </a:rPr>
              <a:t>کلام</a:t>
            </a:r>
            <a:endParaRPr lang="en-US" sz="7200" b="1" u="sng" dirty="0">
              <a:solidFill>
                <a:srgbClr val="C00000"/>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2250927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496291" y="1343508"/>
            <a:ext cx="661455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solidFill>
                <a:srgbClr val="C00000"/>
              </a:solidFill>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219" name="Rectangle 3"/>
          <p:cNvSpPr>
            <a:spLocks noChangeArrowheads="1"/>
          </p:cNvSpPr>
          <p:nvPr/>
        </p:nvSpPr>
        <p:spPr bwMode="auto">
          <a:xfrm>
            <a:off x="1023582" y="2238233"/>
            <a:ext cx="7369791"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الدُّنْيَا مَتَاعٌ ، وَخَيْرُ مَتَاعِ الدُّنْيَا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 </a:t>
            </a:r>
            <a:r>
              <a:rPr kumimoji="0" lang="ur-PK" sz="44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الْمَرْأَةُ الصَّالِحَةُ</a:t>
            </a:r>
            <a:endParaRPr kumimoji="0" lang="ur-PK" sz="5400" b="0" i="0" u="none" strike="noStrike" cap="none" normalizeH="0" baseline="0" dirty="0" smtClean="0">
              <a:ln>
                <a:noFill/>
              </a:ln>
              <a:solidFill>
                <a:srgbClr val="0C2F4F"/>
              </a:solidFill>
              <a:effectLst/>
              <a:latin typeface="Arial" pitchFamily="34" charset="0"/>
              <a:cs typeface="Arial" pitchFamily="34" charset="0"/>
            </a:endParaRPr>
          </a:p>
        </p:txBody>
      </p:sp>
      <p:sp>
        <p:nvSpPr>
          <p:cNvPr id="9220" name="Rectangle 4"/>
          <p:cNvSpPr>
            <a:spLocks noChangeArrowheads="1"/>
          </p:cNvSpPr>
          <p:nvPr/>
        </p:nvSpPr>
        <p:spPr bwMode="auto">
          <a:xfrm>
            <a:off x="1496290" y="4107282"/>
            <a:ext cx="6668639"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0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دنیا فائدہ اٹھانے والی چیز ہے اور دنیا میں سب سے زیادہ فائدہ دینے والی متاع نیک عورت ہے۔</a:t>
            </a:r>
            <a:endParaRPr kumimoji="0" lang="ur-PK" sz="4800" b="0" i="0" u="none" strike="noStrike" cap="none" normalizeH="0" baseline="0" dirty="0" smtClean="0">
              <a:ln>
                <a:noFill/>
              </a:ln>
              <a:solidFill>
                <a:srgbClr val="0C2F4F"/>
              </a:solidFill>
              <a:effectLst/>
              <a:latin typeface="Arial" pitchFamily="34" charset="0"/>
              <a:cs typeface="Arial" pitchFamily="34" charset="0"/>
            </a:endParaRPr>
          </a:p>
        </p:txBody>
      </p:sp>
      <p:sp>
        <p:nvSpPr>
          <p:cNvPr id="9221" name="Rectangle 5"/>
          <p:cNvSpPr>
            <a:spLocks noChangeArrowheads="1"/>
          </p:cNvSpPr>
          <p:nvPr/>
        </p:nvSpPr>
        <p:spPr bwMode="auto">
          <a:xfrm>
            <a:off x="4284953" y="5582116"/>
            <a:ext cx="1037229"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مسلم 3649)</a:t>
            </a:r>
            <a:endParaRPr kumimoji="0" lang="ur-PK" sz="18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63704" y="1222444"/>
            <a:ext cx="5368503" cy="646331"/>
          </a:xfrm>
          <a:prstGeom prst="rect">
            <a:avLst/>
          </a:prstGeom>
        </p:spPr>
        <p:txBody>
          <a:bodyPr wrap="square">
            <a:spAutoFit/>
          </a:bodyPr>
          <a:lstStyle/>
          <a:p>
            <a:pPr algn="r" rtl="1"/>
            <a:r>
              <a:rPr lang="ur-PK" sz="3600" b="1" u="sng" dirty="0" smtClean="0">
                <a:solidFill>
                  <a:srgbClr val="C00000"/>
                </a:solidFill>
                <a:latin typeface="Jameel Noori Nastaleeq" pitchFamily="2" charset="-78"/>
                <a:cs typeface="Jameel Noori Nastaleeq" pitchFamily="2" charset="-78"/>
              </a:rPr>
              <a:t>عورت سے حسن سلوک قرآن مجید کی روشنی میں </a:t>
            </a:r>
            <a:endParaRPr lang="en-US" sz="36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261685" y="2145924"/>
            <a:ext cx="7014948" cy="1384995"/>
          </a:xfrm>
          <a:prstGeom prst="rect">
            <a:avLst/>
          </a:prstGeom>
        </p:spPr>
        <p:txBody>
          <a:bodyPr wrap="square">
            <a:spAutoFit/>
          </a:bodyPr>
          <a:lstStyle/>
          <a:p>
            <a:pPr algn="ctr" rtl="1"/>
            <a:r>
              <a:rPr lang="ur-PK" sz="2800" dirty="0" smtClean="0">
                <a:solidFill>
                  <a:srgbClr val="0C2F4F"/>
                </a:solidFill>
                <a:latin typeface="Al_Mushaf" pitchFamily="2" charset="-78"/>
                <a:cs typeface="Al_Mushaf" pitchFamily="2" charset="-78"/>
              </a:rPr>
              <a:t>یٰۤاَیُّہَا الَّذِیۡنَ اٰمَنُوۡا لَا یَحِلُّ لَکُمۡ اَنۡ تَرِثُوا النِّسَآءَ کَرۡہًا ؕ وَ لَا تَعۡضُلُوۡہُنَّ لِتَذۡہَبُوۡا بِبَعۡضِ مَاۤ اٰتَیۡتُمُوۡہُنَّ اِلَّاۤ اَنۡ یَّاۡتِیۡنَ بِفَاحِشَۃٍ مُّبَیِّنَۃٍ ۚ وَ عَاشِرُوۡہُنَّ بِالۡمَعۡرُوۡفِ ۚ فَاِنۡ کَرِہۡتُمُوۡہُنَّ فَعَسٰۤی اَنۡ تَکۡرَہُوۡا شَیۡئًا وَّ یَجۡعَلَ اللّٰہُ فِیۡہِ خَیۡرًا کَثِیۡرًا</a:t>
            </a:r>
            <a:endParaRPr lang="en-US" sz="2800" dirty="0">
              <a:solidFill>
                <a:srgbClr val="0C2F4F"/>
              </a:solidFill>
              <a:latin typeface="Al_Mushaf" pitchFamily="2" charset="-78"/>
              <a:cs typeface="Al_Mushaf" pitchFamily="2" charset="-78"/>
            </a:endParaRPr>
          </a:p>
        </p:txBody>
      </p:sp>
      <p:sp>
        <p:nvSpPr>
          <p:cNvPr id="6" name="Rectangle 5"/>
          <p:cNvSpPr/>
          <p:nvPr/>
        </p:nvSpPr>
        <p:spPr>
          <a:xfrm>
            <a:off x="1203314" y="3663966"/>
            <a:ext cx="7131689" cy="1938992"/>
          </a:xfrm>
          <a:prstGeom prst="rect">
            <a:avLst/>
          </a:prstGeom>
        </p:spPr>
        <p:txBody>
          <a:bodyPr wrap="square">
            <a:spAutoFit/>
          </a:bodyPr>
          <a:lstStyle/>
          <a:p>
            <a:pPr algn="ctr" rtl="1"/>
            <a:r>
              <a:rPr lang="ur-PK" sz="2400" dirty="0" smtClean="0">
                <a:solidFill>
                  <a:srgbClr val="0C2F4F"/>
                </a:solidFill>
                <a:latin typeface="Jameel Noori Nastaleeq" pitchFamily="2" charset="-78"/>
                <a:cs typeface="Jameel Noori Nastaleeq" pitchFamily="2" charset="-78"/>
              </a:rPr>
              <a:t>اے لوگو جو ایمان لائے ہو، تمہارے لیے یہ حلال نہیں ہے کہ زبردستی عورتوں کے وارث بن بیٹھو۔</a:t>
            </a:r>
            <a:r>
              <a:rPr lang="ur-PK" sz="2400" b="1" baseline="30000" dirty="0" smtClean="0">
                <a:solidFill>
                  <a:srgbClr val="0C2F4F"/>
                </a:solidFill>
                <a:latin typeface="Jameel Noori Nastaleeq" pitchFamily="2" charset="-78"/>
                <a:cs typeface="Jameel Noori Nastaleeq" pitchFamily="2" charset="-78"/>
                <a:hlinkClick r:id="rId2"/>
              </a:rPr>
              <a:t>28</a:t>
            </a:r>
            <a:r>
              <a:rPr lang="ur-PK" sz="2400" dirty="0" smtClean="0">
                <a:solidFill>
                  <a:srgbClr val="0C2F4F"/>
                </a:solidFill>
                <a:latin typeface="Jameel Noori Nastaleeq" pitchFamily="2" charset="-78"/>
                <a:cs typeface="Jameel Noori Nastaleeq" pitchFamily="2" charset="-78"/>
              </a:rPr>
              <a:t> اور نہ یہ حلال ہے کہ انہیں تنگ کرکے اُس مَہر کا کچھ حصّہ اُڑا لینے کی کوشش کرو جو تم انہیں دے چکے ہو۔ ہاں اگر وہ کسی صریح بدچلنی کی مرتکب ہوں ﴿تو ضرور تمہیں تنگ کرنے کا حق ہے﴾۔</a:t>
            </a:r>
            <a:r>
              <a:rPr lang="ur-PK" sz="2400" b="1" baseline="30000" dirty="0" smtClean="0">
                <a:solidFill>
                  <a:srgbClr val="0C2F4F"/>
                </a:solidFill>
                <a:latin typeface="Jameel Noori Nastaleeq" pitchFamily="2" charset="-78"/>
                <a:cs typeface="Jameel Noori Nastaleeq" pitchFamily="2" charset="-78"/>
                <a:hlinkClick r:id="rId3"/>
              </a:rPr>
              <a:t>29</a:t>
            </a:r>
            <a:r>
              <a:rPr lang="ur-PK" sz="2400" dirty="0" smtClean="0">
                <a:solidFill>
                  <a:srgbClr val="0C2F4F"/>
                </a:solidFill>
                <a:latin typeface="Jameel Noori Nastaleeq" pitchFamily="2" charset="-78"/>
                <a:cs typeface="Jameel Noori Nastaleeq" pitchFamily="2" charset="-78"/>
              </a:rPr>
              <a:t> ان کے ساتھ بھلے طریقے سے زندگی بسر کرو۔ اگر وہ تمہیں ناپسند ہوں تو ہوسکتا ہے کہ ایک چیز تمہیں پسند نہ ہو مگر اللہ نے اُسی میں بہت کچھ بَھلائی رکھ دی </a:t>
            </a:r>
            <a:r>
              <a:rPr lang="ur-PK" sz="2400" dirty="0" smtClean="0">
                <a:solidFill>
                  <a:srgbClr val="0C2F4F"/>
                </a:solidFill>
                <a:latin typeface="Jameel Noori Nastaleeq" pitchFamily="2" charset="-78"/>
                <a:cs typeface="Jameel Noori Nastaleeq" pitchFamily="2" charset="-78"/>
              </a:rPr>
              <a:t>ہو۔(النساء19)</a:t>
            </a:r>
            <a:endParaRPr lang="en-US" sz="2400" dirty="0">
              <a:solidFill>
                <a:srgbClr val="0C2F4F"/>
              </a:solidFill>
              <a:latin typeface="Jameel Noori Nastaleeq" pitchFamily="2" charset="-78"/>
              <a:cs typeface="Jameel Noori Nastaleeq" pitchFamily="2" charset="-78"/>
            </a:endParaRPr>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50499" y="2767117"/>
            <a:ext cx="6796586" cy="769441"/>
          </a:xfrm>
          <a:prstGeom prst="rect">
            <a:avLst/>
          </a:prstGeom>
        </p:spPr>
        <p:txBody>
          <a:bodyPr wrap="square">
            <a:spAutoFit/>
          </a:bodyPr>
          <a:lstStyle/>
          <a:p>
            <a:pPr algn="ctr" rtl="1"/>
            <a:r>
              <a:rPr lang="ur-PK" sz="4400" dirty="0" smtClean="0">
                <a:solidFill>
                  <a:srgbClr val="0C2F4F"/>
                </a:solidFill>
                <a:latin typeface="Jameel Noori Nastaleeq" pitchFamily="2" charset="-78"/>
                <a:cs typeface="Jameel Noori Nastaleeq" pitchFamily="2" charset="-78"/>
              </a:rPr>
              <a:t>وہ </a:t>
            </a:r>
            <a:r>
              <a:rPr lang="ur-PK" sz="4400" dirty="0" smtClean="0">
                <a:solidFill>
                  <a:srgbClr val="0C2F4F"/>
                </a:solidFill>
                <a:latin typeface="Jameel Noori Nastaleeq" pitchFamily="2" charset="-78"/>
                <a:cs typeface="Jameel Noori Nastaleeq" pitchFamily="2" charset="-78"/>
              </a:rPr>
              <a:t>عورت جو تمام خوبیاں اپنے اندر داخل کر لیتی ہے</a:t>
            </a:r>
            <a:endParaRPr lang="en-US" sz="4400" dirty="0">
              <a:solidFill>
                <a:srgbClr val="0C2F4F"/>
              </a:solidFill>
              <a:latin typeface="Jameel Noori Nastaleeq" pitchFamily="2" charset="-78"/>
              <a:cs typeface="Jameel Noori Nastaleeq" pitchFamily="2" charset="-78"/>
            </a:endParaRPr>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sp>
        <p:nvSpPr>
          <p:cNvPr id="2" name="Rectangle 1"/>
          <p:cNvSpPr/>
          <p:nvPr/>
        </p:nvSpPr>
        <p:spPr>
          <a:xfrm>
            <a:off x="5655962" y="1398667"/>
            <a:ext cx="2249335" cy="830997"/>
          </a:xfrm>
          <a:prstGeom prst="rect">
            <a:avLst/>
          </a:prstGeom>
        </p:spPr>
        <p:txBody>
          <a:bodyPr wrap="none">
            <a:spAutoFit/>
          </a:bodyPr>
          <a:lstStyle/>
          <a:p>
            <a:pPr algn="ctr" rtl="1"/>
            <a:r>
              <a:rPr lang="ur-PK" sz="4800" dirty="0">
                <a:solidFill>
                  <a:srgbClr val="C00000"/>
                </a:solidFill>
                <a:latin typeface="Jameel Noori Nastaleeq" pitchFamily="2" charset="-78"/>
                <a:cs typeface="Jameel Noori Nastaleeq" pitchFamily="2" charset="-78"/>
              </a:rPr>
              <a:t>صالحہ سے </a:t>
            </a:r>
            <a:r>
              <a:rPr lang="ur-PK" sz="4800" dirty="0" smtClean="0">
                <a:solidFill>
                  <a:srgbClr val="C00000"/>
                </a:solidFill>
                <a:latin typeface="Jameel Noori Nastaleeq" pitchFamily="2" charset="-78"/>
                <a:cs typeface="Jameel Noori Nastaleeq" pitchFamily="2" charset="-78"/>
              </a:rPr>
              <a:t>مراد</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3409" y="1409215"/>
            <a:ext cx="4790094"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صالح عورت کی تعریف حدیث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316451" y="2068227"/>
            <a:ext cx="6712809" cy="2308324"/>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نبی کریم </a:t>
            </a:r>
            <a:r>
              <a:rPr lang="ur-PK" sz="3200" dirty="0" smtClean="0">
                <a:solidFill>
                  <a:srgbClr val="0C2F4F"/>
                </a:solidFill>
                <a:latin typeface="Jameel Noori Nastaleeq" pitchFamily="2" charset="-78"/>
                <a:cs typeface="Jameel Noori Nastaleeq" pitchFamily="2" charset="-78"/>
              </a:rPr>
              <a:t>ﷺنے فرمایا:"جب </a:t>
            </a:r>
            <a:r>
              <a:rPr lang="ur-PK" sz="3200" dirty="0" smtClean="0">
                <a:solidFill>
                  <a:srgbClr val="0C2F4F"/>
                </a:solidFill>
                <a:latin typeface="Jameel Noori Nastaleeq" pitchFamily="2" charset="-78"/>
                <a:cs typeface="Jameel Noori Nastaleeq" pitchFamily="2" charset="-78"/>
              </a:rPr>
              <a:t>اسکو حکم دیا جائے اسکی اطاعت کرے جب خاوند اسکی طرف دیکھے تو اسکوخوش کر دے شوہر کے پیٹھ پیچھے اپنی عصمت اور اسکے مال کی حفاظت  </a:t>
            </a:r>
            <a:r>
              <a:rPr lang="ur-PK" sz="3200" dirty="0" smtClean="0">
                <a:solidFill>
                  <a:srgbClr val="0C2F4F"/>
                </a:solidFill>
                <a:latin typeface="Jameel Noori Nastaleeq" pitchFamily="2" charset="-78"/>
                <a:cs typeface="Jameel Noori Nastaleeq" pitchFamily="2" charset="-78"/>
              </a:rPr>
              <a:t>کرے۔"</a:t>
            </a:r>
            <a:endParaRPr lang="en-US" sz="3200" dirty="0">
              <a:solidFill>
                <a:srgbClr val="0C2F4F"/>
              </a:solidFill>
              <a:latin typeface="Jameel Noori Nastaleeq" pitchFamily="2" charset="-78"/>
              <a:cs typeface="Jameel Noori Nastaleeq" pitchFamily="2" charset="-78"/>
            </a:endParaRPr>
          </a:p>
        </p:txBody>
      </p:sp>
      <p:sp>
        <p:nvSpPr>
          <p:cNvPr id="6" name="Rectangle 5"/>
          <p:cNvSpPr/>
          <p:nvPr/>
        </p:nvSpPr>
        <p:spPr>
          <a:xfrm>
            <a:off x="1605520" y="4535676"/>
            <a:ext cx="6134669" cy="1200329"/>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نبی کریم </a:t>
            </a:r>
            <a:r>
              <a:rPr lang="ur-PK" sz="3600" dirty="0" smtClean="0">
                <a:solidFill>
                  <a:srgbClr val="0C2F4F"/>
                </a:solidFill>
                <a:latin typeface="Jameel Noori Nastaleeq" pitchFamily="2" charset="-78"/>
                <a:cs typeface="Jameel Noori Nastaleeq" pitchFamily="2" charset="-78"/>
              </a:rPr>
              <a:t>ﷺنے </a:t>
            </a:r>
            <a:r>
              <a:rPr lang="ur-PK" sz="3600" dirty="0" smtClean="0">
                <a:solidFill>
                  <a:srgbClr val="0C2F4F"/>
                </a:solidFill>
                <a:latin typeface="Jameel Noori Nastaleeq" pitchFamily="2" charset="-78"/>
                <a:cs typeface="Jameel Noori Nastaleeq" pitchFamily="2" charset="-78"/>
              </a:rPr>
              <a:t>فرمایا </a:t>
            </a:r>
            <a:r>
              <a:rPr lang="ur-PK" sz="3600" dirty="0" smtClean="0">
                <a:solidFill>
                  <a:srgbClr val="0C2F4F"/>
                </a:solidFill>
                <a:latin typeface="Jameel Noori Nastaleeq" pitchFamily="2" charset="-78"/>
                <a:cs typeface="Jameel Noori Nastaleeq" pitchFamily="2" charset="-78"/>
              </a:rPr>
              <a:t>:"کسی </a:t>
            </a:r>
            <a:r>
              <a:rPr lang="ur-PK" sz="3600" dirty="0" smtClean="0">
                <a:solidFill>
                  <a:srgbClr val="0C2F4F"/>
                </a:solidFill>
                <a:latin typeface="Jameel Noori Nastaleeq" pitchFamily="2" charset="-78"/>
                <a:cs typeface="Jameel Noori Nastaleeq" pitchFamily="2" charset="-78"/>
              </a:rPr>
              <a:t>عورت سے چا باتوں کی بنیاد پر نکاح کیا جاتا ہے پس تم دیندار کو اختیار </a:t>
            </a:r>
            <a:r>
              <a:rPr lang="ur-PK" sz="3600" dirty="0" smtClean="0">
                <a:solidFill>
                  <a:srgbClr val="0C2F4F"/>
                </a:solidFill>
                <a:latin typeface="Jameel Noori Nastaleeq" pitchFamily="2" charset="-78"/>
                <a:cs typeface="Jameel Noori Nastaleeq" pitchFamily="2" charset="-78"/>
              </a:rPr>
              <a:t>کرنا" </a:t>
            </a:r>
            <a:r>
              <a:rPr lang="ur-PK" sz="2400" dirty="0" smtClean="0">
                <a:solidFill>
                  <a:srgbClr val="0C2F4F"/>
                </a:solidFill>
                <a:latin typeface="Jameel Noori Nastaleeq" pitchFamily="2" charset="-78"/>
                <a:cs typeface="Jameel Noori Nastaleeq" pitchFamily="2" charset="-78"/>
              </a:rPr>
              <a:t>(بخاری و مسلم ) </a:t>
            </a:r>
            <a:endParaRPr lang="en-US" sz="3600" dirty="0">
              <a:solidFill>
                <a:srgbClr val="0C2F4F"/>
              </a:solidFill>
              <a:latin typeface="Jameel Noori Nastaleeq" pitchFamily="2" charset="-78"/>
              <a:cs typeface="Jameel Noori Nastaleeq" pitchFamily="2" charset="-78"/>
            </a:endParaRPr>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95140" y="1429182"/>
            <a:ext cx="2916183"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نیک عورت کی صفات </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578004" y="2198623"/>
            <a:ext cx="5807122" cy="3416320"/>
          </a:xfrm>
          <a:prstGeom prst="rect">
            <a:avLst/>
          </a:prstGeom>
        </p:spPr>
        <p:txBody>
          <a:bodyPr wrap="square">
            <a:spAutoFit/>
          </a:bodyPr>
          <a:lstStyle/>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نبی کریم </a:t>
            </a:r>
            <a:r>
              <a:rPr lang="ur-PK" sz="3600" dirty="0" smtClean="0">
                <a:solidFill>
                  <a:srgbClr val="0C2F4F"/>
                </a:solidFill>
                <a:latin typeface="Jameel Noori Nastaleeq" pitchFamily="2" charset="-78"/>
                <a:cs typeface="Jameel Noori Nastaleeq" pitchFamily="2" charset="-78"/>
              </a:rPr>
              <a:t>ﷺکی </a:t>
            </a:r>
            <a:r>
              <a:rPr lang="ur-PK" sz="3600" dirty="0" smtClean="0">
                <a:solidFill>
                  <a:srgbClr val="0C2F4F"/>
                </a:solidFill>
                <a:latin typeface="Jameel Noori Nastaleeq" pitchFamily="2" charset="-78"/>
                <a:cs typeface="Jameel Noori Nastaleeq" pitchFamily="2" charset="-78"/>
              </a:rPr>
              <a:t>پسندیدہ چیزیں</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نیک عوت خاندان کے لئے اہم کیوں</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 بچوں کی اچھی تربیت کے لئے نیک عورت کا کردار </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نیک عورت گھر کی خوشحالی کا باعث</a:t>
            </a:r>
            <a:endParaRPr lang="en-US" sz="3600" dirty="0">
              <a:solidFill>
                <a:srgbClr val="0C2F4F"/>
              </a:solidFill>
              <a:latin typeface="Jameel Noori Nastaleeq" pitchFamily="2" charset="-78"/>
              <a:cs typeface="Jameel Noori Nastaleeq" pitchFamily="2"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47385" y="2232654"/>
            <a:ext cx="6381875" cy="2215991"/>
          </a:xfrm>
          <a:prstGeom prst="rect">
            <a:avLst/>
          </a:prstGeom>
        </p:spPr>
        <p:txBody>
          <a:bodyPr wrap="none">
            <a:spAutoFit/>
          </a:bodyPr>
          <a:lstStyle/>
          <a:p>
            <a:pPr algn="ctr" rtl="1"/>
            <a:r>
              <a:rPr lang="ur-PK" sz="13800" dirty="0" smtClean="0">
                <a:solidFill>
                  <a:srgbClr val="0C2F4F"/>
                </a:solidFill>
                <a:latin typeface="Arabic Typesetting" pitchFamily="66" charset="-78"/>
                <a:cs typeface="Arabic Typesetting" pitchFamily="66" charset="-78"/>
              </a:rPr>
              <a:t> جَزاكَ اللهُ خَـيْراً</a:t>
            </a:r>
            <a:endParaRPr lang="en-US" sz="13800" dirty="0">
              <a:solidFill>
                <a:srgbClr val="0C2F4F"/>
              </a:solidFill>
              <a:latin typeface="Arabic Typesetting" pitchFamily="66" charset="-78"/>
              <a:cs typeface="Arabic Typesetting" pitchFamily="66"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نمبر36</a:t>
            </a:r>
            <a:endParaRPr 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328</TotalTime>
  <Words>442</Words>
  <Application>Microsoft Office PowerPoint</Application>
  <PresentationFormat>On-screen Show (4:3)</PresentationFormat>
  <Paragraphs>53</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42</cp:revision>
  <dcterms:created xsi:type="dcterms:W3CDTF">2021-09-29T07:22:50Z</dcterms:created>
  <dcterms:modified xsi:type="dcterms:W3CDTF">2021-10-21T05:01:58Z</dcterms:modified>
</cp:coreProperties>
</file>