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6" r:id="rId3"/>
    <p:sldId id="277" r:id="rId4"/>
    <p:sldId id="302" r:id="rId5"/>
    <p:sldId id="301" r:id="rId6"/>
    <p:sldId id="278" r:id="rId7"/>
    <p:sldId id="280" r:id="rId8"/>
    <p:sldId id="297" r:id="rId9"/>
    <p:sldId id="298" r:id="rId10"/>
    <p:sldId id="281" r:id="rId11"/>
    <p:sldId id="295" r:id="rId12"/>
    <p:sldId id="282" r:id="rId13"/>
    <p:sldId id="296" r:id="rId14"/>
    <p:sldId id="299" r:id="rId15"/>
    <p:sldId id="300" r:id="rId16"/>
    <p:sldId id="293" r:id="rId17"/>
    <p:sldId id="29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13/03/1443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13/03/1443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tafheemonline.com/tafseer.asp?s=005&amp;h=87"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tafheemonline.com/tafseer.asp?s=005&amp;h=88"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tafheemonline.com/tafseer.asp?s=048&amp;h=53" TargetMode="External"/><Relationship Id="rId7" Type="http://schemas.openxmlformats.org/officeDocument/2006/relationships/hyperlink" Target="https://tafheemonline.com/tafseer.asp?s=048&amp;h=57" TargetMode="External"/><Relationship Id="rId2" Type="http://schemas.openxmlformats.org/officeDocument/2006/relationships/hyperlink" Target="https://tafheemonline.com/tafseer.asp?s=048&amp;h=52" TargetMode="External"/><Relationship Id="rId1" Type="http://schemas.openxmlformats.org/officeDocument/2006/relationships/slideLayout" Target="../slideLayouts/slideLayout7.xml"/><Relationship Id="rId6" Type="http://schemas.openxmlformats.org/officeDocument/2006/relationships/hyperlink" Target="https://tafheemonline.com/tafseer.asp?s=048&amp;h=56" TargetMode="External"/><Relationship Id="rId5" Type="http://schemas.openxmlformats.org/officeDocument/2006/relationships/hyperlink" Target="https://tafheemonline.com/tafseer.asp?s=048&amp;h=55" TargetMode="External"/><Relationship Id="rId4" Type="http://schemas.openxmlformats.org/officeDocument/2006/relationships/hyperlink" Target="https://tafheemonline.com/tafseer.asp?s=048&amp;h=54"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4132" y="1148799"/>
            <a:ext cx="6271592" cy="2285241"/>
          </a:xfrm>
          <a:prstGeom prst="rect">
            <a:avLst/>
          </a:prstGeom>
          <a:noFill/>
        </p:spPr>
        <p:txBody>
          <a:bodyPr wrap="square" rtlCol="0">
            <a:spAutoFit/>
          </a:bodyPr>
          <a:lstStyle/>
          <a:p>
            <a:pPr algn="ctr" defTabSz="342900" rtl="1">
              <a:lnSpc>
                <a:spcPct val="150000"/>
              </a:lnSpc>
            </a:pPr>
            <a:r>
              <a:rPr lang="ur-PK" sz="4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853895"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853895"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en-US" sz="4500" dirty="0" smtClean="0">
                <a:solidFill>
                  <a:prstClr val="white"/>
                </a:solidFill>
                <a:latin typeface="Jameel Noori Nastaleeq" panose="02000503000000020004" pitchFamily="2" charset="-78"/>
                <a:cs typeface="Jameel Noori Nastaleeq" panose="02000503000000020004" pitchFamily="2" charset="-78"/>
              </a:rPr>
              <a:t>16</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853895"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895833" y="1216634"/>
            <a:ext cx="2542559"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5979004" y="3503640"/>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C0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C00000"/>
              </a:solidFill>
              <a:latin typeface="Arial" pitchFamily="34" charset="0"/>
              <a:cs typeface="Arial" pitchFamily="34" charset="0"/>
            </a:endParaRPr>
          </a:p>
        </p:txBody>
      </p:sp>
      <p:sp>
        <p:nvSpPr>
          <p:cNvPr id="17409" name="Rectangle 1"/>
          <p:cNvSpPr>
            <a:spLocks noChangeArrowheads="1"/>
          </p:cNvSpPr>
          <p:nvPr/>
        </p:nvSpPr>
        <p:spPr bwMode="auto">
          <a:xfrm>
            <a:off x="1119117" y="2320120"/>
            <a:ext cx="7533563"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لَا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يُؤْمِنُ أَحَدُكُمْ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حَتّٰی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يُحِبَّ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لِأَخِيْهِ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مَا يُحِبُّ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لِنَفْسِهٖ</a:t>
            </a:r>
            <a:endParaRPr kumimoji="0" lang="ur-PK" sz="6000" b="0" i="0" u="none" strike="noStrike" cap="none" normalizeH="0" baseline="0" dirty="0" smtClean="0">
              <a:ln>
                <a:noFill/>
              </a:ln>
              <a:solidFill>
                <a:srgbClr val="0C2F4F"/>
              </a:solidFill>
              <a:effectLst/>
              <a:latin typeface="Arial" pitchFamily="34" charset="0"/>
              <a:cs typeface="Arial" pitchFamily="34" charset="0"/>
            </a:endParaRPr>
          </a:p>
        </p:txBody>
      </p:sp>
      <p:sp>
        <p:nvSpPr>
          <p:cNvPr id="17410" name="Rectangle 2"/>
          <p:cNvSpPr>
            <a:spLocks noChangeArrowheads="1"/>
          </p:cNvSpPr>
          <p:nvPr/>
        </p:nvSpPr>
        <p:spPr bwMode="auto">
          <a:xfrm>
            <a:off x="2447778" y="4258101"/>
            <a:ext cx="630043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تم میں سے کوئی شخص اس وقت تک مومن نہیں ہو سکتا، جب تک وہ اپنے مسلمان بھائی کے لئے وہی کچھ پسند نہ کرے جو خود اپنے لئے پسند کرتا ہے۔</a:t>
            </a:r>
            <a:endParaRPr kumimoji="0" lang="en-US" sz="1200" b="0" i="0" u="none" strike="noStrike" cap="none" normalizeH="0" baseline="0" dirty="0" smtClean="0">
              <a:ln>
                <a:noFill/>
              </a:ln>
              <a:solidFill>
                <a:srgbClr val="0C2F4F"/>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13)</a:t>
            </a:r>
            <a:endParaRPr kumimoji="0" lang="ur-PK" b="0" i="0" u="none" strike="noStrike" cap="none" normalizeH="0" baseline="0" dirty="0" smtClean="0">
              <a:ln>
                <a:noFill/>
              </a:ln>
              <a:solidFill>
                <a:srgbClr val="0C2F4F"/>
              </a:solidFill>
              <a:effectLst/>
              <a:latin typeface="Arial" pitchFamily="34" charset="0"/>
              <a:cs typeface="Arial"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ounded Rectangle 8"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sp>
        <p:nvSpPr>
          <p:cNvPr id="10" name="Rectangle 9"/>
          <p:cNvSpPr/>
          <p:nvPr/>
        </p:nvSpPr>
        <p:spPr>
          <a:xfrm>
            <a:off x="2275195" y="2509652"/>
            <a:ext cx="4947312" cy="830997"/>
          </a:xfrm>
          <a:prstGeom prst="rect">
            <a:avLst/>
          </a:prstGeom>
        </p:spPr>
        <p:txBody>
          <a:bodyPr wrap="square">
            <a:spAutoFit/>
          </a:bodyPr>
          <a:lstStyle/>
          <a:p>
            <a:pPr algn="ctr"/>
            <a:r>
              <a:rPr lang="ur-PK" sz="4800" dirty="0" smtClean="0">
                <a:solidFill>
                  <a:srgbClr val="0C2F4F"/>
                </a:solidFill>
                <a:latin typeface="Jameel Noori Nastaleeq" pitchFamily="2" charset="-78"/>
                <a:cs typeface="Jameel Noori Nastaleeq" pitchFamily="2" charset="-78"/>
              </a:rPr>
              <a:t>مومن </a:t>
            </a:r>
            <a:r>
              <a:rPr lang="ur-PK" sz="4800" dirty="0" smtClean="0">
                <a:solidFill>
                  <a:srgbClr val="0C2F4F"/>
                </a:solidFill>
                <a:latin typeface="Jameel Noori Nastaleeq" pitchFamily="2" charset="-78"/>
                <a:cs typeface="Jameel Noori Nastaleeq" pitchFamily="2" charset="-78"/>
              </a:rPr>
              <a:t>سراپا </a:t>
            </a:r>
            <a:r>
              <a:rPr lang="ur-PK" sz="4800" dirty="0" smtClean="0">
                <a:solidFill>
                  <a:srgbClr val="0C2F4F"/>
                </a:solidFill>
                <a:latin typeface="Jameel Noori Nastaleeq" pitchFamily="2" charset="-78"/>
                <a:cs typeface="Jameel Noori Nastaleeq" pitchFamily="2" charset="-78"/>
              </a:rPr>
              <a:t>الفت و محبت ہوتا </a:t>
            </a:r>
            <a:r>
              <a:rPr lang="ur-PK" sz="4800" dirty="0" smtClean="0">
                <a:solidFill>
                  <a:srgbClr val="0C2F4F"/>
                </a:solidFill>
                <a:latin typeface="Jameel Noori Nastaleeq" pitchFamily="2" charset="-78"/>
                <a:cs typeface="Jameel Noori Nastaleeq" pitchFamily="2" charset="-78"/>
              </a:rPr>
              <a:t>ہے</a:t>
            </a:r>
            <a:endParaRPr lang="en-US" sz="4800" dirty="0" smtClean="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ounded Rectangle 8"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sp>
        <p:nvSpPr>
          <p:cNvPr id="10" name="Rectangle 9"/>
          <p:cNvSpPr/>
          <p:nvPr/>
        </p:nvSpPr>
        <p:spPr>
          <a:xfrm>
            <a:off x="3732665" y="1068793"/>
            <a:ext cx="4947312" cy="707886"/>
          </a:xfrm>
          <a:prstGeom prst="rect">
            <a:avLst/>
          </a:prstGeom>
        </p:spPr>
        <p:txBody>
          <a:bodyPr wrap="square">
            <a:spAutoFit/>
          </a:bodyPr>
          <a:lstStyle/>
          <a:p>
            <a:pPr algn="r"/>
            <a:r>
              <a:rPr lang="ur-PK" sz="4000" b="1" u="sng" dirty="0" smtClean="0">
                <a:solidFill>
                  <a:srgbClr val="C00000"/>
                </a:solidFill>
                <a:latin typeface="Jameel Noori Nastaleeq" pitchFamily="2" charset="-78"/>
                <a:cs typeface="Jameel Noori Nastaleeq" pitchFamily="2" charset="-78"/>
              </a:rPr>
              <a:t>قرآن </a:t>
            </a:r>
            <a:r>
              <a:rPr lang="ur-PK" sz="4000" b="1" u="sng" dirty="0" smtClean="0">
                <a:solidFill>
                  <a:srgbClr val="C00000"/>
                </a:solidFill>
                <a:latin typeface="Jameel Noori Nastaleeq" pitchFamily="2" charset="-78"/>
                <a:cs typeface="Jameel Noori Nastaleeq" pitchFamily="2" charset="-78"/>
              </a:rPr>
              <a:t>مجید کی روشنی میں </a:t>
            </a:r>
            <a:endParaRPr lang="en-US" sz="4000" b="1" u="sng" dirty="0">
              <a:solidFill>
                <a:srgbClr val="C00000"/>
              </a:solidFill>
              <a:latin typeface="Jameel Noori Nastaleeq" pitchFamily="2" charset="-78"/>
              <a:cs typeface="Jameel Noori Nastaleeq" pitchFamily="2" charset="-78"/>
            </a:endParaRPr>
          </a:p>
        </p:txBody>
      </p:sp>
      <p:sp>
        <p:nvSpPr>
          <p:cNvPr id="11" name="Rectangle 10"/>
          <p:cNvSpPr/>
          <p:nvPr/>
        </p:nvSpPr>
        <p:spPr>
          <a:xfrm>
            <a:off x="1201005" y="1967004"/>
            <a:ext cx="7478972" cy="1569660"/>
          </a:xfrm>
          <a:prstGeom prst="rect">
            <a:avLst/>
          </a:prstGeom>
        </p:spPr>
        <p:txBody>
          <a:bodyPr wrap="square">
            <a:spAutoFit/>
          </a:bodyPr>
          <a:lstStyle/>
          <a:p>
            <a:pPr algn="ctr" rtl="1"/>
            <a:r>
              <a:rPr lang="ur-PK" sz="3200" dirty="0" smtClean="0">
                <a:solidFill>
                  <a:srgbClr val="0C2F4F"/>
                </a:solidFill>
                <a:latin typeface="Al_Mushaf" pitchFamily="2" charset="-78"/>
                <a:cs typeface="Al_Mushaf" pitchFamily="2" charset="-78"/>
              </a:rPr>
              <a:t> یٰۤاَیُّہَا الَّذِیۡنَ اٰمَنُوۡا مَنۡ یَّرۡتَدَّ مِنۡکُمۡ عَنۡ دِیۡنِہٖ فَسَوۡفَ یَاۡتِی اللّٰہُ بِقَوۡمٍ یُّحِبُّہُمۡ وَ یُحِبُّوۡنَہٗۤ ۙ اَذِلَّۃٍ عَلَی الۡمُؤۡمِنِیۡنَ اَعِزَّۃٍ عَلَی الۡکٰفِرِیۡنَ ۫ یُجَاہِدُوۡنَ فِیۡ سَبِیۡلِ اللّٰہِ وَ لَا یَخَافُوۡنَ لَوۡمَۃَ لَآئِمٍ ؕ ذٰلِکَ فَضۡلُ اللّٰہِ یُؤۡتِیۡہِ مَنۡ یَّشَآءُ ؕ وَ اللّٰہُ وَاسِعٌ عَلِیۡمٌ</a:t>
            </a:r>
            <a:endParaRPr lang="en-US" sz="3200" dirty="0">
              <a:solidFill>
                <a:srgbClr val="0C2F4F"/>
              </a:solidFill>
              <a:latin typeface="Al_Mushaf" pitchFamily="2" charset="-78"/>
              <a:cs typeface="Al_Mushaf" pitchFamily="2" charset="-78"/>
            </a:endParaRPr>
          </a:p>
        </p:txBody>
      </p:sp>
      <p:sp>
        <p:nvSpPr>
          <p:cNvPr id="12" name="Rectangle 11"/>
          <p:cNvSpPr/>
          <p:nvPr/>
        </p:nvSpPr>
        <p:spPr>
          <a:xfrm>
            <a:off x="1323831" y="3785695"/>
            <a:ext cx="7506269" cy="1938992"/>
          </a:xfrm>
          <a:prstGeom prst="rect">
            <a:avLst/>
          </a:prstGeom>
        </p:spPr>
        <p:txBody>
          <a:bodyPr wrap="square">
            <a:spAutoFit/>
          </a:bodyPr>
          <a:lstStyle/>
          <a:p>
            <a:pPr algn="ctr" rtl="1"/>
            <a:r>
              <a:rPr lang="ur-PK" sz="2400" dirty="0" smtClean="0">
                <a:solidFill>
                  <a:srgbClr val="0C2F4F"/>
                </a:solidFill>
                <a:latin typeface="Jameel Noori Nastaleeq" pitchFamily="2" charset="-78"/>
                <a:cs typeface="Jameel Noori Nastaleeq" pitchFamily="2" charset="-78"/>
              </a:rPr>
              <a:t>اے لوگو جو ایمان لائے ہو، اگر تم میں سے کوئی اپنے دین سے پھرتا ہے ﴿تو پھر جائے﴾ اللہ اور بہت سے لوگ ایسے پیدا کردے گا جو اللہ کو محبُوب ہوں گے اور اللہ اُن کو محبُوب ہوگا، جو مومنوں پر نرم اور کفّار پر سخت ہوں گے،</a:t>
            </a:r>
            <a:r>
              <a:rPr lang="ur-PK" sz="2400" b="1" baseline="30000" dirty="0" smtClean="0">
                <a:solidFill>
                  <a:srgbClr val="0C2F4F"/>
                </a:solidFill>
                <a:latin typeface="Jameel Noori Nastaleeq" pitchFamily="2" charset="-78"/>
                <a:cs typeface="Jameel Noori Nastaleeq" pitchFamily="2" charset="-78"/>
                <a:hlinkClick r:id="rId3"/>
              </a:rPr>
              <a:t>87</a:t>
            </a:r>
            <a:r>
              <a:rPr lang="ur-PK" sz="2400" dirty="0" smtClean="0">
                <a:solidFill>
                  <a:srgbClr val="0C2F4F"/>
                </a:solidFill>
                <a:latin typeface="Jameel Noori Nastaleeq" pitchFamily="2" charset="-78"/>
                <a:cs typeface="Jameel Noori Nastaleeq" pitchFamily="2" charset="-78"/>
              </a:rPr>
              <a:t> جو اللہ کی راہ میں جدوجہد کریں گے اور کسی ملامت کرنے والے کی ملامت سے نہ ڈریں گے۔</a:t>
            </a:r>
            <a:r>
              <a:rPr lang="ur-PK" sz="2400" b="1" baseline="30000" dirty="0" smtClean="0">
                <a:solidFill>
                  <a:srgbClr val="0C2F4F"/>
                </a:solidFill>
                <a:latin typeface="Jameel Noori Nastaleeq" pitchFamily="2" charset="-78"/>
                <a:cs typeface="Jameel Noori Nastaleeq" pitchFamily="2" charset="-78"/>
                <a:hlinkClick r:id="rId4"/>
              </a:rPr>
              <a:t>88</a:t>
            </a:r>
            <a:r>
              <a:rPr lang="ur-PK" sz="2400" dirty="0" smtClean="0">
                <a:solidFill>
                  <a:srgbClr val="0C2F4F"/>
                </a:solidFill>
                <a:latin typeface="Jameel Noori Nastaleeq" pitchFamily="2" charset="-78"/>
                <a:cs typeface="Jameel Noori Nastaleeq" pitchFamily="2" charset="-78"/>
              </a:rPr>
              <a:t> یہ اللہ کا فضل ہے، جسے چاہتا ہے عطا کرتا ہے۔ اللہ وسیع ذرائع کا مالک ہے اور سب کچھ جانتا ہے</a:t>
            </a:r>
            <a:r>
              <a:rPr lang="ur-PK" sz="2400" dirty="0" smtClean="0">
                <a:solidFill>
                  <a:srgbClr val="0C2F4F"/>
                </a:solidFill>
                <a:latin typeface="Jameel Noori Nastaleeq" pitchFamily="2" charset="-78"/>
                <a:cs typeface="Jameel Noori Nastaleeq" pitchFamily="2" charset="-78"/>
              </a:rPr>
              <a:t>۔(المائدہ 54)</a:t>
            </a:r>
            <a:endParaRPr lang="en-US" sz="2400" dirty="0">
              <a:solidFill>
                <a:srgbClr val="0C2F4F"/>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3454642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3958" y="1268626"/>
            <a:ext cx="6755642" cy="2246769"/>
          </a:xfrm>
          <a:prstGeom prst="rect">
            <a:avLst/>
          </a:prstGeom>
        </p:spPr>
        <p:txBody>
          <a:bodyPr wrap="square">
            <a:spAutoFit/>
          </a:bodyPr>
          <a:lstStyle/>
          <a:p>
            <a:pPr algn="ctr"/>
            <a:r>
              <a:rPr lang="ur-PK" sz="2800" dirty="0" smtClean="0">
                <a:solidFill>
                  <a:srgbClr val="0C2F4F"/>
                </a:solidFill>
                <a:latin typeface="Al_Mushaf" pitchFamily="2" charset="-78"/>
                <a:cs typeface="Al_Mushaf" pitchFamily="2" charset="-78"/>
              </a:rPr>
              <a:t>مُحَمَّدٌ رَّسُوۡلُ اللّٰہِ ؕ وَ الَّذِیۡنَ مَعَہٗۤ اَشِدَّآءُ عَلَی الۡکُفَّارِ رُحَمَآءُ بَیۡنَہُمۡ تَرٰىہُمۡ رُکَّعًا سُجَّدًا یَّبۡتَغُوۡنَ فَضۡلًا مِّنَ اللّٰہِ وَ رِضۡوَانًا ۫ سِیۡمَاہُمۡ فِیۡ وُجُوۡہِہِمۡ مِّنۡ اَثَرِ السُّجُوۡدِ ؕ ذٰلِکَ مَثَلُہُمۡ فِی التَّوۡرٰىۃِ ۚۖۛ وَ مَثَلُہُمۡ فِی الۡاِنۡجِیۡلِ ۚ۟ۛ کَزَرۡعٍ اَخۡرَجَ شَطۡـَٔہٗ فَاٰزَرَہٗ فَاسۡتَغۡلَظَ فَاسۡتَوٰی عَلٰی سُوۡقِہٖ یُعۡجِبُ الزُّرَّاعَ لِیَغِیۡظَ بِہِمُ الۡکُفَّارَ ؕ وَعَدَ اللّٰہُ الَّذِیۡنَ اٰمَنُوۡا وَ عَمِلُوا الصّٰلِحٰتِ مِنۡہُمۡ مَّغۡفِرَۃً وَّ اَجۡرًا عَظِیۡمًا </a:t>
            </a:r>
            <a:endParaRPr lang="en-US" sz="2800" dirty="0">
              <a:solidFill>
                <a:srgbClr val="0C2F4F"/>
              </a:solidFill>
              <a:latin typeface="Al_Mushaf" pitchFamily="2" charset="-78"/>
              <a:cs typeface="Al_Mushaf" pitchFamily="2" charset="-78"/>
            </a:endParaRPr>
          </a:p>
        </p:txBody>
      </p:sp>
      <p:sp>
        <p:nvSpPr>
          <p:cNvPr id="3" name="Rectangle 2"/>
          <p:cNvSpPr/>
          <p:nvPr/>
        </p:nvSpPr>
        <p:spPr>
          <a:xfrm>
            <a:off x="1596789" y="3541554"/>
            <a:ext cx="6509981" cy="2246769"/>
          </a:xfrm>
          <a:prstGeom prst="rect">
            <a:avLst/>
          </a:prstGeom>
        </p:spPr>
        <p:txBody>
          <a:bodyPr wrap="square">
            <a:spAutoFit/>
          </a:bodyPr>
          <a:lstStyle/>
          <a:p>
            <a:pPr algn="ctr" rtl="1"/>
            <a:r>
              <a:rPr lang="ur-PK" sz="2000" dirty="0" smtClean="0">
                <a:solidFill>
                  <a:srgbClr val="0C2F4F"/>
                </a:solidFill>
                <a:latin typeface="Jameel Noori Nastaleeq" pitchFamily="2" charset="-78"/>
                <a:cs typeface="Jameel Noori Nastaleeq" pitchFamily="2" charset="-78"/>
              </a:rPr>
              <a:t> محمدؐ اللہ کے رسول ہیں، اور جو لوگ ان کے ساتھ ہیں وہ کفار پر سخت </a:t>
            </a:r>
            <a:r>
              <a:rPr lang="ur-PK" sz="2000" b="1" baseline="30000" dirty="0" smtClean="0">
                <a:solidFill>
                  <a:srgbClr val="0C2F4F"/>
                </a:solidFill>
                <a:latin typeface="Jameel Noori Nastaleeq" pitchFamily="2" charset="-78"/>
                <a:cs typeface="Jameel Noori Nastaleeq" pitchFamily="2" charset="-78"/>
                <a:hlinkClick r:id="rId2"/>
              </a:rPr>
              <a:t>52</a:t>
            </a:r>
            <a:r>
              <a:rPr lang="ur-PK" sz="2000" dirty="0" smtClean="0">
                <a:solidFill>
                  <a:srgbClr val="0C2F4F"/>
                </a:solidFill>
                <a:latin typeface="Jameel Noori Nastaleeq" pitchFamily="2" charset="-78"/>
                <a:cs typeface="Jameel Noori Nastaleeq" pitchFamily="2" charset="-78"/>
              </a:rPr>
              <a:t> اور آپس میں رحیم ہیں </a:t>
            </a:r>
            <a:r>
              <a:rPr lang="ur-PK" sz="2000" b="1" baseline="30000" dirty="0" smtClean="0">
                <a:solidFill>
                  <a:srgbClr val="0C2F4F"/>
                </a:solidFill>
                <a:latin typeface="Jameel Noori Nastaleeq" pitchFamily="2" charset="-78"/>
                <a:cs typeface="Jameel Noori Nastaleeq" pitchFamily="2" charset="-78"/>
                <a:hlinkClick r:id="rId3"/>
              </a:rPr>
              <a:t>53</a:t>
            </a:r>
            <a:r>
              <a:rPr lang="ur-PK" sz="2000" dirty="0" smtClean="0">
                <a:solidFill>
                  <a:srgbClr val="0C2F4F"/>
                </a:solidFill>
                <a:latin typeface="Jameel Noori Nastaleeq" pitchFamily="2" charset="-78"/>
                <a:cs typeface="Jameel Noori Nastaleeq" pitchFamily="2" charset="-78"/>
              </a:rPr>
              <a:t>۔ تم جب دیکھو گے انہیں رکوع و سجود ، اور اللہ کے فضل اور اس کی خوشنودی کی طلب میں مشغول پاؤ گے ۔ سجود کے اثرات ان کے چہروں پر موجود ہیں جن سے وہ الگ پہچانے جاتے ہیں </a:t>
            </a:r>
            <a:r>
              <a:rPr lang="ur-PK" sz="2000" b="1" baseline="30000" dirty="0" smtClean="0">
                <a:solidFill>
                  <a:srgbClr val="0C2F4F"/>
                </a:solidFill>
                <a:latin typeface="Jameel Noori Nastaleeq" pitchFamily="2" charset="-78"/>
                <a:cs typeface="Jameel Noori Nastaleeq" pitchFamily="2" charset="-78"/>
                <a:hlinkClick r:id="rId4"/>
              </a:rPr>
              <a:t>54</a:t>
            </a:r>
            <a:r>
              <a:rPr lang="ur-PK" sz="2000" dirty="0" smtClean="0">
                <a:solidFill>
                  <a:srgbClr val="0C2F4F"/>
                </a:solidFill>
                <a:latin typeface="Jameel Noori Nastaleeq" pitchFamily="2" charset="-78"/>
                <a:cs typeface="Jameel Noori Nastaleeq" pitchFamily="2" charset="-78"/>
              </a:rPr>
              <a:t>۔ یہ ہے ان کی صفت توراۃ میں </a:t>
            </a:r>
            <a:r>
              <a:rPr lang="ur-PK" sz="2000" b="1" baseline="30000" dirty="0" smtClean="0">
                <a:solidFill>
                  <a:srgbClr val="0C2F4F"/>
                </a:solidFill>
                <a:latin typeface="Jameel Noori Nastaleeq" pitchFamily="2" charset="-78"/>
                <a:cs typeface="Jameel Noori Nastaleeq" pitchFamily="2" charset="-78"/>
                <a:hlinkClick r:id="rId5"/>
              </a:rPr>
              <a:t>55</a:t>
            </a:r>
            <a:r>
              <a:rPr lang="ur-PK" sz="2000" dirty="0" smtClean="0">
                <a:solidFill>
                  <a:srgbClr val="0C2F4F"/>
                </a:solidFill>
                <a:latin typeface="Jameel Noori Nastaleeq" pitchFamily="2" charset="-78"/>
                <a:cs typeface="Jameel Noori Nastaleeq" pitchFamily="2" charset="-78"/>
              </a:rPr>
              <a:t>۔ اور انجیل میں ان کی مثال یوں دی گئی </a:t>
            </a:r>
            <a:r>
              <a:rPr lang="ur-PK" sz="2000" b="1" baseline="30000" dirty="0" smtClean="0">
                <a:solidFill>
                  <a:srgbClr val="0C2F4F"/>
                </a:solidFill>
                <a:latin typeface="Jameel Noori Nastaleeq" pitchFamily="2" charset="-78"/>
                <a:cs typeface="Jameel Noori Nastaleeq" pitchFamily="2" charset="-78"/>
                <a:hlinkClick r:id="rId6"/>
              </a:rPr>
              <a:t>56</a:t>
            </a:r>
            <a:r>
              <a:rPr lang="ur-PK" sz="2000" dirty="0" smtClean="0">
                <a:solidFill>
                  <a:srgbClr val="0C2F4F"/>
                </a:solidFill>
                <a:latin typeface="Jameel Noori Nastaleeq" pitchFamily="2" charset="-78"/>
                <a:cs typeface="Jameel Noori Nastaleeq" pitchFamily="2" charset="-78"/>
              </a:rPr>
              <a:t> ہے کہ گویا ایک کھیتی ہے جس نے پہلے کونپل نکالی ، پھر اس کو تقویت دی، پھر وہ گدرائی ،پھر اپنے تنے پر کھڑی ہو گئی۔ کاشت کرنے والوں کو وہ خوش کرتی ہے تاکہ کفار ان کے پھلنے پھولنے پر جلیں ۔ اس گروہ کے لوگ جو ایمان لاۓ ہیں اور جنہوں نیک عمل کیے ہیں اللہ نے ان سے مغفرت اور بڑے اجر کا وعدہ فرمایا</a:t>
            </a:r>
            <a:r>
              <a:rPr lang="ur-PK" sz="2000" b="1" baseline="30000" dirty="0" smtClean="0">
                <a:solidFill>
                  <a:srgbClr val="0C2F4F"/>
                </a:solidFill>
                <a:latin typeface="Jameel Noori Nastaleeq" pitchFamily="2" charset="-78"/>
                <a:cs typeface="Jameel Noori Nastaleeq" pitchFamily="2" charset="-78"/>
                <a:hlinkClick r:id="rId7"/>
              </a:rPr>
              <a:t>57</a:t>
            </a:r>
            <a:r>
              <a:rPr lang="ur-PK" sz="2000" dirty="0" smtClean="0">
                <a:solidFill>
                  <a:srgbClr val="0C2F4F"/>
                </a:solidFill>
                <a:latin typeface="Jameel Noori Nastaleeq" pitchFamily="2" charset="-78"/>
                <a:cs typeface="Jameel Noori Nastaleeq" pitchFamily="2" charset="-78"/>
              </a:rPr>
              <a:t>ہے </a:t>
            </a:r>
            <a:r>
              <a:rPr lang="ur-PK" sz="2000" dirty="0" smtClean="0">
                <a:solidFill>
                  <a:srgbClr val="0C2F4F"/>
                </a:solidFill>
                <a:latin typeface="Jameel Noori Nastaleeq" pitchFamily="2" charset="-78"/>
                <a:cs typeface="Jameel Noori Nastaleeq" pitchFamily="2" charset="-78"/>
              </a:rPr>
              <a:t>(الفتح 29)</a:t>
            </a:r>
            <a:endParaRPr lang="en-US" sz="20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8"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sp>
        <p:nvSpPr>
          <p:cNvPr id="8" name="Rectangle 7"/>
          <p:cNvSpPr/>
          <p:nvPr/>
        </p:nvSpPr>
        <p:spPr>
          <a:xfrm>
            <a:off x="3108960" y="1281148"/>
            <a:ext cx="5878091" cy="646331"/>
          </a:xfrm>
          <a:prstGeom prst="rect">
            <a:avLst/>
          </a:prstGeom>
        </p:spPr>
        <p:txBody>
          <a:bodyPr wrap="square">
            <a:spAutoFit/>
          </a:bodyPr>
          <a:lstStyle/>
          <a:p>
            <a:pPr algn="r" rtl="1"/>
            <a:r>
              <a:rPr lang="ur-PK" sz="3600" b="1" u="sng" dirty="0" smtClean="0">
                <a:solidFill>
                  <a:srgbClr val="C00000"/>
                </a:solidFill>
                <a:latin typeface="Jameel Noori Nastaleeq" pitchFamily="2" charset="-78"/>
                <a:cs typeface="Jameel Noori Nastaleeq" pitchFamily="2" charset="-78"/>
              </a:rPr>
              <a:t>مومن کا سراپا الفت و محبت ہونا حدیث کی روشنی میں </a:t>
            </a:r>
            <a:endParaRPr lang="en-US" sz="3600" b="1" u="sng" dirty="0">
              <a:solidFill>
                <a:srgbClr val="C00000"/>
              </a:solidFill>
              <a:latin typeface="Jameel Noori Nastaleeq" pitchFamily="2" charset="-78"/>
              <a:cs typeface="Jameel Noori Nastaleeq" pitchFamily="2" charset="-78"/>
            </a:endParaRPr>
          </a:p>
        </p:txBody>
      </p:sp>
      <p:sp>
        <p:nvSpPr>
          <p:cNvPr id="9" name="Rectangle 8"/>
          <p:cNvSpPr/>
          <p:nvPr/>
        </p:nvSpPr>
        <p:spPr>
          <a:xfrm>
            <a:off x="1463039" y="2263332"/>
            <a:ext cx="6721942" cy="2785378"/>
          </a:xfrm>
          <a:prstGeom prst="rect">
            <a:avLst/>
          </a:prstGeom>
        </p:spPr>
        <p:txBody>
          <a:bodyPr wrap="square">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نبی کریم </a:t>
            </a:r>
            <a:r>
              <a:rPr lang="ur-PK" sz="4000" dirty="0" smtClean="0">
                <a:solidFill>
                  <a:srgbClr val="0C2F4F"/>
                </a:solidFill>
                <a:latin typeface="Jameel Noori Nastaleeq" pitchFamily="2" charset="-78"/>
                <a:cs typeface="Jameel Noori Nastaleeq" pitchFamily="2" charset="-78"/>
              </a:rPr>
              <a:t>ﷺکا فرمان</a:t>
            </a:r>
            <a:r>
              <a:rPr lang="ur-PK" sz="4000" dirty="0" smtClean="0">
                <a:solidFill>
                  <a:srgbClr val="0C2F4F"/>
                </a:solidFill>
                <a:latin typeface="Jameel Noori Nastaleeq" pitchFamily="2" charset="-78"/>
                <a:cs typeface="Jameel Noori Nastaleeq" pitchFamily="2" charset="-78"/>
              </a:rPr>
              <a:t>: "م</a:t>
            </a:r>
            <a:r>
              <a:rPr lang="ur-PK" sz="4000" dirty="0" smtClean="0">
                <a:solidFill>
                  <a:srgbClr val="0C2F4F"/>
                </a:solidFill>
                <a:latin typeface="Jameel Noori Nastaleeq" pitchFamily="2" charset="-78"/>
                <a:cs typeface="Jameel Noori Nastaleeq" pitchFamily="2" charset="-78"/>
              </a:rPr>
              <a:t>ومن سراپاالفت </a:t>
            </a:r>
            <a:r>
              <a:rPr lang="ur-PK" sz="4000" dirty="0" smtClean="0">
                <a:solidFill>
                  <a:srgbClr val="0C2F4F"/>
                </a:solidFill>
                <a:latin typeface="Jameel Noori Nastaleeq" pitchFamily="2" charset="-78"/>
                <a:cs typeface="Jameel Noori Nastaleeq" pitchFamily="2" charset="-78"/>
              </a:rPr>
              <a:t>و محبت ہوتا ہے اس شخص میں کوئی بھلائی نہیں جو نہ کسی سے الفت رکھتا ہے اور نہ اس سے کوئی مانوس </a:t>
            </a:r>
            <a:r>
              <a:rPr lang="ur-PK" sz="4000" dirty="0" smtClean="0">
                <a:solidFill>
                  <a:srgbClr val="0C2F4F"/>
                </a:solidFill>
                <a:latin typeface="Jameel Noori Nastaleeq" pitchFamily="2" charset="-78"/>
                <a:cs typeface="Jameel Noori Nastaleeq" pitchFamily="2" charset="-78"/>
              </a:rPr>
              <a:t>ہو۔"(</a:t>
            </a:r>
            <a:r>
              <a:rPr lang="ur-PK" sz="4000" dirty="0" smtClean="0">
                <a:solidFill>
                  <a:srgbClr val="0C2F4F"/>
                </a:solidFill>
                <a:latin typeface="Jameel Noori Nastaleeq" pitchFamily="2" charset="-78"/>
                <a:cs typeface="Jameel Noori Nastaleeq" pitchFamily="2" charset="-78"/>
              </a:rPr>
              <a:t>مسند احمد)</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sp>
        <p:nvSpPr>
          <p:cNvPr id="9" name="Rectangle 8"/>
          <p:cNvSpPr/>
          <p:nvPr/>
        </p:nvSpPr>
        <p:spPr>
          <a:xfrm>
            <a:off x="4807470" y="1422963"/>
            <a:ext cx="3299301" cy="830997"/>
          </a:xfrm>
          <a:prstGeom prst="rect">
            <a:avLst/>
          </a:prstGeom>
        </p:spPr>
        <p:txBody>
          <a:bodyPr wrap="none">
            <a:spAutoFit/>
          </a:bodyPr>
          <a:lstStyle/>
          <a:p>
            <a:pPr algn="r" rtl="1"/>
            <a:r>
              <a:rPr lang="ur-PK" sz="4800" b="1" u="sng" dirty="0" smtClean="0">
                <a:solidFill>
                  <a:srgbClr val="C00000"/>
                </a:solidFill>
                <a:latin typeface="Jameel Noori Nastaleeq" pitchFamily="2" charset="-78"/>
                <a:cs typeface="Jameel Noori Nastaleeq" pitchFamily="2" charset="-78"/>
              </a:rPr>
              <a:t>محبت کرنے سے مراد</a:t>
            </a:r>
            <a:r>
              <a:rPr lang="en-US" sz="4800" b="1" u="sng" dirty="0" smtClean="0">
                <a:solidFill>
                  <a:srgbClr val="C00000"/>
                </a:solidFill>
                <a:latin typeface="Jameel Noori Nastaleeq" pitchFamily="2" charset="-78"/>
                <a:cs typeface="Jameel Noori Nastaleeq" pitchFamily="2" charset="-78"/>
              </a:rPr>
              <a:t>:</a:t>
            </a:r>
            <a:endParaRPr lang="en-US" sz="4800" b="1" u="sng" dirty="0">
              <a:solidFill>
                <a:srgbClr val="C00000"/>
              </a:solidFill>
              <a:latin typeface="Jameel Noori Nastaleeq" pitchFamily="2" charset="-78"/>
              <a:cs typeface="Jameel Noori Nastaleeq" pitchFamily="2" charset="-78"/>
            </a:endParaRPr>
          </a:p>
        </p:txBody>
      </p:sp>
      <p:sp>
        <p:nvSpPr>
          <p:cNvPr id="10" name="Rectangle 9"/>
          <p:cNvSpPr/>
          <p:nvPr/>
        </p:nvSpPr>
        <p:spPr>
          <a:xfrm>
            <a:off x="2864776" y="2485407"/>
            <a:ext cx="3233578" cy="830997"/>
          </a:xfrm>
          <a:prstGeom prst="rect">
            <a:avLst/>
          </a:prstGeom>
        </p:spPr>
        <p:txBody>
          <a:bodyPr wrap="none">
            <a:spAutoFit/>
          </a:bodyPr>
          <a:lstStyle/>
          <a:p>
            <a:r>
              <a:rPr lang="ur-PK" sz="4800" dirty="0" smtClean="0">
                <a:solidFill>
                  <a:srgbClr val="0C2F4F"/>
                </a:solidFill>
                <a:latin typeface="Jameel Noori Nastaleeq" pitchFamily="2" charset="-78"/>
                <a:cs typeface="Jameel Noori Nastaleeq" pitchFamily="2" charset="-78"/>
              </a:rPr>
              <a:t>خیر خواہی و بھلائی چاہنا</a:t>
            </a:r>
            <a:endParaRPr lang="en-US" sz="4800" dirty="0">
              <a:solidFill>
                <a:srgbClr val="0C2F4F"/>
              </a:solidFill>
              <a:latin typeface="Jameel Noori Nastaleeq" pitchFamily="2" charset="-78"/>
              <a:cs typeface="Jameel Noori Nastaleeq" pitchFamily="2" charset="-78"/>
            </a:endParaRPr>
          </a:p>
        </p:txBody>
      </p:sp>
      <p:sp>
        <p:nvSpPr>
          <p:cNvPr id="11" name="Rectangle 10"/>
          <p:cNvSpPr/>
          <p:nvPr/>
        </p:nvSpPr>
        <p:spPr>
          <a:xfrm>
            <a:off x="1283648" y="4172261"/>
            <a:ext cx="7047644" cy="707886"/>
          </a:xfrm>
          <a:prstGeom prst="rect">
            <a:avLst/>
          </a:prstGeom>
        </p:spPr>
        <p:txBody>
          <a:bodyPr wrap="square">
            <a:spAutoFit/>
          </a:bodyPr>
          <a:lstStyle/>
          <a:p>
            <a:pPr algn="ctr" rtl="1"/>
            <a:r>
              <a:rPr lang="ur-PK" sz="4000" dirty="0" smtClean="0">
                <a:solidFill>
                  <a:srgbClr val="0C2F4F"/>
                </a:solidFill>
                <a:latin typeface="Jameel Noori Nastaleeq" pitchFamily="2" charset="-78"/>
                <a:cs typeface="Jameel Noori Nastaleeq" pitchFamily="2" charset="-78"/>
              </a:rPr>
              <a:t>نبی کریم </a:t>
            </a:r>
            <a:r>
              <a:rPr lang="ur-PK" sz="4000" dirty="0" smtClean="0">
                <a:solidFill>
                  <a:srgbClr val="0C2F4F"/>
                </a:solidFill>
                <a:latin typeface="Jameel Noori Nastaleeq" pitchFamily="2" charset="-78"/>
                <a:cs typeface="Jameel Noori Nastaleeq" pitchFamily="2" charset="-78"/>
              </a:rPr>
              <a:t>ﷺکا فرمان:" </a:t>
            </a:r>
            <a:r>
              <a:rPr lang="ur-PK" sz="4000" dirty="0" smtClean="0">
                <a:solidFill>
                  <a:srgbClr val="0C2F4F"/>
                </a:solidFill>
                <a:latin typeface="Jameel Noori Nastaleeq" pitchFamily="2" charset="-78"/>
                <a:cs typeface="Jameel Noori Nastaleeq" pitchFamily="2" charset="-78"/>
              </a:rPr>
              <a:t>دین خیر خواہی کا نام </a:t>
            </a:r>
            <a:r>
              <a:rPr lang="ur-PK" sz="4000" dirty="0" smtClean="0">
                <a:solidFill>
                  <a:srgbClr val="0C2F4F"/>
                </a:solidFill>
                <a:latin typeface="Jameel Noori Nastaleeq" pitchFamily="2" charset="-78"/>
                <a:cs typeface="Jameel Noori Nastaleeq" pitchFamily="2" charset="-78"/>
              </a:rPr>
              <a:t>ہے۔"</a:t>
            </a:r>
            <a:r>
              <a:rPr lang="ur-PK" sz="2400" dirty="0" smtClean="0">
                <a:solidFill>
                  <a:srgbClr val="0C2F4F"/>
                </a:solidFill>
                <a:latin typeface="Jameel Noori Nastaleeq" pitchFamily="2" charset="-78"/>
                <a:cs typeface="Jameel Noori Nastaleeq" pitchFamily="2" charset="-78"/>
              </a:rPr>
              <a:t>(</a:t>
            </a:r>
            <a:r>
              <a:rPr lang="ur-PK" sz="2400" dirty="0" smtClean="0">
                <a:solidFill>
                  <a:srgbClr val="0C2F4F"/>
                </a:solidFill>
                <a:latin typeface="Jameel Noori Nastaleeq" pitchFamily="2" charset="-78"/>
                <a:cs typeface="Jameel Noori Nastaleeq" pitchFamily="2" charset="-78"/>
              </a:rPr>
              <a:t>مسلم)</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81565" y="1756850"/>
            <a:ext cx="4371710" cy="769441"/>
          </a:xfrm>
          <a:prstGeom prst="rect">
            <a:avLst/>
          </a:prstGeom>
        </p:spPr>
        <p:txBody>
          <a:bodyPr wrap="none">
            <a:spAutoFit/>
          </a:bodyPr>
          <a:lstStyle/>
          <a:p>
            <a:pPr algn="r" rtl="1"/>
            <a:r>
              <a:rPr lang="ur-PK" sz="4400" b="1" u="sng" dirty="0" smtClean="0">
                <a:solidFill>
                  <a:srgbClr val="C00000"/>
                </a:solidFill>
                <a:latin typeface="Jameel Noori Nastaleeq" pitchFamily="2" charset="-78"/>
                <a:cs typeface="Jameel Noori Nastaleeq" pitchFamily="2" charset="-78"/>
              </a:rPr>
              <a:t>مسلمانوں کی خیر خواہی سے </a:t>
            </a:r>
            <a:r>
              <a:rPr lang="ur-PK" sz="4400" b="1" u="sng" dirty="0" smtClean="0">
                <a:solidFill>
                  <a:srgbClr val="C00000"/>
                </a:solidFill>
                <a:latin typeface="Jameel Noori Nastaleeq" pitchFamily="2" charset="-78"/>
                <a:cs typeface="Jameel Noori Nastaleeq" pitchFamily="2" charset="-78"/>
              </a:rPr>
              <a:t>مراد</a:t>
            </a:r>
            <a:endParaRPr lang="en-US" sz="4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660723" y="2718867"/>
            <a:ext cx="6052782" cy="2215991"/>
          </a:xfrm>
          <a:prstGeom prst="rect">
            <a:avLst/>
          </a:prstGeom>
        </p:spPr>
        <p:txBody>
          <a:bodyPr wrap="square">
            <a:spAutoFit/>
          </a:bodyPr>
          <a:lstStyle/>
          <a:p>
            <a:pPr algn="ctr" rtl="1">
              <a:lnSpc>
                <a:spcPct val="150000"/>
              </a:lnSpc>
            </a:pPr>
            <a:r>
              <a:rPr lang="ur-PK" sz="4800" dirty="0" smtClean="0">
                <a:solidFill>
                  <a:srgbClr val="0C2F4F"/>
                </a:solidFill>
                <a:latin typeface="Jameel Noori Nastaleeq" pitchFamily="2" charset="-78"/>
                <a:cs typeface="Jameel Noori Nastaleeq" pitchFamily="2" charset="-78"/>
              </a:rPr>
              <a:t>دنیا و آخرت کی بھلائی کے کاموں میں </a:t>
            </a:r>
            <a:r>
              <a:rPr lang="ur-PK" sz="4800" dirty="0" smtClean="0">
                <a:solidFill>
                  <a:srgbClr val="0C2F4F"/>
                </a:solidFill>
                <a:latin typeface="Jameel Noori Nastaleeq" pitchFamily="2" charset="-78"/>
                <a:cs typeface="Jameel Noori Nastaleeq" pitchFamily="2" charset="-78"/>
              </a:rPr>
              <a:t>ان کی </a:t>
            </a:r>
            <a:r>
              <a:rPr lang="ur-PK" sz="4800" dirty="0" smtClean="0">
                <a:solidFill>
                  <a:srgbClr val="0C2F4F"/>
                </a:solidFill>
                <a:latin typeface="Jameel Noori Nastaleeq" pitchFamily="2" charset="-78"/>
                <a:cs typeface="Jameel Noori Nastaleeq" pitchFamily="2" charset="-78"/>
              </a:rPr>
              <a:t>رہنمائی اور مدد کرنا</a:t>
            </a:r>
            <a:endParaRPr lang="en-US" sz="48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1798" y="1470125"/>
            <a:ext cx="1667444"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حاصلِ کلام</a:t>
            </a:r>
            <a:endParaRPr lang="en-US" sz="4400" b="1" u="sng"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31</a:t>
            </a:r>
            <a:endParaRPr lang="en-US" sz="3000" dirty="0"/>
          </a:p>
        </p:txBody>
      </p:sp>
      <p:sp>
        <p:nvSpPr>
          <p:cNvPr id="5" name="Rectangle 4"/>
          <p:cNvSpPr/>
          <p:nvPr/>
        </p:nvSpPr>
        <p:spPr>
          <a:xfrm>
            <a:off x="1603716" y="2360613"/>
            <a:ext cx="6043859" cy="2862322"/>
          </a:xfrm>
          <a:prstGeom prst="rect">
            <a:avLst/>
          </a:prstGeom>
        </p:spPr>
        <p:txBody>
          <a:bodyPr wrap="square">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 کسی کے لئے برا سوچنا مسلمان کا شیوہ نہیں </a:t>
            </a:r>
            <a:r>
              <a:rPr lang="ur-PK" sz="4000" dirty="0" smtClean="0">
                <a:solidFill>
                  <a:srgbClr val="0C2F4F"/>
                </a:solidFill>
                <a:latin typeface="Jameel Noori Nastaleeq" pitchFamily="2" charset="-78"/>
                <a:cs typeface="Jameel Noori Nastaleeq" pitchFamily="2" charset="-78"/>
              </a:rPr>
              <a:t>۔مسلمان جس طرح </a:t>
            </a:r>
            <a:r>
              <a:rPr lang="ur-PK" sz="4000" dirty="0" smtClean="0">
                <a:solidFill>
                  <a:srgbClr val="0C2F4F"/>
                </a:solidFill>
                <a:latin typeface="Jameel Noori Nastaleeq" pitchFamily="2" charset="-78"/>
                <a:cs typeface="Jameel Noori Nastaleeq" pitchFamily="2" charset="-78"/>
              </a:rPr>
              <a:t>اپنے لئے خیر خواہی کا طلبگار ہوتا ہے </a:t>
            </a:r>
            <a:r>
              <a:rPr lang="ur-PK" sz="4000" dirty="0" smtClean="0">
                <a:solidFill>
                  <a:srgbClr val="0C2F4F"/>
                </a:solidFill>
                <a:latin typeface="Jameel Noori Nastaleeq" pitchFamily="2" charset="-78"/>
                <a:cs typeface="Jameel Noori Nastaleeq" pitchFamily="2" charset="-78"/>
              </a:rPr>
              <a:t>اسی </a:t>
            </a:r>
            <a:r>
              <a:rPr lang="ur-PK" sz="4000" dirty="0" smtClean="0">
                <a:solidFill>
                  <a:srgbClr val="0C2F4F"/>
                </a:solidFill>
                <a:latin typeface="Jameel Noori Nastaleeq" pitchFamily="2" charset="-78"/>
                <a:cs typeface="Jameel Noori Nastaleeq" pitchFamily="2" charset="-78"/>
              </a:rPr>
              <a:t>طرح دوسروں کی بھلائی کا متمنی </a:t>
            </a:r>
            <a:r>
              <a:rPr lang="ur-PK" sz="4000" dirty="0" smtClean="0">
                <a:solidFill>
                  <a:srgbClr val="0C2F4F"/>
                </a:solidFill>
                <a:latin typeface="Jameel Noori Nastaleeq" pitchFamily="2" charset="-78"/>
                <a:cs typeface="Jameel Noori Nastaleeq" pitchFamily="2" charset="-78"/>
              </a:rPr>
              <a:t>ہو۔</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496291" y="1343508"/>
            <a:ext cx="6614555"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C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en-US" sz="3600" dirty="0" smtClean="0">
              <a:solidFill>
                <a:srgbClr val="C00000"/>
              </a:solidFill>
              <a:latin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rPr>
              <a:t>رسول اللہﷺ نے فرمایا</a:t>
            </a: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p:txBody>
      </p:sp>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13313" name="Rectangle 1"/>
          <p:cNvSpPr>
            <a:spLocks noChangeArrowheads="1"/>
          </p:cNvSpPr>
          <p:nvPr/>
        </p:nvSpPr>
        <p:spPr bwMode="auto">
          <a:xfrm>
            <a:off x="1255595" y="2163029"/>
            <a:ext cx="6769287"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0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اتَّقِ دَعْوَةَ الْمَظْلُومِ، فَإِنَّهَا لَيْسَ بَيْنَهَا وَبَيْنَ اللَّهِ حِجَابٌ</a:t>
            </a:r>
            <a:endParaRPr kumimoji="0" lang="ur-PK" sz="4800" b="0" i="0" u="none" strike="noStrike" cap="none" normalizeH="0" baseline="0" dirty="0" smtClean="0">
              <a:ln>
                <a:noFill/>
              </a:ln>
              <a:solidFill>
                <a:srgbClr val="0C2F4F"/>
              </a:solidFill>
              <a:effectLst/>
              <a:latin typeface="Arial" pitchFamily="34" charset="0"/>
              <a:cs typeface="Arial" pitchFamily="34" charset="0"/>
            </a:endParaRPr>
          </a:p>
        </p:txBody>
      </p:sp>
      <p:sp>
        <p:nvSpPr>
          <p:cNvPr id="13314" name="Rectangle 2"/>
          <p:cNvSpPr>
            <a:spLocks noChangeArrowheads="1"/>
          </p:cNvSpPr>
          <p:nvPr/>
        </p:nvSpPr>
        <p:spPr bwMode="auto">
          <a:xfrm>
            <a:off x="1003110" y="4296266"/>
            <a:ext cx="7274256"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مظلوم کی بدعا سے بچو کیونکہ اس کی دعا اوراللہ کے درمیان کوئی رکاوٹ نہیں ہوتی۔</a:t>
            </a:r>
            <a:endParaRPr kumimoji="0" lang="en-US" sz="1200" b="0" i="0" u="none" strike="noStrike" cap="none" normalizeH="0" baseline="0" dirty="0" smtClean="0">
              <a:ln>
                <a:noFill/>
              </a:ln>
              <a:solidFill>
                <a:srgbClr val="0C2F4F"/>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16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2448)</a:t>
            </a:r>
            <a:endParaRPr kumimoji="0" lang="ur-PK" sz="2000" b="0" i="0" u="none" strike="noStrike" cap="none" normalizeH="0" baseline="0" dirty="0" smtClean="0">
              <a:ln>
                <a:noFill/>
              </a:ln>
              <a:solidFill>
                <a:srgbClr val="0C2F4F"/>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sp>
        <p:nvSpPr>
          <p:cNvPr id="8" name="Rectangle 7"/>
          <p:cNvSpPr/>
          <p:nvPr/>
        </p:nvSpPr>
        <p:spPr>
          <a:xfrm>
            <a:off x="879125" y="2594952"/>
            <a:ext cx="7833815" cy="646331"/>
          </a:xfrm>
          <a:prstGeom prst="rect">
            <a:avLst/>
          </a:prstGeom>
        </p:spPr>
        <p:txBody>
          <a:bodyPr wrap="square">
            <a:spAutoFit/>
          </a:bodyPr>
          <a:lstStyle/>
          <a:p>
            <a:pPr algn="ctr" rtl="1"/>
            <a:r>
              <a:rPr lang="ur-PK" sz="3600" dirty="0" smtClean="0">
                <a:solidFill>
                  <a:srgbClr val="0C2F4F"/>
                </a:solidFill>
                <a:latin typeface="Al_Mushaf" pitchFamily="2" charset="-78"/>
                <a:cs typeface="Al_Mushaf" pitchFamily="2" charset="-78"/>
              </a:rPr>
              <a:t> لَا یُحِبُّ اللّٰہُ الۡجَہۡرَ بِالسُّوۡٓءِ مِنَ الۡقَوۡلِ اِلَّا مَنۡ ظُلِمَ ؕ وَ کَانَ اللّٰہُ سَمِیۡعًا عَلِیۡمًا</a:t>
            </a:r>
            <a:endParaRPr lang="en-US" sz="3600" dirty="0">
              <a:solidFill>
                <a:srgbClr val="0C2F4F"/>
              </a:solidFill>
              <a:latin typeface="Al_Mushaf" pitchFamily="2" charset="-78"/>
              <a:cs typeface="Al_Mushaf" pitchFamily="2" charset="-78"/>
            </a:endParaRPr>
          </a:p>
        </p:txBody>
      </p:sp>
      <p:sp>
        <p:nvSpPr>
          <p:cNvPr id="9" name="Rectangle 8"/>
          <p:cNvSpPr/>
          <p:nvPr/>
        </p:nvSpPr>
        <p:spPr>
          <a:xfrm>
            <a:off x="1125416" y="3590933"/>
            <a:ext cx="7117832" cy="1508105"/>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اللہ اس کو پسند نہیں کرتا کہ آدمی بد گوئی پر زبان کھولے، اِلّا یہ کہ کسی پر ظلم کیا گیا ہو، اور اللہ سب کچھ سننے اور جاننے والا </a:t>
            </a:r>
            <a:r>
              <a:rPr lang="ur-PK" sz="3200" dirty="0" smtClean="0">
                <a:solidFill>
                  <a:srgbClr val="0C2F4F"/>
                </a:solidFill>
                <a:latin typeface="Jameel Noori Nastaleeq" pitchFamily="2" charset="-78"/>
                <a:cs typeface="Jameel Noori Nastaleeq" pitchFamily="2" charset="-78"/>
              </a:rPr>
              <a:t>ہے۔(النساء 18)</a:t>
            </a:r>
            <a:endParaRPr lang="en-US" sz="3200" dirty="0">
              <a:solidFill>
                <a:srgbClr val="0C2F4F"/>
              </a:solidFill>
              <a:latin typeface="Jameel Noori Nastaleeq" pitchFamily="2" charset="-78"/>
              <a:cs typeface="Jameel Noori Nastaleeq" pitchFamily="2" charset="-78"/>
            </a:endParaRPr>
          </a:p>
        </p:txBody>
      </p:sp>
      <p:sp>
        <p:nvSpPr>
          <p:cNvPr id="10" name="Rectangle 9"/>
          <p:cNvSpPr/>
          <p:nvPr/>
        </p:nvSpPr>
        <p:spPr>
          <a:xfrm>
            <a:off x="5442002" y="1432202"/>
            <a:ext cx="2945037" cy="707886"/>
          </a:xfrm>
          <a:prstGeom prst="rect">
            <a:avLst/>
          </a:prstGeom>
        </p:spPr>
        <p:txBody>
          <a:bodyPr wrap="none">
            <a:spAutoFit/>
          </a:bodyPr>
          <a:lstStyle/>
          <a:p>
            <a:r>
              <a:rPr lang="ur-PK" sz="4000" u="sng" dirty="0" smtClean="0">
                <a:solidFill>
                  <a:srgbClr val="C00000"/>
                </a:solidFill>
                <a:latin typeface="Jameel Noori Nastaleeq" pitchFamily="2" charset="-78"/>
                <a:cs typeface="Jameel Noori Nastaleeq" pitchFamily="2" charset="-78"/>
              </a:rPr>
              <a:t>ظلم قرآن کی روشنی میں </a:t>
            </a:r>
            <a:endParaRPr lang="en-US" sz="4000" u="sng"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ounded Rectangle 8"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sp>
        <p:nvSpPr>
          <p:cNvPr id="10" name="Rectangle 9"/>
          <p:cNvSpPr/>
          <p:nvPr/>
        </p:nvSpPr>
        <p:spPr>
          <a:xfrm>
            <a:off x="2033516" y="1680402"/>
            <a:ext cx="6393976"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مظلوم کی بددعا فورا اللہ تعالیٰ تک پہنچتی </a:t>
            </a:r>
            <a:r>
              <a:rPr lang="ur-PK" sz="3600" dirty="0" smtClean="0">
                <a:solidFill>
                  <a:srgbClr val="0C2F4F"/>
                </a:solidFill>
                <a:latin typeface="Jameel Noori Nastaleeq" pitchFamily="2" charset="-78"/>
                <a:cs typeface="Jameel Noori Nastaleeq" pitchFamily="2" charset="-78"/>
              </a:rPr>
              <a:t>ہے۔</a:t>
            </a:r>
            <a:endParaRPr lang="ur-PK" sz="3600" dirty="0" smtClean="0">
              <a:solidFill>
                <a:srgbClr val="0C2F4F"/>
              </a:solidFill>
              <a:latin typeface="Jameel Noori Nastaleeq" pitchFamily="2" charset="-78"/>
              <a:cs typeface="Jameel Noori Nastaleeq" pitchFamily="2" charset="-78"/>
            </a:endParaRP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 اللہ اور اسکے درمیان کوئی حجاب نہیں </a:t>
            </a:r>
            <a:r>
              <a:rPr lang="ur-PK" sz="3600" dirty="0" smtClean="0">
                <a:solidFill>
                  <a:srgbClr val="0C2F4F"/>
                </a:solidFill>
                <a:latin typeface="Jameel Noori Nastaleeq" pitchFamily="2" charset="-78"/>
                <a:cs typeface="Jameel Noori Nastaleeq" pitchFamily="2" charset="-78"/>
              </a:rPr>
              <a:t>ہوتا۔</a:t>
            </a:r>
            <a:endParaRPr lang="ur-PK" sz="3600" dirty="0" smtClean="0">
              <a:solidFill>
                <a:srgbClr val="0C2F4F"/>
              </a:solidFill>
              <a:latin typeface="Jameel Noori Nastaleeq" pitchFamily="2" charset="-78"/>
              <a:cs typeface="Jameel Noori Nastaleeq" pitchFamily="2" charset="-78"/>
            </a:endParaRP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 کبھی فوری سزا دیتا ہے اور فوری سزا نہ بھی ملے تب بھی ایک مدت کے بعد اچانک پکڑ لیتا </a:t>
            </a:r>
            <a:r>
              <a:rPr lang="ur-PK" sz="3600" dirty="0" smtClean="0">
                <a:solidFill>
                  <a:srgbClr val="0C2F4F"/>
                </a:solidFill>
                <a:latin typeface="Jameel Noori Nastaleeq" pitchFamily="2" charset="-78"/>
                <a:cs typeface="Jameel Noori Nastaleeq" pitchFamily="2" charset="-78"/>
              </a:rPr>
              <a:t>ہے۔</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sp>
        <p:nvSpPr>
          <p:cNvPr id="9" name="Rectangle 8"/>
          <p:cNvSpPr/>
          <p:nvPr/>
        </p:nvSpPr>
        <p:spPr>
          <a:xfrm>
            <a:off x="1475016" y="2278821"/>
            <a:ext cx="6533393" cy="830997"/>
          </a:xfrm>
          <a:prstGeom prst="rect">
            <a:avLst/>
          </a:prstGeom>
        </p:spPr>
        <p:txBody>
          <a:bodyPr wrap="square">
            <a:spAutoFit/>
          </a:bodyPr>
          <a:lstStyle/>
          <a:p>
            <a:pPr marL="685800" indent="-685800" algn="ctr" rtl="1">
              <a:buFont typeface="Arial" panose="020B0604020202020204" pitchFamily="34" charset="0"/>
              <a:buChar char="•"/>
            </a:pPr>
            <a:r>
              <a:rPr lang="ur-PK" sz="4800" b="1" dirty="0" smtClean="0">
                <a:solidFill>
                  <a:srgbClr val="0C2F4F"/>
                </a:solidFill>
                <a:latin typeface="Jameel Noori Nastaleeq" pitchFamily="2" charset="-78"/>
                <a:cs typeface="Jameel Noori Nastaleeq" pitchFamily="2" charset="-78"/>
              </a:rPr>
              <a:t>انبیاء </a:t>
            </a:r>
            <a:r>
              <a:rPr lang="ur-PK" sz="4800" b="1" dirty="0" smtClean="0">
                <a:solidFill>
                  <a:srgbClr val="0C2F4F"/>
                </a:solidFill>
                <a:latin typeface="Jameel Noori Nastaleeq" pitchFamily="2" charset="-78"/>
                <a:cs typeface="Jameel Noori Nastaleeq" pitchFamily="2" charset="-78"/>
              </a:rPr>
              <a:t>کؑرام کی </a:t>
            </a:r>
            <a:r>
              <a:rPr lang="ur-PK" sz="4800" b="1" dirty="0" smtClean="0">
                <a:solidFill>
                  <a:srgbClr val="0C2F4F"/>
                </a:solidFill>
                <a:latin typeface="Jameel Noori Nastaleeq" pitchFamily="2" charset="-78"/>
                <a:cs typeface="Jameel Noori Nastaleeq" pitchFamily="2" charset="-78"/>
              </a:rPr>
              <a:t>اپنی اقوام کے لئے بددعا </a:t>
            </a:r>
            <a:endParaRPr lang="en-US" sz="4800" b="1" dirty="0">
              <a:solidFill>
                <a:srgbClr val="0C2F4F"/>
              </a:solidFill>
              <a:latin typeface="Jameel Noori Nastaleeq" pitchFamily="2" charset="-78"/>
              <a:cs typeface="Jameel Noori Nastaleeq" pitchFamily="2" charset="-78"/>
            </a:endParaRPr>
          </a:p>
        </p:txBody>
      </p:sp>
      <p:sp>
        <p:nvSpPr>
          <p:cNvPr id="7" name="Rectangle 6"/>
          <p:cNvSpPr/>
          <p:nvPr/>
        </p:nvSpPr>
        <p:spPr>
          <a:xfrm>
            <a:off x="2201030" y="3367079"/>
            <a:ext cx="5061001" cy="830997"/>
          </a:xfrm>
          <a:prstGeom prst="rect">
            <a:avLst/>
          </a:prstGeom>
        </p:spPr>
        <p:txBody>
          <a:bodyPr wrap="none">
            <a:spAutoFit/>
          </a:bodyPr>
          <a:lstStyle/>
          <a:p>
            <a:pPr marL="685800" indent="-685800" algn="r" rtl="1">
              <a:buFont typeface="Arial" panose="020B0604020202020204" pitchFamily="34" charset="0"/>
              <a:buChar char="•"/>
            </a:pPr>
            <a:r>
              <a:rPr lang="ur-PK" sz="4800" dirty="0" smtClean="0">
                <a:solidFill>
                  <a:srgbClr val="0C2F4F"/>
                </a:solidFill>
                <a:latin typeface="Jameel Noori Nastaleeq" pitchFamily="2" charset="-78"/>
                <a:cs typeface="Jameel Noori Nastaleeq" pitchFamily="2" charset="-78"/>
              </a:rPr>
              <a:t>موسٰؑی کی </a:t>
            </a:r>
            <a:r>
              <a:rPr lang="ur-PK" sz="4800" dirty="0" smtClean="0">
                <a:solidFill>
                  <a:srgbClr val="0C2F4F"/>
                </a:solidFill>
                <a:latin typeface="Jameel Noori Nastaleeq" pitchFamily="2" charset="-78"/>
                <a:cs typeface="Jameel Noori Nastaleeq" pitchFamily="2" charset="-78"/>
              </a:rPr>
              <a:t>فرعون کے لئے بددعا</a:t>
            </a:r>
            <a:endParaRPr lang="en-US" sz="4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94178" y="2518476"/>
            <a:ext cx="7581331" cy="2554545"/>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نبی کریم </a:t>
            </a:r>
            <a:r>
              <a:rPr lang="ur-PK" sz="3200" dirty="0" smtClean="0">
                <a:solidFill>
                  <a:srgbClr val="0C2F4F"/>
                </a:solidFill>
                <a:latin typeface="Jameel Noori Nastaleeq" pitchFamily="2" charset="-78"/>
                <a:cs typeface="Jameel Noori Nastaleeq" pitchFamily="2" charset="-78"/>
              </a:rPr>
              <a:t>ﷺکا فرمان:"اگر </a:t>
            </a:r>
            <a:r>
              <a:rPr lang="ur-PK" sz="3200" dirty="0" smtClean="0">
                <a:solidFill>
                  <a:srgbClr val="0C2F4F"/>
                </a:solidFill>
                <a:latin typeface="Jameel Noori Nastaleeq" pitchFamily="2" charset="-78"/>
                <a:cs typeface="Jameel Noori Nastaleeq" pitchFamily="2" charset="-78"/>
              </a:rPr>
              <a:t>کسی شخص کا ظلم کسی دوسرے کی عزت پر ہو یا کسی طریقے سے ظلم کیا ہو تو آج ہی اس دن کے آنے سے پہلے معاف کرا لے جس دن کوئی درہم ودینار نہیں ہونگےبلکہ اگر ادکا کوئی بیک عمل ہو گا تو اد ظلم کے بدلے وہی لے لیا جائے گا اور اگر وہ نہ ہو گا تو اسکے ساتھی کی برائیاں اس پہ دل دی جائیں گی </a:t>
            </a:r>
            <a:r>
              <a:rPr lang="ur-PK" sz="3200" dirty="0" smtClean="0">
                <a:solidFill>
                  <a:srgbClr val="0C2F4F"/>
                </a:solidFill>
                <a:latin typeface="Jameel Noori Nastaleeq" pitchFamily="2" charset="-78"/>
                <a:cs typeface="Jameel Noori Nastaleeq" pitchFamily="2" charset="-78"/>
              </a:rPr>
              <a:t>۔"(</a:t>
            </a:r>
            <a:r>
              <a:rPr lang="ur-PK" sz="3200" dirty="0" smtClean="0">
                <a:solidFill>
                  <a:srgbClr val="0C2F4F"/>
                </a:solidFill>
                <a:latin typeface="Jameel Noori Nastaleeq" pitchFamily="2" charset="-78"/>
                <a:cs typeface="Jameel Noori Nastaleeq" pitchFamily="2" charset="-78"/>
              </a:rPr>
              <a:t>بخاری) </a:t>
            </a:r>
            <a:endParaRPr lang="en-US" sz="3200" dirty="0">
              <a:solidFill>
                <a:srgbClr val="0C2F4F"/>
              </a:solidFill>
              <a:latin typeface="Jameel Noori Nastaleeq" pitchFamily="2" charset="-78"/>
              <a:cs typeface="Jameel Noori Nastaleeq" pitchFamily="2" charset="-78"/>
            </a:endParaRPr>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92574" y="2039287"/>
            <a:ext cx="5697940" cy="2862322"/>
          </a:xfrm>
          <a:prstGeom prst="rect">
            <a:avLst/>
          </a:prstGeom>
        </p:spPr>
        <p:txBody>
          <a:bodyPr wrap="square">
            <a:spAutoFit/>
          </a:bodyPr>
          <a:lstStyle/>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ظلم قیامت کے دن کے اندھیرے ہونگے</a:t>
            </a:r>
          </a:p>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 ظلم سے زمین ہتھیانا ظالم کی مدد کرنا </a:t>
            </a:r>
          </a:p>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ظالم کو معاف کرنے کا اجر </a:t>
            </a:r>
            <a:endParaRPr lang="en-US" sz="4000" dirty="0">
              <a:solidFill>
                <a:srgbClr val="0C2F4F"/>
              </a:solidFill>
              <a:latin typeface="Jameel Noori Nastaleeq" pitchFamily="2" charset="-78"/>
              <a:cs typeface="Jameel Noori Nastaleeq" pitchFamily="2" charset="-78"/>
            </a:endParaRPr>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31798" y="1470125"/>
            <a:ext cx="1667444"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حاصلِ کلام</a:t>
            </a:r>
            <a:endParaRPr lang="en-US" sz="4400" b="1" u="sng" dirty="0">
              <a:solidFill>
                <a:srgbClr val="C00000"/>
              </a:solidFill>
              <a:latin typeface="Jameel Noori Nastaleeq" pitchFamily="2" charset="-78"/>
              <a:cs typeface="Jameel Noori Nastaleeq" pitchFamily="2" charset="-78"/>
            </a:endParaRPr>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sp>
        <p:nvSpPr>
          <p:cNvPr id="9" name="Rectangle 8"/>
          <p:cNvSpPr/>
          <p:nvPr/>
        </p:nvSpPr>
        <p:spPr>
          <a:xfrm>
            <a:off x="1617784" y="2318076"/>
            <a:ext cx="6120181" cy="2123658"/>
          </a:xfrm>
          <a:prstGeom prst="rect">
            <a:avLst/>
          </a:prstGeom>
        </p:spPr>
        <p:txBody>
          <a:bodyPr wrap="square">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ظلم اور مظلوم کی بددعا سے بچنا چاہئے اور بندوں سے معاف کراتے رہنا چاہئے</a:t>
            </a:r>
            <a:endParaRPr lang="en-US" sz="4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2430" y="2032223"/>
            <a:ext cx="6381875" cy="2215991"/>
          </a:xfrm>
          <a:prstGeom prst="rect">
            <a:avLst/>
          </a:prstGeom>
        </p:spPr>
        <p:txBody>
          <a:bodyPr wrap="none">
            <a:spAutoFit/>
          </a:bodyPr>
          <a:lstStyle/>
          <a:p>
            <a:r>
              <a:rPr lang="ur-PK" sz="13800" dirty="0" smtClean="0">
                <a:solidFill>
                  <a:srgbClr val="0C2F4F"/>
                </a:solidFill>
                <a:latin typeface="Arabic Typesetting" pitchFamily="66" charset="-78"/>
                <a:cs typeface="Arabic Typesetting" pitchFamily="66" charset="-78"/>
              </a:rPr>
              <a:t> جَزاكَ اللهُ خَـيْراً</a:t>
            </a:r>
            <a:endParaRPr lang="en-US" sz="13800" dirty="0">
              <a:solidFill>
                <a:srgbClr val="0C2F4F"/>
              </a:solidFill>
              <a:latin typeface="Arabic Typesetting" pitchFamily="66" charset="-78"/>
              <a:cs typeface="Arabic Typesetting" pitchFamily="66" charset="-78"/>
            </a:endParaRPr>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32</a:t>
            </a:r>
            <a:endParaRPr lang="en-US" sz="3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275</TotalTime>
  <Words>629</Words>
  <Application>Microsoft Office PowerPoint</Application>
  <PresentationFormat>On-screen Show (4:3)</PresentationFormat>
  <Paragraphs>63</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_PDMS_Nowshera</vt:lpstr>
      <vt:lpstr>Al_Mushaf</vt:lpstr>
      <vt:lpstr>Arabic Typesetting</vt:lpstr>
      <vt:lpstr>Arial</vt:lpstr>
      <vt:lpstr>Calibri</vt:lpstr>
      <vt:lpstr>Corbel</vt:lpstr>
      <vt:lpstr>Jameel Noori Nastaleeq</vt:lpstr>
      <vt:lpstr>Tahoma</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37</cp:revision>
  <dcterms:created xsi:type="dcterms:W3CDTF">2021-09-29T07:22:50Z</dcterms:created>
  <dcterms:modified xsi:type="dcterms:W3CDTF">2021-10-19T10:36:47Z</dcterms:modified>
</cp:coreProperties>
</file>