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256" r:id="rId3"/>
    <p:sldId id="277" r:id="rId4"/>
    <p:sldId id="278" r:id="rId5"/>
    <p:sldId id="280" r:id="rId6"/>
    <p:sldId id="295" r:id="rId7"/>
    <p:sldId id="296" r:id="rId8"/>
    <p:sldId id="297" r:id="rId9"/>
    <p:sldId id="298" r:id="rId10"/>
    <p:sldId id="299" r:id="rId11"/>
    <p:sldId id="281" r:id="rId12"/>
    <p:sldId id="294"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12/03/1443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12/03/1443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tafheemonline.com/tafseer.asp?s=059&amp;h=13"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s://tafheemonline.com/tafseer.asp?s=059&amp;h=15" TargetMode="External"/><Relationship Id="rId4" Type="http://schemas.openxmlformats.org/officeDocument/2006/relationships/hyperlink" Target="https://tafheemonline.com/tafseer.asp?s=059&amp;h=14"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4132" y="1063434"/>
            <a:ext cx="6271592" cy="2285241"/>
          </a:xfrm>
          <a:prstGeom prst="rect">
            <a:avLst/>
          </a:prstGeom>
          <a:noFill/>
        </p:spPr>
        <p:txBody>
          <a:bodyPr wrap="square" rtlCol="0">
            <a:spAutoFit/>
          </a:bodyPr>
          <a:lstStyle/>
          <a:p>
            <a:pPr algn="ctr" defTabSz="342900" rtl="1">
              <a:lnSpc>
                <a:spcPct val="150000"/>
              </a:lnSpc>
            </a:pPr>
            <a:r>
              <a:rPr lang="ur-PK" sz="40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853895" y="3658576"/>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853895" y="3760775"/>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a:t>
            </a:r>
            <a:r>
              <a:rPr lang="en-US" sz="4500" dirty="0" smtClean="0">
                <a:solidFill>
                  <a:prstClr val="white"/>
                </a:solidFill>
                <a:latin typeface="Jameel Noori Nastaleeq" panose="02000503000000020004" pitchFamily="2" charset="-78"/>
                <a:cs typeface="Jameel Noori Nastaleeq" panose="02000503000000020004" pitchFamily="2" charset="-78"/>
              </a:rPr>
              <a:t>15</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TextBox 7"/>
          <p:cNvSpPr txBox="1"/>
          <p:nvPr/>
        </p:nvSpPr>
        <p:spPr>
          <a:xfrm>
            <a:off x="3853895" y="4654539"/>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402755" y="1140197"/>
            <a:ext cx="2933935"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ectangle 5"/>
          <p:cNvSpPr/>
          <p:nvPr/>
        </p:nvSpPr>
        <p:spPr>
          <a:xfrm>
            <a:off x="5681796" y="3543236"/>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C00000"/>
                </a:solidFill>
                <a:latin typeface="Jameel Noori Nastaleeq" pitchFamily="2" charset="-78"/>
                <a:ea typeface="Calibri" pitchFamily="34" charset="0"/>
                <a:cs typeface="Jameel Noori Nastaleeq" pitchFamily="2" charset="-78"/>
              </a:rPr>
              <a:t>رسول اللہﷺ نے فرمایا</a:t>
            </a:r>
            <a:endParaRPr lang="en-US" sz="1400" dirty="0" smtClean="0">
              <a:solidFill>
                <a:srgbClr val="C00000"/>
              </a:solidFill>
              <a:latin typeface="Arial" pitchFamily="34" charset="0"/>
              <a:cs typeface="Arial" pitchFamily="34" charset="0"/>
            </a:endParaRPr>
          </a:p>
        </p:txBody>
      </p:sp>
      <p:sp>
        <p:nvSpPr>
          <p:cNvPr id="10241" name="Rectangle 1"/>
          <p:cNvSpPr>
            <a:spLocks noChangeArrowheads="1"/>
          </p:cNvSpPr>
          <p:nvPr/>
        </p:nvSpPr>
        <p:spPr bwMode="auto">
          <a:xfrm>
            <a:off x="2379349" y="1570663"/>
            <a:ext cx="5290231" cy="16850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50000"/>
              </a:lnSpc>
              <a:spcBef>
                <a:spcPct val="0"/>
              </a:spcBef>
              <a:spcAft>
                <a:spcPct val="0"/>
              </a:spcAft>
              <a:buClrTx/>
              <a:buSzTx/>
              <a:buFontTx/>
              <a:buNone/>
              <a:tabLst/>
            </a:pPr>
            <a:r>
              <a:rPr kumimoji="0" lang="ur-PK"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أَحَبُّ اَلْكَلَامِ إِلَى اَللَّهِ أَرْبَعٌ سُبْحَانَ </a:t>
            </a:r>
            <a:r>
              <a:rPr kumimoji="0" lang="ur-PK"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اَللَّهِ </a:t>
            </a:r>
            <a:r>
              <a:rPr kumimoji="0" lang="ur-PK"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وَالْحَمْدُ </a:t>
            </a:r>
            <a:r>
              <a:rPr kumimoji="0" lang="ur-PK"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لِلَّهِ </a:t>
            </a:r>
            <a:endParaRPr kumimoji="0" lang="en-US"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endParaRPr>
          </a:p>
          <a:p>
            <a:pPr marL="0" marR="0" lvl="0" indent="0" algn="ctr" defTabSz="914400" rtl="1" eaLnBrk="1" fontAlgn="base" latinLnBrk="0" hangingPunct="1">
              <a:lnSpc>
                <a:spcPct val="150000"/>
              </a:lnSpc>
              <a:spcBef>
                <a:spcPct val="0"/>
              </a:spcBef>
              <a:spcAft>
                <a:spcPct val="0"/>
              </a:spcAft>
              <a:buClrTx/>
              <a:buSzTx/>
              <a:buFontTx/>
              <a:buNone/>
              <a:tabLst/>
            </a:pPr>
            <a:r>
              <a:rPr kumimoji="0" lang="ur-PK"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وَلَا إِلَهَ إِلَّا </a:t>
            </a:r>
            <a:r>
              <a:rPr kumimoji="0" lang="ur-PK"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اَللَّهُ</a:t>
            </a:r>
            <a:r>
              <a:rPr kumimoji="0" lang="ur-PK" sz="3600" b="0" i="0" u="none" strike="noStrike" cap="none" normalizeH="0" dirty="0" smtClean="0">
                <a:ln>
                  <a:noFill/>
                </a:ln>
                <a:solidFill>
                  <a:srgbClr val="0C2F4F"/>
                </a:solidFill>
                <a:effectLst/>
                <a:latin typeface="Al_Mushaf" pitchFamily="2" charset="-78"/>
                <a:ea typeface="Calibri" pitchFamily="34" charset="0"/>
                <a:cs typeface="Al_Mushaf" pitchFamily="2" charset="-78"/>
              </a:rPr>
              <a:t> </a:t>
            </a:r>
            <a:r>
              <a:rPr kumimoji="0" lang="ur-PK"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وَاَللَّهُ </a:t>
            </a:r>
            <a:r>
              <a:rPr kumimoji="0" lang="ur-PK" sz="36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أَكْبَرُ لَا يَضُرُّكَ بِأَيِّهِنَّ بَدَأْتَ</a:t>
            </a:r>
            <a:endParaRPr kumimoji="0" lang="ur-PK" sz="4400" b="0" i="0" u="none" strike="noStrike" cap="none" normalizeH="0" baseline="0" dirty="0" smtClean="0">
              <a:ln>
                <a:noFill/>
              </a:ln>
              <a:solidFill>
                <a:srgbClr val="0C2F4F"/>
              </a:solidFill>
              <a:effectLst/>
              <a:latin typeface="Arial" pitchFamily="34" charset="0"/>
              <a:cs typeface="Arial" pitchFamily="34" charset="0"/>
            </a:endParaRPr>
          </a:p>
        </p:txBody>
      </p:sp>
      <p:sp>
        <p:nvSpPr>
          <p:cNvPr id="10242" name="Rectangle 2"/>
          <p:cNvSpPr>
            <a:spLocks noChangeArrowheads="1"/>
          </p:cNvSpPr>
          <p:nvPr/>
        </p:nvSpPr>
        <p:spPr bwMode="auto">
          <a:xfrm>
            <a:off x="2634699" y="4266793"/>
            <a:ext cx="6094193"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32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اللہ کے نزدیک نہایت محبوب ہیں۔</a:t>
            </a:r>
            <a:endParaRPr kumimoji="0" lang="en-US" sz="32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ur-PK" sz="32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 سبحان اللہ، الحمد للہ، لا الہ الا اللہ،اللہ اکبر، جس کلمے سے بھی پڑھنا شروع کر لو حرج نہیں۔</a:t>
            </a:r>
            <a:endParaRPr kumimoji="0" lang="ur-PK" sz="4000" b="0" i="0" u="none" strike="noStrike" cap="none" normalizeH="0" baseline="0" dirty="0" smtClean="0">
              <a:ln>
                <a:noFill/>
              </a:ln>
              <a:solidFill>
                <a:srgbClr val="0C2F4F"/>
              </a:solidFill>
              <a:effectLst/>
              <a:latin typeface="Arial" pitchFamily="34" charset="0"/>
              <a:cs typeface="Arial" pitchFamily="34" charset="0"/>
            </a:endParaRPr>
          </a:p>
        </p:txBody>
      </p:sp>
    </p:spTree>
    <p:extLst>
      <p:ext uri="{BB962C8B-B14F-4D97-AF65-F5344CB8AC3E}">
        <p14:creationId xmlns:p14="http://schemas.microsoft.com/office/powerpoint/2010/main"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sp>
        <p:nvSpPr>
          <p:cNvPr id="8" name="Rectangle 7"/>
          <p:cNvSpPr/>
          <p:nvPr/>
        </p:nvSpPr>
        <p:spPr>
          <a:xfrm>
            <a:off x="3241344" y="1418066"/>
            <a:ext cx="5452280" cy="707886"/>
          </a:xfrm>
          <a:prstGeom prst="rect">
            <a:avLst/>
          </a:prstGeom>
        </p:spPr>
        <p:txBody>
          <a:bodyPr wrap="square">
            <a:spAutoFit/>
          </a:bodyPr>
          <a:lstStyle/>
          <a:p>
            <a:r>
              <a:rPr lang="ur-PK" sz="4000" b="1" u="sng" dirty="0" smtClean="0">
                <a:solidFill>
                  <a:srgbClr val="C00000"/>
                </a:solidFill>
                <a:latin typeface="Jameel Noori Nastaleeq" pitchFamily="2" charset="-78"/>
                <a:cs typeface="Jameel Noori Nastaleeq" pitchFamily="2" charset="-78"/>
              </a:rPr>
              <a:t>سنت کی حفاظت کا حکم قرآن مجید کی روشنی میں </a:t>
            </a:r>
            <a:endParaRPr lang="en-US" sz="4000" b="1" u="sng" dirty="0">
              <a:solidFill>
                <a:srgbClr val="C00000"/>
              </a:solidFill>
              <a:latin typeface="Jameel Noori Nastaleeq" pitchFamily="2" charset="-78"/>
              <a:cs typeface="Jameel Noori Nastaleeq" pitchFamily="2" charset="-78"/>
            </a:endParaRPr>
          </a:p>
        </p:txBody>
      </p:sp>
      <p:sp>
        <p:nvSpPr>
          <p:cNvPr id="12" name="Rectangle 11"/>
          <p:cNvSpPr/>
          <p:nvPr/>
        </p:nvSpPr>
        <p:spPr>
          <a:xfrm>
            <a:off x="1322361" y="2273548"/>
            <a:ext cx="6836689" cy="2062103"/>
          </a:xfrm>
          <a:prstGeom prst="rect">
            <a:avLst/>
          </a:prstGeom>
        </p:spPr>
        <p:txBody>
          <a:bodyPr wrap="square">
            <a:spAutoFit/>
          </a:bodyPr>
          <a:lstStyle/>
          <a:p>
            <a:pPr algn="ctr" rtl="1"/>
            <a:r>
              <a:rPr lang="ur-PK" sz="3200" dirty="0" smtClean="0">
                <a:solidFill>
                  <a:srgbClr val="0C2F4F"/>
                </a:solidFill>
                <a:latin typeface="Al_Mushaf" pitchFamily="2" charset="-78"/>
                <a:cs typeface="Al_Mushaf" pitchFamily="2" charset="-78"/>
              </a:rPr>
              <a:t>مَاۤ اَفَآءَ اللّٰہُ عَلٰی رَسُوۡلِہٖ مِنۡ اَہۡلِ الۡقُرٰی فَلِلّٰہِ وَ لِلرَّسُوۡلِ وَ لِذِی الۡقُرۡبٰی وَ الۡیَتٰمٰی وَ الۡمَسٰکِیۡنِ وَ ابۡنِ السَّبِیۡلِ ۙ کَیۡ لَا یَکُوۡنَ دُوۡلَۃًۢ بَیۡنَ الۡاَغۡنِیَآءِ مِنۡکُمۡ ؕ وَ مَاۤ اٰتٰىکُمُ الرَّسُوۡلُ فَخُذُوۡہُ ٭ وَ مَا نَہٰىکُمۡ عَنۡہُ فَانۡتَہُوۡا ۚ وَ اتَّقُوا اللّٰہَ ؕ اِنَّ اللّٰہَ شَدِیۡدُ الۡعِقَابِ</a:t>
            </a:r>
            <a:endParaRPr lang="en-US" sz="3200" dirty="0">
              <a:solidFill>
                <a:srgbClr val="0C2F4F"/>
              </a:solidFill>
              <a:latin typeface="Al_Mushaf" pitchFamily="2" charset="-78"/>
              <a:cs typeface="Al_Mushaf" pitchFamily="2" charset="-78"/>
            </a:endParaRPr>
          </a:p>
        </p:txBody>
      </p:sp>
      <p:sp>
        <p:nvSpPr>
          <p:cNvPr id="13" name="Rectangle 12"/>
          <p:cNvSpPr/>
          <p:nvPr/>
        </p:nvSpPr>
        <p:spPr>
          <a:xfrm>
            <a:off x="1357780" y="4443599"/>
            <a:ext cx="6871647" cy="1569660"/>
          </a:xfrm>
          <a:prstGeom prst="rect">
            <a:avLst/>
          </a:prstGeom>
        </p:spPr>
        <p:txBody>
          <a:bodyPr wrap="square">
            <a:spAutoFit/>
          </a:bodyPr>
          <a:lstStyle/>
          <a:p>
            <a:pPr algn="ctr" rtl="1"/>
            <a:r>
              <a:rPr lang="ur-PK" sz="2400" dirty="0" smtClean="0">
                <a:solidFill>
                  <a:srgbClr val="0C2F4F"/>
                </a:solidFill>
                <a:latin typeface="Jameel Noori Nastaleeq" pitchFamily="2" charset="-78"/>
                <a:cs typeface="Jameel Noori Nastaleeq" pitchFamily="2" charset="-78"/>
              </a:rPr>
              <a:t>۔ جو کچھ بھی اللہ ان بستیوں کے لوگوں سے اپنے کی طرف پلٹا دے دہ اللہ پلٹا دے دہ اللہ اور رسول اور رشتہ داروں اور یتامیٰ اور مساکین اور مسافروں کے لیۓ </a:t>
            </a:r>
            <a:r>
              <a:rPr lang="ur-PK" sz="2400" b="1" baseline="30000" dirty="0" smtClean="0">
                <a:solidFill>
                  <a:srgbClr val="0C2F4F"/>
                </a:solidFill>
                <a:latin typeface="Jameel Noori Nastaleeq" pitchFamily="2" charset="-78"/>
                <a:cs typeface="Jameel Noori Nastaleeq" pitchFamily="2" charset="-78"/>
                <a:hlinkClick r:id="rId3"/>
              </a:rPr>
              <a:t>13</a:t>
            </a:r>
            <a:r>
              <a:rPr lang="ur-PK" sz="2400" dirty="0" smtClean="0">
                <a:solidFill>
                  <a:srgbClr val="0C2F4F"/>
                </a:solidFill>
                <a:latin typeface="Jameel Noori Nastaleeq" pitchFamily="2" charset="-78"/>
                <a:cs typeface="Jameel Noori Nastaleeq" pitchFamily="2" charset="-78"/>
              </a:rPr>
              <a:t> ہے تا کہ وہ تمہارے مالداروں ہی کے درمیان گردش نہ کرتا رہے </a:t>
            </a:r>
            <a:r>
              <a:rPr lang="ur-PK" sz="2400" b="1" baseline="30000" dirty="0" smtClean="0">
                <a:solidFill>
                  <a:srgbClr val="0C2F4F"/>
                </a:solidFill>
                <a:latin typeface="Jameel Noori Nastaleeq" pitchFamily="2" charset="-78"/>
                <a:cs typeface="Jameel Noori Nastaleeq" pitchFamily="2" charset="-78"/>
                <a:hlinkClick r:id="rId4"/>
              </a:rPr>
              <a:t>14</a:t>
            </a:r>
            <a:r>
              <a:rPr lang="ur-PK" sz="2400" dirty="0" smtClean="0">
                <a:solidFill>
                  <a:srgbClr val="0C2F4F"/>
                </a:solidFill>
                <a:latin typeface="Jameel Noori Nastaleeq" pitchFamily="2" charset="-78"/>
                <a:cs typeface="Jameel Noori Nastaleeq" pitchFamily="2" charset="-78"/>
              </a:rPr>
              <a:t>۔ جو کچھ رسول تمھیں دے وہ لے لو اور جس چیز سے وہ تم کو دے اس سے رک جاؤ اللہ سے ڈرو، اللہ سخت سزا دینے والا </a:t>
            </a:r>
            <a:r>
              <a:rPr lang="ur-PK" sz="2400" b="1" baseline="30000" dirty="0" smtClean="0">
                <a:solidFill>
                  <a:srgbClr val="0C2F4F"/>
                </a:solidFill>
                <a:latin typeface="Jameel Noori Nastaleeq" pitchFamily="2" charset="-78"/>
                <a:cs typeface="Jameel Noori Nastaleeq" pitchFamily="2" charset="-78"/>
                <a:hlinkClick r:id="rId5"/>
              </a:rPr>
              <a:t>15</a:t>
            </a:r>
            <a:r>
              <a:rPr lang="ur-PK" sz="2400" dirty="0" smtClean="0">
                <a:solidFill>
                  <a:srgbClr val="0C2F4F"/>
                </a:solidFill>
                <a:latin typeface="Jameel Noori Nastaleeq" pitchFamily="2" charset="-78"/>
                <a:cs typeface="Jameel Noori Nastaleeq" pitchFamily="2" charset="-78"/>
              </a:rPr>
              <a:t>ہے</a:t>
            </a:r>
            <a:r>
              <a:rPr lang="ur-PK" sz="2400" dirty="0" smtClean="0">
                <a:solidFill>
                  <a:srgbClr val="0C2F4F"/>
                </a:solidFill>
                <a:latin typeface="Jameel Noori Nastaleeq" pitchFamily="2" charset="-78"/>
                <a:cs typeface="Jameel Noori Nastaleeq" pitchFamily="2" charset="-78"/>
              </a:rPr>
              <a:t>۔(الحشر 7)</a:t>
            </a:r>
            <a:endParaRPr lang="en-US" sz="2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sp>
        <p:nvSpPr>
          <p:cNvPr id="9" name="Rectangle 8"/>
          <p:cNvSpPr/>
          <p:nvPr/>
        </p:nvSpPr>
        <p:spPr>
          <a:xfrm>
            <a:off x="1818479" y="1521412"/>
            <a:ext cx="6210781" cy="1862048"/>
          </a:xfrm>
          <a:prstGeom prst="rect">
            <a:avLst/>
          </a:prstGeom>
        </p:spPr>
        <p:txBody>
          <a:bodyPr wrap="square">
            <a:spAutoFit/>
          </a:bodyPr>
          <a:lstStyle/>
          <a:p>
            <a:pPr algn="ctr" rtl="1">
              <a:lnSpc>
                <a:spcPct val="150000"/>
              </a:lnSpc>
            </a:pPr>
            <a:r>
              <a:rPr lang="ur-PK" sz="4000" dirty="0" smtClean="0">
                <a:solidFill>
                  <a:srgbClr val="0C2F4F"/>
                </a:solidFill>
                <a:latin typeface="Al_Mushaf" pitchFamily="2" charset="-78"/>
                <a:cs typeface="Al_Mushaf" pitchFamily="2" charset="-78"/>
              </a:rPr>
              <a:t>قُلۡ اِنۡ کُنۡتُمۡ تُحِبُّوۡنَ اللّٰہَ فَاتَّبِعُوۡنِیۡ یُحۡبِبۡکُمُ اللّٰہُ وَ یَغۡفِرۡ لَکُمۡ ذُنُوۡبَکُمۡ ؕ وَ اللّٰہُ غَفُوۡرٌ رَّحِیۡمٌ </a:t>
            </a:r>
            <a:endParaRPr lang="en-US" sz="4000" dirty="0">
              <a:solidFill>
                <a:srgbClr val="0C2F4F"/>
              </a:solidFill>
              <a:latin typeface="Al_Mushaf" pitchFamily="2" charset="-78"/>
              <a:cs typeface="Al_Mushaf" pitchFamily="2" charset="-78"/>
            </a:endParaRPr>
          </a:p>
        </p:txBody>
      </p:sp>
      <p:sp>
        <p:nvSpPr>
          <p:cNvPr id="10" name="Rectangle 9"/>
          <p:cNvSpPr/>
          <p:nvPr/>
        </p:nvSpPr>
        <p:spPr>
          <a:xfrm>
            <a:off x="1494869" y="3650089"/>
            <a:ext cx="6858000" cy="1569660"/>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اے نبیؐ </a:t>
            </a:r>
            <a:r>
              <a:rPr lang="ur-PK" sz="3200" dirty="0" smtClean="0">
                <a:solidFill>
                  <a:srgbClr val="0C2F4F"/>
                </a:solidFill>
                <a:latin typeface="Jameel Noori Nastaleeq" pitchFamily="2" charset="-78"/>
                <a:cs typeface="Jameel Noori Nastaleeq" pitchFamily="2" charset="-78"/>
              </a:rPr>
              <a:t>! لوگوں سے </a:t>
            </a:r>
            <a:r>
              <a:rPr lang="ur-PK" sz="3200" dirty="0" smtClean="0">
                <a:solidFill>
                  <a:srgbClr val="0C2F4F"/>
                </a:solidFill>
                <a:latin typeface="Jameel Noori Nastaleeq" pitchFamily="2" charset="-78"/>
                <a:cs typeface="Jameel Noori Nastaleeq" pitchFamily="2" charset="-78"/>
              </a:rPr>
              <a:t>کہہ </a:t>
            </a:r>
            <a:r>
              <a:rPr lang="ur-PK" sz="3200" dirty="0" smtClean="0">
                <a:solidFill>
                  <a:srgbClr val="0C2F4F"/>
                </a:solidFill>
                <a:latin typeface="Jameel Noori Nastaleeq" pitchFamily="2" charset="-78"/>
                <a:cs typeface="Jameel Noori Nastaleeq" pitchFamily="2" charset="-78"/>
              </a:rPr>
              <a:t>دو کہ </a:t>
            </a:r>
            <a:r>
              <a:rPr lang="ur-PK" sz="3200" dirty="0" smtClean="0">
                <a:solidFill>
                  <a:srgbClr val="0C2F4F"/>
                </a:solidFill>
                <a:latin typeface="Jameel Noori Nastaleeq" pitchFamily="2" charset="-78"/>
                <a:cs typeface="Jameel Noori Nastaleeq" pitchFamily="2" charset="-78"/>
              </a:rPr>
              <a:t>اگر </a:t>
            </a:r>
            <a:r>
              <a:rPr lang="ur-PK" sz="3200" dirty="0" smtClean="0">
                <a:solidFill>
                  <a:srgbClr val="0C2F4F"/>
                </a:solidFill>
                <a:latin typeface="Jameel Noori Nastaleeq" pitchFamily="2" charset="-78"/>
                <a:cs typeface="Jameel Noori Nastaleeq" pitchFamily="2" charset="-78"/>
              </a:rPr>
              <a:t>تم حقیقت میں اللہ سے محبت رکھتے </a:t>
            </a:r>
            <a:r>
              <a:rPr lang="ur-PK" sz="3200" dirty="0" smtClean="0">
                <a:solidFill>
                  <a:srgbClr val="0C2F4F"/>
                </a:solidFill>
                <a:latin typeface="Jameel Noori Nastaleeq" pitchFamily="2" charset="-78"/>
                <a:cs typeface="Jameel Noori Nastaleeq" pitchFamily="2" charset="-78"/>
              </a:rPr>
              <a:t>ہو </a:t>
            </a:r>
            <a:r>
              <a:rPr lang="ur-PK" sz="3200" dirty="0" smtClean="0">
                <a:solidFill>
                  <a:srgbClr val="0C2F4F"/>
                </a:solidFill>
                <a:latin typeface="Jameel Noori Nastaleeq" pitchFamily="2" charset="-78"/>
                <a:cs typeface="Jameel Noori Nastaleeq" pitchFamily="2" charset="-78"/>
              </a:rPr>
              <a:t>تو میری پیروی اختیار کرو، اللہ تم سے محبت کرے گا اور تمہاری خطاؤں کو در گزر فرمائے گا۔ وہ بڑا معاف کرنے والا اور رحیم </a:t>
            </a:r>
            <a:r>
              <a:rPr lang="ur-PK" sz="3200" dirty="0" smtClean="0">
                <a:solidFill>
                  <a:srgbClr val="0C2F4F"/>
                </a:solidFill>
                <a:latin typeface="Jameel Noori Nastaleeq" pitchFamily="2" charset="-78"/>
                <a:cs typeface="Jameel Noori Nastaleeq" pitchFamily="2" charset="-78"/>
              </a:rPr>
              <a:t>ہے۔ (العمران 31)</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sp>
        <p:nvSpPr>
          <p:cNvPr id="7" name="Rectangle 6"/>
          <p:cNvSpPr/>
          <p:nvPr/>
        </p:nvSpPr>
        <p:spPr>
          <a:xfrm>
            <a:off x="1525084" y="1345227"/>
            <a:ext cx="6694227" cy="2039020"/>
          </a:xfrm>
          <a:prstGeom prst="rect">
            <a:avLst/>
          </a:prstGeom>
        </p:spPr>
        <p:txBody>
          <a:bodyPr wrap="square">
            <a:spAutoFit/>
          </a:bodyPr>
          <a:lstStyle/>
          <a:p>
            <a:pPr algn="ctr" rtl="1">
              <a:lnSpc>
                <a:spcPct val="150000"/>
              </a:lnSpc>
            </a:pPr>
            <a:r>
              <a:rPr lang="ur-PK" sz="4400" dirty="0" smtClean="0">
                <a:solidFill>
                  <a:srgbClr val="0C2F4F"/>
                </a:solidFill>
                <a:latin typeface="Al_Mushaf" pitchFamily="2" charset="-78"/>
                <a:cs typeface="Al_Mushaf" pitchFamily="2" charset="-78"/>
              </a:rPr>
              <a:t> مَنۡ یُّطِعِ الرَّسُوۡلَ فَقَدۡ اَطَاعَ اللّٰہَ ۚ وَ مَنۡ تَوَلّٰی فَمَاۤ اَرۡسَلۡنٰکَ عَلَیۡہِمۡ حَفِیۡظًا</a:t>
            </a:r>
            <a:endParaRPr lang="en-US" sz="4400" dirty="0">
              <a:solidFill>
                <a:srgbClr val="0C2F4F"/>
              </a:solidFill>
              <a:latin typeface="Al_Mushaf" pitchFamily="2" charset="-78"/>
              <a:cs typeface="Al_Mushaf" pitchFamily="2" charset="-78"/>
            </a:endParaRPr>
          </a:p>
        </p:txBody>
      </p:sp>
      <p:sp>
        <p:nvSpPr>
          <p:cNvPr id="8" name="Rectangle 7"/>
          <p:cNvSpPr/>
          <p:nvPr/>
        </p:nvSpPr>
        <p:spPr>
          <a:xfrm>
            <a:off x="1661928" y="3601299"/>
            <a:ext cx="6420537" cy="1754326"/>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 جس نے رسول کی اطاعت کی اس نے دراصل خدا کی اطاعت کی۔ اور جو مُنہ موڑ گیا، تو بہرحال ہم نے تمہیں ان لوگوں پر پاسبان بناکر تو نہیں بھیجا </a:t>
            </a:r>
            <a:r>
              <a:rPr lang="ur-PK" sz="3600" dirty="0" smtClean="0">
                <a:solidFill>
                  <a:srgbClr val="0C2F4F"/>
                </a:solidFill>
                <a:latin typeface="Jameel Noori Nastaleeq" pitchFamily="2" charset="-78"/>
                <a:cs typeface="Jameel Noori Nastaleeq" pitchFamily="2" charset="-78"/>
              </a:rPr>
              <a:t>ہے۔(النساء 80)</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12078" y="1356151"/>
            <a:ext cx="4169731" cy="646331"/>
          </a:xfrm>
          <a:prstGeom prst="rect">
            <a:avLst/>
          </a:prstGeom>
        </p:spPr>
        <p:txBody>
          <a:bodyPr wrap="none">
            <a:spAutoFit/>
          </a:bodyPr>
          <a:lstStyle/>
          <a:p>
            <a:pPr algn="r" rtl="1"/>
            <a:r>
              <a:rPr lang="ur-PK" sz="3600" b="1" u="sng" dirty="0" smtClean="0">
                <a:solidFill>
                  <a:srgbClr val="C00000"/>
                </a:solidFill>
                <a:latin typeface="Jameel Noori Nastaleeq" pitchFamily="2" charset="-78"/>
                <a:cs typeface="Jameel Noori Nastaleeq" pitchFamily="2" charset="-78"/>
              </a:rPr>
              <a:t>سنت کی حفاظت احادیث کی روشنی میں </a:t>
            </a:r>
            <a:endParaRPr lang="en-US" sz="36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132764" y="2413338"/>
            <a:ext cx="7438030" cy="2862322"/>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نبی کریم </a:t>
            </a:r>
            <a:r>
              <a:rPr lang="ur-PK" sz="3600" dirty="0" smtClean="0">
                <a:solidFill>
                  <a:srgbClr val="0C2F4F"/>
                </a:solidFill>
                <a:latin typeface="Jameel Noori Nastaleeq" pitchFamily="2" charset="-78"/>
                <a:cs typeface="Jameel Noori Nastaleeq" pitchFamily="2" charset="-78"/>
              </a:rPr>
              <a:t>ﷺنے فرمایا:" </a:t>
            </a:r>
            <a:r>
              <a:rPr lang="ur-PK" sz="3600" dirty="0" smtClean="0">
                <a:solidFill>
                  <a:srgbClr val="0C2F4F"/>
                </a:solidFill>
                <a:latin typeface="Jameel Noori Nastaleeq" pitchFamily="2" charset="-78"/>
                <a:cs typeface="Jameel Noori Nastaleeq" pitchFamily="2" charset="-78"/>
              </a:rPr>
              <a:t>میری ساری امت جنت میں </a:t>
            </a:r>
            <a:r>
              <a:rPr lang="ur-PK" sz="3600" dirty="0" smtClean="0">
                <a:solidFill>
                  <a:srgbClr val="0C2F4F"/>
                </a:solidFill>
                <a:latin typeface="Jameel Noori Nastaleeq" pitchFamily="2" charset="-78"/>
                <a:cs typeface="Jameel Noori Nastaleeq" pitchFamily="2" charset="-78"/>
              </a:rPr>
              <a:t>جائے </a:t>
            </a:r>
            <a:r>
              <a:rPr lang="ur-PK" sz="3600" dirty="0" smtClean="0">
                <a:solidFill>
                  <a:srgbClr val="0C2F4F"/>
                </a:solidFill>
                <a:latin typeface="Jameel Noori Nastaleeq" pitchFamily="2" charset="-78"/>
                <a:cs typeface="Jameel Noori Nastaleeq" pitchFamily="2" charset="-78"/>
              </a:rPr>
              <a:t>گی سوائے ان افراد کے جنہوں نے انکار کیا </a:t>
            </a:r>
            <a:r>
              <a:rPr lang="ur-PK" sz="3600" dirty="0" smtClean="0">
                <a:solidFill>
                  <a:srgbClr val="0C2F4F"/>
                </a:solidFill>
                <a:latin typeface="Jameel Noori Nastaleeq" pitchFamily="2" charset="-78"/>
                <a:cs typeface="Jameel Noori Nastaleeq" pitchFamily="2" charset="-78"/>
              </a:rPr>
              <a:t>۔"پوچھا </a:t>
            </a:r>
            <a:r>
              <a:rPr lang="ur-PK" sz="3600" dirty="0" smtClean="0">
                <a:solidFill>
                  <a:srgbClr val="0C2F4F"/>
                </a:solidFill>
                <a:latin typeface="Jameel Noori Nastaleeq" pitchFamily="2" charset="-78"/>
                <a:cs typeface="Jameel Noori Nastaleeq" pitchFamily="2" charset="-78"/>
              </a:rPr>
              <a:t>گیا جنت میں جانے سے کون انکار کرے گا </a:t>
            </a:r>
            <a:r>
              <a:rPr lang="ur-PK" sz="3600" dirty="0" smtClean="0">
                <a:solidFill>
                  <a:srgbClr val="0C2F4F"/>
                </a:solidFill>
                <a:latin typeface="Jameel Noori Nastaleeq" pitchFamily="2" charset="-78"/>
                <a:cs typeface="Jameel Noori Nastaleeq" pitchFamily="2" charset="-78"/>
              </a:rPr>
              <a:t>؟آپﷺ </a:t>
            </a:r>
            <a:r>
              <a:rPr lang="ur-PK" sz="3600" dirty="0" smtClean="0">
                <a:solidFill>
                  <a:srgbClr val="0C2F4F"/>
                </a:solidFill>
                <a:latin typeface="Jameel Noori Nastaleeq" pitchFamily="2" charset="-78"/>
                <a:cs typeface="Jameel Noori Nastaleeq" pitchFamily="2" charset="-78"/>
              </a:rPr>
              <a:t>نے فرمایا </a:t>
            </a:r>
            <a:r>
              <a:rPr lang="ur-PK" sz="3600" dirty="0" smtClean="0">
                <a:solidFill>
                  <a:srgbClr val="0C2F4F"/>
                </a:solidFill>
                <a:latin typeface="Jameel Noori Nastaleeq" pitchFamily="2" charset="-78"/>
                <a:cs typeface="Jameel Noori Nastaleeq" pitchFamily="2" charset="-78"/>
              </a:rPr>
              <a:t>:"جس </a:t>
            </a:r>
            <a:r>
              <a:rPr lang="ur-PK" sz="3600" dirty="0" smtClean="0">
                <a:solidFill>
                  <a:srgbClr val="0C2F4F"/>
                </a:solidFill>
                <a:latin typeface="Jameel Noori Nastaleeq" pitchFamily="2" charset="-78"/>
                <a:cs typeface="Jameel Noori Nastaleeq" pitchFamily="2" charset="-78"/>
              </a:rPr>
              <a:t>نے میری اطاعت کی وہ جنت </a:t>
            </a:r>
            <a:r>
              <a:rPr lang="ur-PK" sz="3600" dirty="0" smtClean="0">
                <a:solidFill>
                  <a:srgbClr val="0C2F4F"/>
                </a:solidFill>
                <a:latin typeface="Jameel Noori Nastaleeq" pitchFamily="2" charset="-78"/>
                <a:cs typeface="Jameel Noori Nastaleeq" pitchFamily="2" charset="-78"/>
              </a:rPr>
              <a:t>میں </a:t>
            </a:r>
            <a:r>
              <a:rPr lang="ur-PK" sz="3600" dirty="0" smtClean="0">
                <a:solidFill>
                  <a:srgbClr val="0C2F4F"/>
                </a:solidFill>
                <a:latin typeface="Jameel Noori Nastaleeq" pitchFamily="2" charset="-78"/>
                <a:cs typeface="Jameel Noori Nastaleeq" pitchFamily="2" charset="-78"/>
              </a:rPr>
              <a:t>داخل ہو گیا اور جس نے میری نافرمانی کی اس نے جنت میں جانے سے انکار کردیا </a:t>
            </a:r>
            <a:r>
              <a:rPr lang="ur-PK" sz="3600" dirty="0" smtClean="0">
                <a:solidFill>
                  <a:srgbClr val="0C2F4F"/>
                </a:solidFill>
                <a:latin typeface="Jameel Noori Nastaleeq" pitchFamily="2" charset="-78"/>
                <a:cs typeface="Jameel Noori Nastaleeq" pitchFamily="2" charset="-78"/>
              </a:rPr>
              <a:t>۔"(</a:t>
            </a:r>
            <a:r>
              <a:rPr lang="ur-PK" sz="3600" dirty="0" smtClean="0">
                <a:solidFill>
                  <a:srgbClr val="0C2F4F"/>
                </a:solidFill>
                <a:latin typeface="Jameel Noori Nastaleeq" pitchFamily="2" charset="-78"/>
                <a:cs typeface="Jameel Noori Nastaleeq" pitchFamily="2" charset="-78"/>
              </a:rPr>
              <a:t>بخاری) </a:t>
            </a:r>
            <a:endParaRPr lang="en-US" sz="3600" dirty="0">
              <a:solidFill>
                <a:srgbClr val="0C2F4F"/>
              </a:solidFill>
              <a:latin typeface="Jameel Noori Nastaleeq" pitchFamily="2" charset="-78"/>
              <a:cs typeface="Jameel Noori Nastaleeq"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7967" y="1773603"/>
            <a:ext cx="6571397" cy="2746906"/>
          </a:xfrm>
          <a:prstGeom prst="rect">
            <a:avLst/>
          </a:prstGeom>
        </p:spPr>
        <p:txBody>
          <a:bodyPr wrap="square">
            <a:spAutoFit/>
          </a:bodyPr>
          <a:lstStyle/>
          <a:p>
            <a:pPr algn="ctr" rtl="1">
              <a:lnSpc>
                <a:spcPct val="150000"/>
              </a:lnSpc>
            </a:pPr>
            <a:r>
              <a:rPr lang="ur-PK" sz="6000" b="1" dirty="0" smtClean="0">
                <a:solidFill>
                  <a:srgbClr val="0C2F4F"/>
                </a:solidFill>
                <a:latin typeface="Jameel Noori Nastaleeq" pitchFamily="2" charset="-78"/>
                <a:cs typeface="Jameel Noori Nastaleeq" pitchFamily="2" charset="-78"/>
              </a:rPr>
              <a:t>نبی کریم </a:t>
            </a:r>
            <a:r>
              <a:rPr lang="ur-PK" sz="6000" b="1" dirty="0" smtClean="0">
                <a:solidFill>
                  <a:srgbClr val="0C2F4F"/>
                </a:solidFill>
                <a:latin typeface="Jameel Noori Nastaleeq" pitchFamily="2" charset="-78"/>
                <a:cs typeface="Jameel Noori Nastaleeq" pitchFamily="2" charset="-78"/>
              </a:rPr>
              <a:t>ﷺکا</a:t>
            </a:r>
          </a:p>
          <a:p>
            <a:pPr algn="ctr" rtl="1">
              <a:lnSpc>
                <a:spcPct val="150000"/>
              </a:lnSpc>
            </a:pPr>
            <a:r>
              <a:rPr lang="ur-PK" sz="6000" b="1" dirty="0" smtClean="0">
                <a:solidFill>
                  <a:srgbClr val="0C2F4F"/>
                </a:solidFill>
                <a:latin typeface="Jameel Noori Nastaleeq" pitchFamily="2" charset="-78"/>
                <a:cs typeface="Jameel Noori Nastaleeq" pitchFamily="2" charset="-78"/>
              </a:rPr>
              <a:t>امت </a:t>
            </a:r>
            <a:r>
              <a:rPr lang="ur-PK" sz="6000" b="1" dirty="0" smtClean="0">
                <a:solidFill>
                  <a:srgbClr val="0C2F4F"/>
                </a:solidFill>
                <a:latin typeface="Jameel Noori Nastaleeq" pitchFamily="2" charset="-78"/>
                <a:cs typeface="Jameel Noori Nastaleeq" pitchFamily="2" charset="-78"/>
              </a:rPr>
              <a:t>کو سنت کو پکڑنے کا حکم</a:t>
            </a:r>
            <a:endParaRPr lang="en-US" sz="6000" b="1"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40670" y="1432786"/>
            <a:ext cx="4570482" cy="707886"/>
          </a:xfrm>
          <a:prstGeom prst="rect">
            <a:avLst/>
          </a:prstGeom>
        </p:spPr>
        <p:txBody>
          <a:bodyPr wrap="none">
            <a:spAutoFit/>
          </a:bodyPr>
          <a:lstStyle/>
          <a:p>
            <a:pPr algn="r" rtl="1"/>
            <a:r>
              <a:rPr lang="ur-PK" sz="4000" b="1" u="sng" dirty="0" smtClean="0">
                <a:solidFill>
                  <a:srgbClr val="C00000"/>
                </a:solidFill>
                <a:latin typeface="Jameel Noori Nastaleeq" pitchFamily="2" charset="-78"/>
                <a:cs typeface="Jameel Noori Nastaleeq" pitchFamily="2" charset="-78"/>
              </a:rPr>
              <a:t>سنت کی پیروی کرنے میں </a:t>
            </a:r>
            <a:r>
              <a:rPr lang="ur-PK" sz="4000" b="1" u="sng" dirty="0" smtClean="0">
                <a:solidFill>
                  <a:srgbClr val="C00000"/>
                </a:solidFill>
                <a:latin typeface="Jameel Noori Nastaleeq" pitchFamily="2" charset="-78"/>
                <a:cs typeface="Jameel Noori Nastaleeq" pitchFamily="2" charset="-78"/>
              </a:rPr>
              <a:t>صحابہؓ </a:t>
            </a:r>
            <a:r>
              <a:rPr lang="ur-PK" sz="4000" b="1" u="sng" dirty="0" smtClean="0">
                <a:solidFill>
                  <a:srgbClr val="C00000"/>
                </a:solidFill>
                <a:latin typeface="Jameel Noori Nastaleeq" pitchFamily="2" charset="-78"/>
                <a:cs typeface="Jameel Noori Nastaleeq" pitchFamily="2" charset="-78"/>
              </a:rPr>
              <a:t>کا عمل</a:t>
            </a:r>
            <a:endParaRPr lang="en-US" sz="40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953911" y="2495492"/>
            <a:ext cx="4572000" cy="2862322"/>
          </a:xfrm>
          <a:prstGeom prst="rect">
            <a:avLst/>
          </a:prstGeom>
        </p:spPr>
        <p:txBody>
          <a:bodyPr>
            <a:spAutoFit/>
          </a:bodyPr>
          <a:lstStyle/>
          <a:p>
            <a:pPr algn="r" rtl="1">
              <a:lnSpc>
                <a:spcPct val="150000"/>
              </a:lnSpc>
              <a:buFont typeface="Arial" pitchFamily="34" charset="0"/>
              <a:buChar char="•"/>
            </a:pPr>
            <a:r>
              <a:rPr lang="ur-PK" sz="4000" dirty="0" smtClean="0">
                <a:solidFill>
                  <a:srgbClr val="0C2F4F"/>
                </a:solidFill>
                <a:latin typeface="Jameel Noori Nastaleeq" pitchFamily="2" charset="-78"/>
                <a:cs typeface="Jameel Noori Nastaleeq" pitchFamily="2" charset="-78"/>
              </a:rPr>
              <a:t>صحابیؓ </a:t>
            </a:r>
            <a:r>
              <a:rPr lang="ur-PK" sz="4000" dirty="0" smtClean="0">
                <a:solidFill>
                  <a:srgbClr val="0C2F4F"/>
                </a:solidFill>
                <a:latin typeface="Jameel Noori Nastaleeq" pitchFamily="2" charset="-78"/>
                <a:cs typeface="Jameel Noori Nastaleeq" pitchFamily="2" charset="-78"/>
              </a:rPr>
              <a:t>کا انگوٹھی </a:t>
            </a:r>
            <a:r>
              <a:rPr lang="ur-PK" sz="4000" dirty="0" smtClean="0">
                <a:solidFill>
                  <a:srgbClr val="0C2F4F"/>
                </a:solidFill>
                <a:latin typeface="Jameel Noori Nastaleeq" pitchFamily="2" charset="-78"/>
                <a:cs typeface="Jameel Noori Nastaleeq" pitchFamily="2" charset="-78"/>
              </a:rPr>
              <a:t> پھینکنا</a:t>
            </a:r>
            <a:endParaRPr lang="en-US" sz="4000" dirty="0" smtClean="0">
              <a:solidFill>
                <a:srgbClr val="0C2F4F"/>
              </a:solidFill>
              <a:latin typeface="Jameel Noori Nastaleeq" pitchFamily="2" charset="-78"/>
              <a:cs typeface="Jameel Noori Nastaleeq" pitchFamily="2" charset="-78"/>
            </a:endParaRPr>
          </a:p>
          <a:p>
            <a:pPr algn="r" rtl="1">
              <a:lnSpc>
                <a:spcPct val="150000"/>
              </a:lnSpc>
              <a:buFont typeface="Arial" pitchFamily="34" charset="0"/>
              <a:buChar char="•"/>
            </a:pPr>
            <a:r>
              <a:rPr lang="ur-PK" sz="4000" dirty="0" smtClean="0">
                <a:solidFill>
                  <a:srgbClr val="0C2F4F"/>
                </a:solidFill>
                <a:latin typeface="Jameel Noori Nastaleeq" pitchFamily="2" charset="-78"/>
                <a:cs typeface="Jameel Noori Nastaleeq" pitchFamily="2" charset="-78"/>
              </a:rPr>
              <a:t>صحابہؓ </a:t>
            </a:r>
            <a:r>
              <a:rPr lang="ur-PK" sz="4000" dirty="0" smtClean="0">
                <a:solidFill>
                  <a:srgbClr val="0C2F4F"/>
                </a:solidFill>
                <a:latin typeface="Jameel Noori Nastaleeq" pitchFamily="2" charset="-78"/>
                <a:cs typeface="Jameel Noori Nastaleeq" pitchFamily="2" charset="-78"/>
              </a:rPr>
              <a:t>کا جذبہ اتباع</a:t>
            </a:r>
            <a:endParaRPr lang="en-US" sz="4000" dirty="0" smtClean="0">
              <a:solidFill>
                <a:srgbClr val="0C2F4F"/>
              </a:solidFill>
              <a:latin typeface="Jameel Noori Nastaleeq" pitchFamily="2" charset="-78"/>
              <a:cs typeface="Jameel Noori Nastaleeq" pitchFamily="2" charset="-78"/>
            </a:endParaRPr>
          </a:p>
          <a:p>
            <a:pPr algn="r" rtl="1">
              <a:lnSpc>
                <a:spcPct val="150000"/>
              </a:lnSpc>
              <a:buFont typeface="Arial" pitchFamily="34" charset="0"/>
              <a:buChar char="•"/>
            </a:pPr>
            <a:r>
              <a:rPr lang="ur-PK" sz="4000" dirty="0" smtClean="0">
                <a:solidFill>
                  <a:srgbClr val="0C2F4F"/>
                </a:solidFill>
                <a:latin typeface="Jameel Noori Nastaleeq" pitchFamily="2" charset="-78"/>
                <a:cs typeface="Jameel Noori Nastaleeq" pitchFamily="2" charset="-78"/>
              </a:rPr>
              <a:t>سنت کو </a:t>
            </a:r>
            <a:r>
              <a:rPr lang="ur-PK" sz="4000" dirty="0" smtClean="0">
                <a:solidFill>
                  <a:srgbClr val="0C2F4F"/>
                </a:solidFill>
                <a:latin typeface="Jameel Noori Nastaleeq" pitchFamily="2" charset="-78"/>
                <a:cs typeface="Jameel Noori Nastaleeq" pitchFamily="2" charset="-78"/>
              </a:rPr>
              <a:t>چھوڑنا</a:t>
            </a:r>
            <a:r>
              <a:rPr lang="ur-PK" sz="4000" dirty="0">
                <a:solidFill>
                  <a:srgbClr val="0C2F4F"/>
                </a:solidFill>
                <a:latin typeface="Jameel Noori Nastaleeq" pitchFamily="2" charset="-78"/>
                <a:cs typeface="Jameel Noori Nastaleeq" pitchFamily="2" charset="-78"/>
              </a:rPr>
              <a:t> </a:t>
            </a:r>
            <a:r>
              <a:rPr lang="ur-PK" sz="4000" dirty="0" smtClean="0">
                <a:solidFill>
                  <a:srgbClr val="0C2F4F"/>
                </a:solidFill>
                <a:latin typeface="Jameel Noori Nastaleeq" pitchFamily="2" charset="-78"/>
                <a:cs typeface="Jameel Noori Nastaleeq" pitchFamily="2" charset="-78"/>
              </a:rPr>
              <a:t>ب</a:t>
            </a:r>
            <a:r>
              <a:rPr lang="ur-PK" sz="4000" dirty="0" smtClean="0">
                <a:solidFill>
                  <a:srgbClr val="0C2F4F"/>
                </a:solidFill>
                <a:latin typeface="Jameel Noori Nastaleeq" pitchFamily="2" charset="-78"/>
                <a:cs typeface="Jameel Noori Nastaleeq" pitchFamily="2" charset="-78"/>
              </a:rPr>
              <a:t>اعثِ </a:t>
            </a:r>
            <a:r>
              <a:rPr lang="ur-PK" sz="4000" dirty="0" smtClean="0">
                <a:solidFill>
                  <a:srgbClr val="0C2F4F"/>
                </a:solidFill>
                <a:latin typeface="Jameel Noori Nastaleeq" pitchFamily="2" charset="-78"/>
                <a:cs typeface="Jameel Noori Nastaleeq" pitchFamily="2" charset="-78"/>
              </a:rPr>
              <a:t>ہلاکت </a:t>
            </a:r>
            <a:endParaRPr lang="en-US" sz="4000" dirty="0">
              <a:solidFill>
                <a:srgbClr val="0C2F4F"/>
              </a:solidFill>
              <a:latin typeface="Jameel Noori Nastaleeq" pitchFamily="2" charset="-78"/>
              <a:cs typeface="Jameel Noori Nastaleeq"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20509" y="2624516"/>
            <a:ext cx="6208751" cy="923330"/>
          </a:xfrm>
          <a:prstGeom prst="rect">
            <a:avLst/>
          </a:prstGeom>
        </p:spPr>
        <p:txBody>
          <a:bodyPr wrap="none">
            <a:spAutoFit/>
          </a:bodyPr>
          <a:lstStyle/>
          <a:p>
            <a:r>
              <a:rPr lang="ur-PK" sz="5400" dirty="0" smtClean="0">
                <a:solidFill>
                  <a:srgbClr val="0C2F4F"/>
                </a:solidFill>
                <a:latin typeface="Jameel Noori Nastaleeq" pitchFamily="2" charset="-78"/>
                <a:cs typeface="Jameel Noori Nastaleeq" pitchFamily="2" charset="-78"/>
              </a:rPr>
              <a:t>امت مسلمہ کے موجودہ حالات کا جائزہ</a:t>
            </a:r>
            <a:endParaRPr lang="en-US" sz="5400" dirty="0">
              <a:solidFill>
                <a:srgbClr val="0C2F4F"/>
              </a:solidFill>
              <a:latin typeface="Jameel Noori Nastaleeq" pitchFamily="2" charset="-78"/>
              <a:cs typeface="Jameel Noori Nastaleeq"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17900" y="1429182"/>
            <a:ext cx="2002471" cy="923330"/>
          </a:xfrm>
          <a:prstGeom prst="rect">
            <a:avLst/>
          </a:prstGeom>
        </p:spPr>
        <p:txBody>
          <a:bodyPr wrap="none">
            <a:spAutoFit/>
          </a:bodyPr>
          <a:lstStyle/>
          <a:p>
            <a:r>
              <a:rPr lang="ur-PK" sz="5400" b="1" u="sng" dirty="0" smtClean="0">
                <a:solidFill>
                  <a:srgbClr val="C00000"/>
                </a:solidFill>
                <a:latin typeface="Jameel Noori Nastaleeq" pitchFamily="2" charset="-78"/>
                <a:cs typeface="Jameel Noori Nastaleeq" pitchFamily="2" charset="-78"/>
              </a:rPr>
              <a:t>حاصلِ کلام</a:t>
            </a:r>
            <a:endParaRPr lang="en-US" sz="5400" b="1" u="sng" dirty="0">
              <a:solidFill>
                <a:srgbClr val="C00000"/>
              </a:solidFill>
              <a:latin typeface="Jameel Noori Nastaleeq" pitchFamily="2" charset="-78"/>
              <a:cs typeface="Jameel Noori Nastaleeq" pitchFamily="2" charset="-78"/>
            </a:endParaRPr>
          </a:p>
        </p:txBody>
      </p:sp>
      <p:sp>
        <p:nvSpPr>
          <p:cNvPr id="3" name="Rectangle 2"/>
          <p:cNvSpPr/>
          <p:nvPr/>
        </p:nvSpPr>
        <p:spPr>
          <a:xfrm>
            <a:off x="1786597" y="2547824"/>
            <a:ext cx="5936041" cy="2123658"/>
          </a:xfrm>
          <a:prstGeom prst="rect">
            <a:avLst/>
          </a:prstGeom>
        </p:spPr>
        <p:txBody>
          <a:bodyPr wrap="square">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نبی کریم </a:t>
            </a:r>
            <a:r>
              <a:rPr lang="ur-PK" sz="4400" dirty="0" smtClean="0">
                <a:solidFill>
                  <a:srgbClr val="0C2F4F"/>
                </a:solidFill>
                <a:latin typeface="Jameel Noori Nastaleeq" pitchFamily="2" charset="-78"/>
                <a:cs typeface="Jameel Noori Nastaleeq" pitchFamily="2" charset="-78"/>
              </a:rPr>
              <a:t>ﷺکی </a:t>
            </a:r>
            <a:r>
              <a:rPr lang="ur-PK" sz="4400" dirty="0" smtClean="0">
                <a:solidFill>
                  <a:srgbClr val="0C2F4F"/>
                </a:solidFill>
                <a:latin typeface="Jameel Noori Nastaleeq" pitchFamily="2" charset="-78"/>
                <a:cs typeface="Jameel Noori Nastaleeq" pitchFamily="2" charset="-78"/>
              </a:rPr>
              <a:t>سنت کو اپنانا ہی دنیا وآخرت میں کا میابی کا  باعثِ ہے </a:t>
            </a:r>
            <a:r>
              <a:rPr lang="ur-PK" sz="4400" dirty="0" smtClean="0">
                <a:solidFill>
                  <a:srgbClr val="0C2F4F"/>
                </a:solidFill>
                <a:latin typeface="Jameel Noori Nastaleeq" pitchFamily="2" charset="-78"/>
                <a:cs typeface="Jameel Noori Nastaleeq" pitchFamily="2" charset="-78"/>
              </a:rPr>
              <a:t>۔</a:t>
            </a:r>
            <a:endParaRPr lang="en-US" sz="4400" dirty="0">
              <a:solidFill>
                <a:srgbClr val="0C2F4F"/>
              </a:solidFill>
              <a:latin typeface="Jameel Noori Nastaleeq" pitchFamily="2" charset="-78"/>
              <a:cs typeface="Jameel Noori Nastaleeq"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29</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496291" y="1343508"/>
            <a:ext cx="6614555"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kumimoji="0" lang="en-US" sz="1600" b="0" i="0" u="none" strike="noStrike" cap="none" normalizeH="0" baseline="0" dirty="0" smtClean="0">
              <a:ln>
                <a:noFill/>
              </a:ln>
              <a:solidFill>
                <a:srgbClr val="C00000"/>
              </a:solidFill>
              <a:effectLst/>
              <a:latin typeface="Al_Mushaf" panose="02000000000000000000" pitchFamily="2" charset="-78"/>
              <a:cs typeface="Al_Mushaf"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C00000"/>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en-US" sz="3600" dirty="0" smtClean="0">
              <a:solidFill>
                <a:srgbClr val="C00000"/>
              </a:solidFill>
              <a:latin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Jameel Noori Nastaleeq" pitchFamily="2" charset="-78"/>
                <a:ea typeface="Calibri" pitchFamily="34" charset="0"/>
                <a:cs typeface="Jameel Noori Nastaleeq" pitchFamily="2" charset="-78"/>
              </a:rPr>
              <a:t>رسول اللہﷺ نے فرمایا</a:t>
            </a:r>
            <a:endParaRPr kumimoji="0" lang="en-US" sz="1600" b="0" i="0" u="none" strike="noStrike" cap="none" normalizeH="0" baseline="0" dirty="0" smtClean="0">
              <a:ln>
                <a:noFill/>
              </a:ln>
              <a:solidFill>
                <a:srgbClr val="C00000"/>
              </a:solidFill>
              <a:effectLst/>
              <a:latin typeface="Arial" pitchFamily="34" charset="0"/>
              <a:cs typeface="Arial" pitchFamily="34" charset="0"/>
            </a:endParaRPr>
          </a:p>
        </p:txBody>
      </p:sp>
      <p:pic>
        <p:nvPicPr>
          <p:cNvPr id="7" name="Picture 6">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10" name="Rounded Rectangle 9"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30</a:t>
            </a:r>
            <a:endParaRPr lang="en-US" sz="3000" dirty="0"/>
          </a:p>
        </p:txBody>
      </p:sp>
      <p:sp>
        <p:nvSpPr>
          <p:cNvPr id="6145" name="Rectangle 1"/>
          <p:cNvSpPr>
            <a:spLocks noChangeArrowheads="1"/>
          </p:cNvSpPr>
          <p:nvPr/>
        </p:nvSpPr>
        <p:spPr bwMode="auto">
          <a:xfrm>
            <a:off x="2320119" y="2197289"/>
            <a:ext cx="507696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مَنْ رَغِبَ عَنْ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سُنَّتِيْ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فَلَيْسَ </a:t>
            </a:r>
            <a:r>
              <a:rPr kumimoji="0" lang="ur-PK" sz="4800" b="0" i="0" u="none" strike="noStrike" cap="none" normalizeH="0" baseline="0" dirty="0" smtClean="0">
                <a:ln>
                  <a:noFill/>
                </a:ln>
                <a:solidFill>
                  <a:srgbClr val="0C2F4F"/>
                </a:solidFill>
                <a:effectLst/>
                <a:latin typeface="Al_Mushaf" pitchFamily="2" charset="-78"/>
                <a:ea typeface="Calibri" pitchFamily="34" charset="0"/>
                <a:cs typeface="Al_Mushaf" pitchFamily="2" charset="-78"/>
              </a:rPr>
              <a:t>مِنِّيْ</a:t>
            </a:r>
            <a:endParaRPr kumimoji="0" lang="ur-PK" sz="6000" b="0" i="0" u="none" strike="noStrike" cap="none" normalizeH="0" baseline="0" dirty="0" smtClean="0">
              <a:ln>
                <a:noFill/>
              </a:ln>
              <a:solidFill>
                <a:srgbClr val="0C2F4F"/>
              </a:solidFill>
              <a:effectLst/>
              <a:latin typeface="Arial" pitchFamily="34" charset="0"/>
              <a:cs typeface="Arial" pitchFamily="34" charset="0"/>
            </a:endParaRPr>
          </a:p>
        </p:txBody>
      </p:sp>
      <p:sp>
        <p:nvSpPr>
          <p:cNvPr id="6146" name="Rectangle 2"/>
          <p:cNvSpPr>
            <a:spLocks noChangeArrowheads="1"/>
          </p:cNvSpPr>
          <p:nvPr/>
        </p:nvSpPr>
        <p:spPr bwMode="auto">
          <a:xfrm>
            <a:off x="1405720" y="4094329"/>
            <a:ext cx="6987654"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32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جو شخص میری سنت سے منہ موڑے گااس کا مجھ سے کوئی تعلق نہیں۔</a:t>
            </a:r>
            <a:endParaRPr kumimoji="0" lang="en-US" sz="1400" b="0" i="0" u="none" strike="noStrike" cap="none" normalizeH="0" baseline="0" dirty="0" smtClean="0">
              <a:ln>
                <a:noFill/>
              </a:ln>
              <a:solidFill>
                <a:srgbClr val="0C2F4F"/>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ur-PK" sz="16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 5063)</a:t>
            </a:r>
            <a:endParaRPr kumimoji="0" lang="ur-PK" sz="2000" b="0" i="0" u="none" strike="noStrike" cap="none" normalizeH="0" baseline="0" dirty="0" smtClean="0">
              <a:ln>
                <a:noFill/>
              </a:ln>
              <a:solidFill>
                <a:srgbClr val="0C2F4F"/>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2430" y="2032223"/>
            <a:ext cx="6381875" cy="2215991"/>
          </a:xfrm>
          <a:prstGeom prst="rect">
            <a:avLst/>
          </a:prstGeom>
        </p:spPr>
        <p:txBody>
          <a:bodyPr wrap="none">
            <a:spAutoFit/>
          </a:bodyPr>
          <a:lstStyle/>
          <a:p>
            <a:r>
              <a:rPr lang="ur-PK" sz="13800" dirty="0" smtClean="0">
                <a:solidFill>
                  <a:srgbClr val="0C2F4F"/>
                </a:solidFill>
                <a:latin typeface="Arabic Typesetting" pitchFamily="66" charset="-78"/>
                <a:cs typeface="Arabic Typesetting" pitchFamily="66" charset="-78"/>
              </a:rPr>
              <a:t> جَزاكَ اللهُ خَـيْراً</a:t>
            </a:r>
            <a:endParaRPr lang="en-US" sz="13800" dirty="0">
              <a:solidFill>
                <a:srgbClr val="0C2F4F"/>
              </a:solidFill>
              <a:latin typeface="Arabic Typesetting" pitchFamily="66" charset="-78"/>
              <a:cs typeface="Arabic Typesetting" pitchFamily="66" charset="-78"/>
            </a:endParaRPr>
          </a:p>
        </p:txBody>
      </p:sp>
      <p:pic>
        <p:nvPicPr>
          <p:cNvPr id="6" name="Picture 5">
            <a:extLst>
              <a:ext uri="{FF2B5EF4-FFF2-40B4-BE49-F238E27FC236}">
                <a16:creationId xmlns:a16="http://schemas.microsoft.com/office/drawing/2014/main" id="{02C8EA7C-CC1C-4B41-943C-C9D2C3FC19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id="{547202C7-D19D-4967-863A-A41B34329FB1}"/>
              </a:ext>
            </a:extLst>
          </p:cNvPr>
          <p:cNvSpPr/>
          <p:nvPr/>
        </p:nvSpPr>
        <p:spPr>
          <a:xfrm>
            <a:off x="6914521" y="370670"/>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30</a:t>
            </a:r>
            <a:endParaRPr lang="en-US" sz="3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417</TotalTime>
  <Words>427</Words>
  <Application>Microsoft Office PowerPoint</Application>
  <PresentationFormat>On-screen Show (4:3)</PresentationFormat>
  <Paragraphs>48</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_PDMS_Nowshera</vt:lpstr>
      <vt:lpstr>Al_Mushaf</vt:lpstr>
      <vt:lpstr>Arabic Typesetting</vt:lpstr>
      <vt:lpstr>Arial</vt:lpstr>
      <vt:lpstr>Calibri</vt:lpstr>
      <vt:lpstr>Corbel</vt:lpstr>
      <vt:lpstr>Jameel Noori Nastaleeq</vt:lpstr>
      <vt:lpstr>Tahoma</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38</cp:revision>
  <dcterms:created xsi:type="dcterms:W3CDTF">2021-09-29T07:22:50Z</dcterms:created>
  <dcterms:modified xsi:type="dcterms:W3CDTF">2021-10-18T08:34:39Z</dcterms:modified>
</cp:coreProperties>
</file>