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63" r:id="rId2"/>
    <p:sldId id="256" r:id="rId3"/>
    <p:sldId id="277" r:id="rId4"/>
    <p:sldId id="283" r:id="rId5"/>
    <p:sldId id="278" r:id="rId6"/>
    <p:sldId id="279" r:id="rId7"/>
    <p:sldId id="280" r:id="rId8"/>
    <p:sldId id="281" r:id="rId9"/>
    <p:sldId id="282" r:id="rId10"/>
    <p:sldId id="266" r:id="rId11"/>
    <p:sldId id="269" r:id="rId12"/>
    <p:sldId id="268" r:id="rId13"/>
    <p:sldId id="267" r:id="rId14"/>
    <p:sldId id="270" r:id="rId15"/>
    <p:sldId id="284" r:id="rId16"/>
    <p:sldId id="285" r:id="rId17"/>
    <p:sldId id="286" r:id="rId18"/>
    <p:sldId id="287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2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68" d="100"/>
          <a:sy n="68" d="100"/>
        </p:scale>
        <p:origin x="118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864E45DA-74BD-4E99-B864-2A440A13FEBD}" type="datetimeFigureOut">
              <a:rPr lang="ur-PK" smtClean="0"/>
              <a:pPr/>
              <a:t>06/03/1443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1687712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864E45DA-74BD-4E99-B864-2A440A13FEBD}" type="datetimeFigureOut">
              <a:rPr lang="ur-PK" smtClean="0"/>
              <a:pPr/>
              <a:t>06/03/1443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2220187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06/03/1443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437498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06/03/1443</a:t>
            </a:fld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2672090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06/03/1443</a:t>
            </a:fld>
            <a:endParaRPr lang="ur-P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86216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06/03/1443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4224431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06/03/1443</a:t>
            </a:fld>
            <a:endParaRPr lang="ur-P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578250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06/03/1443</a:t>
            </a:fld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619330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06/03/1443</a:t>
            </a:fld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3859777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06/03/1443</a:t>
            </a:fld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3063111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06/03/1443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4237231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06/03/1443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40278996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06/03/1443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10485052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06/03/1443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11007630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06/03/1443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40523628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06/03/1443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27974995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06/03/1443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369791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64E45DA-74BD-4E99-B864-2A440A13FEBD}" type="datetimeFigureOut">
              <a:rPr lang="ur-PK" smtClean="0"/>
              <a:pPr/>
              <a:t>06/03/1443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3580435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1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857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afheemonline.com/tafseer.asp?s=021&amp;h=37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tafheemonline.com/tafseer.asp?s=021&amp;h=38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24004" y="1148799"/>
            <a:ext cx="6271592" cy="2285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 rtl="1">
              <a:lnSpc>
                <a:spcPct val="150000"/>
              </a:lnSpc>
            </a:pPr>
            <a:r>
              <a:rPr lang="ur-PK" sz="4000" dirty="0">
                <a:solidFill>
                  <a:srgbClr val="002060"/>
                </a:solidFill>
                <a:latin typeface="_PDMS_Nowshera" panose="00000400000000000000" pitchFamily="2" charset="-78"/>
                <a:cs typeface="_PDMS_Nowshera" panose="00000400000000000000" pitchFamily="2" charset="-78"/>
              </a:rPr>
              <a:t>آن لائن تفہیم و تحفیظ </a:t>
            </a:r>
          </a:p>
          <a:p>
            <a:pPr algn="ctr" defTabSz="342900" rtl="1">
              <a:lnSpc>
                <a:spcPct val="150000"/>
              </a:lnSpc>
            </a:pPr>
            <a:r>
              <a:rPr lang="ur-PK" sz="6000" dirty="0">
                <a:solidFill>
                  <a:srgbClr val="002060"/>
                </a:solidFill>
                <a:latin typeface="_PDMS_Nowshera" panose="00000400000000000000" pitchFamily="2" charset="-78"/>
                <a:cs typeface="_PDMS_Nowshera" panose="00000400000000000000" pitchFamily="2" charset="-78"/>
              </a:rPr>
              <a:t>حدیث کورس</a:t>
            </a:r>
            <a:endParaRPr lang="en-US" sz="6000" dirty="0">
              <a:solidFill>
                <a:srgbClr val="002060"/>
              </a:solidFill>
              <a:latin typeface="_PDMS_Nowshera" panose="00000400000000000000" pitchFamily="2" charset="-78"/>
              <a:cs typeface="_PDMS_Nowshera" panose="00000400000000000000" pitchFamily="2" charset="-78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744711" y="3658576"/>
            <a:ext cx="2112066" cy="949139"/>
          </a:xfrm>
          <a:prstGeom prst="roundRect">
            <a:avLst/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en-US" sz="1350">
              <a:solidFill>
                <a:prstClr val="white"/>
              </a:solidFill>
              <a:latin typeface="Corbel" panose="020B0503020204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03767" y="3760775"/>
            <a:ext cx="211206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 rtl="1"/>
            <a:r>
              <a:rPr lang="ur-PK" sz="4500" dirty="0">
                <a:solidFill>
                  <a:prstClr val="white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کلاس </a:t>
            </a:r>
            <a:r>
              <a:rPr lang="ur-PK" sz="4500" dirty="0" smtClean="0">
                <a:solidFill>
                  <a:prstClr val="white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نمبر</a:t>
            </a:r>
            <a:r>
              <a:rPr lang="en-US" sz="4500" dirty="0" smtClean="0">
                <a:solidFill>
                  <a:prstClr val="white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12</a:t>
            </a:r>
            <a:endParaRPr lang="en-US" sz="4500" dirty="0">
              <a:solidFill>
                <a:prstClr val="white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85655" y="4654539"/>
            <a:ext cx="211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 rtl="1"/>
            <a:r>
              <a:rPr lang="ur-PK" sz="2400" dirty="0">
                <a:solidFill>
                  <a:srgbClr val="0C2F4F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معلمہ شازیہ رشید</a:t>
            </a:r>
            <a:endParaRPr lang="en-US" sz="2400" dirty="0">
              <a:solidFill>
                <a:srgbClr val="0C2F4F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86112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4557932" y="1343508"/>
            <a:ext cx="355291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3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l_Mushaf" panose="02000000000000000000" pitchFamily="2" charset="-78"/>
                <a:ea typeface="Calibri" pitchFamily="34" charset="0"/>
                <a:cs typeface="Al_Mushaf" panose="02000000000000000000" pitchFamily="2" charset="-78"/>
              </a:rPr>
              <a:t>قَالَ رَسُوْلُ اللہِ ﷺ 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4" name="Rounded Rectangle 3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3266" y="329727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</a:t>
            </a:r>
            <a:r>
              <a:rPr lang="ur-PK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نمبر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23</a:t>
            </a:r>
            <a:endParaRPr lang="en-US" sz="3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585819" y="3381192"/>
            <a:ext cx="26548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r-PK" sz="3200" dirty="0" smtClean="0">
                <a:solidFill>
                  <a:srgbClr val="FF0000"/>
                </a:solidFill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رسول اللہﷺ نے فرمایا</a:t>
            </a:r>
            <a:endParaRPr lang="en-US" sz="14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1832876" y="2073395"/>
            <a:ext cx="627797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60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Al_Mushaf" pitchFamily="2" charset="-78"/>
                <a:ea typeface="Calibri" pitchFamily="34" charset="0"/>
                <a:cs typeface="Al_Mushaf" pitchFamily="2" charset="-78"/>
              </a:rPr>
              <a:t>أَكْثِرُوا ذِكْرَ هَاذِمِ اللَّذَّاتِ</a:t>
            </a:r>
            <a:endParaRPr kumimoji="0" lang="ur-PK" sz="7200" b="0" i="0" u="none" strike="noStrike" cap="none" normalizeH="0" baseline="0" dirty="0" smtClean="0">
              <a:ln>
                <a:noFill/>
              </a:ln>
              <a:solidFill>
                <a:srgbClr val="0C2F4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2033517" y="4258101"/>
            <a:ext cx="652363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32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لذتوں کو کرکرا کرنے والی چیز، یعنی موت کو کثرت سے یاد کرو۔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C2F4F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(جامع ترمذی 2307)</a:t>
            </a:r>
            <a:endParaRPr kumimoji="0" lang="ur-PK" sz="2400" b="0" i="0" u="none" strike="noStrike" cap="none" normalizeH="0" baseline="0" dirty="0" smtClean="0">
              <a:ln>
                <a:noFill/>
              </a:ln>
              <a:solidFill>
                <a:srgbClr val="0C2F4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153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6" name="Rounded Rectangle 5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3266" y="329727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</a:t>
            </a:r>
            <a:r>
              <a:rPr lang="ur-PK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نمبر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23</a:t>
            </a:r>
            <a:endParaRPr lang="en-US" sz="3000" dirty="0"/>
          </a:p>
        </p:txBody>
      </p:sp>
      <p:sp>
        <p:nvSpPr>
          <p:cNvPr id="4" name="Rectangle 3"/>
          <p:cNvSpPr/>
          <p:nvPr/>
        </p:nvSpPr>
        <p:spPr>
          <a:xfrm>
            <a:off x="4686050" y="1261319"/>
            <a:ext cx="39276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r-PK" sz="3200" b="1" u="sng" dirty="0" smtClean="0">
                <a:solidFill>
                  <a:srgbClr val="C00000"/>
                </a:solidFill>
                <a:latin typeface="Jameel Noori Nastaleeq" pitchFamily="2" charset="-78"/>
                <a:cs typeface="Jameel Noori Nastaleeq" pitchFamily="2" charset="-78"/>
              </a:rPr>
              <a:t>موت کی اہمیت قرآن کی آیات کی روشنی</a:t>
            </a:r>
            <a:endParaRPr lang="en-US" sz="3200" b="1" u="sng" dirty="0">
              <a:solidFill>
                <a:srgbClr val="C00000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24335" y="2203061"/>
            <a:ext cx="59367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ur-PK" sz="3600" dirty="0" smtClean="0">
                <a:solidFill>
                  <a:srgbClr val="0C2F4F"/>
                </a:solidFill>
                <a:latin typeface="Al_Mushaf" pitchFamily="2" charset="-78"/>
                <a:cs typeface="Al_Mushaf" pitchFamily="2" charset="-78"/>
              </a:rPr>
              <a:t> کُلُّ نَفۡسٍ ذَآئِقَۃُ الۡمَوۡتِ ؕ وَ اِنَّمَا تُوَفَّوۡنَ اُجُوۡرَکُمۡ یَوۡمَ الۡقِیٰمَۃِ ؕ فَمَنۡ زُحۡزِحَ عَنِ النَّارِ وَ اُدۡخِلَ الۡجَنَّۃَ فَقَدۡ فَازَ ؕ وَ مَا الۡحَیٰوۃُ الدُّنۡیَاۤ اِلَّا مَتَاعُ الۡغُرُوۡرِ</a:t>
            </a:r>
            <a:endParaRPr lang="en-US" sz="3600" dirty="0">
              <a:solidFill>
                <a:srgbClr val="0C2F4F"/>
              </a:solidFill>
              <a:latin typeface="Al_Mushaf" pitchFamily="2" charset="-78"/>
              <a:cs typeface="Al_Mushaf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56096" y="4057134"/>
            <a:ext cx="625067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ur-PK" sz="28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﴿ جب فیصلہ کا وقت آئےگا اس وقت﴾ ہم ان سے کہیں گے کہ لو، اب عذاب جہنم کا مزا چکھو، یہ تمہارے اپنے ہاتھوں کی کمائی ہے ، اللہ اپنے بندوں کے لیے ظالم نہیں ہے۔</a:t>
            </a:r>
            <a:endParaRPr lang="en-US" sz="28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81565" y="5357210"/>
            <a:ext cx="14269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r-PK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سورہ ال عمران.. 185</a:t>
            </a:r>
            <a:endParaRPr lang="en-US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3" name="Rounded Rectangle 2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3266" y="329727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</a:t>
            </a:r>
            <a:r>
              <a:rPr lang="ur-PK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نمبر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23</a:t>
            </a:r>
            <a:endParaRPr lang="en-US" sz="3000" dirty="0"/>
          </a:p>
        </p:txBody>
      </p:sp>
      <p:sp>
        <p:nvSpPr>
          <p:cNvPr id="4" name="Rectangle 3"/>
          <p:cNvSpPr/>
          <p:nvPr/>
        </p:nvSpPr>
        <p:spPr>
          <a:xfrm>
            <a:off x="2094930" y="1614166"/>
            <a:ext cx="515203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ur-PK" sz="4400" dirty="0" smtClean="0">
                <a:solidFill>
                  <a:srgbClr val="0C2F4F"/>
                </a:solidFill>
                <a:latin typeface="Al_Mushaf" pitchFamily="2" charset="-78"/>
                <a:cs typeface="Al_Mushaf" pitchFamily="2" charset="-78"/>
              </a:rPr>
              <a:t>کُلُّ نَفۡسٍ ذَآئِقَۃُ الۡمَوۡتِ ؕ وَ نَبۡلُوۡکُمۡ بِالشَّرِّ وَ الۡخَیۡرِ فِتۡنَۃً ؕ وَ اِلَیۡنَا تُرۡجَعُوۡنَ</a:t>
            </a:r>
            <a:endParaRPr lang="en-US" sz="4400" dirty="0">
              <a:solidFill>
                <a:srgbClr val="0C2F4F"/>
              </a:solidFill>
              <a:latin typeface="Al_Mushaf" pitchFamily="2" charset="-78"/>
              <a:cs typeface="Al_Mushaf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92070" y="3326053"/>
            <a:ext cx="655774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r-PK" sz="32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ہر جاندار کو موت کا مزّہ چکھنا ہے، </a:t>
            </a:r>
            <a:r>
              <a:rPr lang="ur-PK" sz="3200" b="1" baseline="30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  <a:hlinkClick r:id="rId3"/>
              </a:rPr>
              <a:t>37</a:t>
            </a:r>
            <a:r>
              <a:rPr lang="ur-PK" sz="32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 اور ہم اچھے اور بُرے حالات میں ڈال کر تم سب کی آزمائش کر رہے ہیں۔ </a:t>
            </a:r>
            <a:r>
              <a:rPr lang="ur-PK" sz="3200" b="1" baseline="30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  <a:hlinkClick r:id="rId4"/>
              </a:rPr>
              <a:t>38</a:t>
            </a:r>
            <a:r>
              <a:rPr lang="ur-PK" sz="32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 آخر کار تمہیں ہماری ہی طرف پلٹنا ہے۔</a:t>
            </a:r>
            <a:endParaRPr lang="en-US" sz="32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08009" y="4946527"/>
            <a:ext cx="10967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r-PK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سورۃ الانبیا.. 35</a:t>
            </a:r>
            <a:endParaRPr lang="en-US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5" name="Rounded Rectangle 4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3266" y="329727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</a:t>
            </a:r>
            <a:r>
              <a:rPr lang="ur-PK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نمبر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23</a:t>
            </a:r>
            <a:endParaRPr lang="en-US" sz="3000" dirty="0"/>
          </a:p>
        </p:txBody>
      </p:sp>
      <p:sp>
        <p:nvSpPr>
          <p:cNvPr id="6" name="Rectangle 5"/>
          <p:cNvSpPr/>
          <p:nvPr/>
        </p:nvSpPr>
        <p:spPr>
          <a:xfrm>
            <a:off x="1153551" y="1943753"/>
            <a:ext cx="661202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لفظ موت قرآن مجید میں 50 بار  استعمال </a:t>
            </a: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ہوا۔</a:t>
            </a:r>
            <a:endParaRPr lang="en-US" sz="40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marL="571500" indent="-571500" algn="r" rtl="1">
              <a:buFont typeface="Arial" panose="020B0604020202020204" pitchFamily="34" charset="0"/>
              <a:buChar char="•"/>
            </a:pPr>
            <a:endParaRPr lang="en-US" sz="40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قرآنی علوم میں سے ایک </a:t>
            </a: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علم</a:t>
            </a:r>
            <a:r>
              <a:rPr lang="ur-PK" sz="4000" dirty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 </a:t>
            </a: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(تذکیر </a:t>
            </a: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بالموت وم بعد الموت) کے نام سے موسوم کیا گیا </a:t>
            </a: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۔</a:t>
            </a:r>
            <a:endParaRPr lang="en-US" sz="40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5" name="Rounded Rectangle 4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4521" y="468478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</a:t>
            </a:r>
            <a:r>
              <a:rPr lang="ur-PK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نمبر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23</a:t>
            </a:r>
            <a:endParaRPr lang="en-US" sz="3000" dirty="0"/>
          </a:p>
        </p:txBody>
      </p:sp>
      <p:sp>
        <p:nvSpPr>
          <p:cNvPr id="6" name="Rectangle 5"/>
          <p:cNvSpPr/>
          <p:nvPr/>
        </p:nvSpPr>
        <p:spPr>
          <a:xfrm>
            <a:off x="6528538" y="1493908"/>
            <a:ext cx="16642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r-PK" sz="3600" b="1" u="sng" dirty="0" smtClean="0">
                <a:solidFill>
                  <a:srgbClr val="C00000"/>
                </a:solidFill>
                <a:latin typeface="Jameel Noori Nastaleeq" pitchFamily="2" charset="-78"/>
                <a:cs typeface="Jameel Noori Nastaleeq" pitchFamily="2" charset="-78"/>
              </a:rPr>
              <a:t>دنیا کی حقیقت</a:t>
            </a:r>
            <a:endParaRPr lang="en-US" sz="3600" b="1" u="sng" dirty="0">
              <a:solidFill>
                <a:srgbClr val="C00000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68617" y="2011909"/>
            <a:ext cx="6225896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buFont typeface="Arial" pitchFamily="34" charset="0"/>
              <a:buChar char="•"/>
            </a:pPr>
            <a:r>
              <a:rPr lang="ur-PK" sz="32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دنیا دار الامتحان /آخرت امتحان کا نتیجہ</a:t>
            </a:r>
            <a:endParaRPr lang="en-US" sz="32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algn="r" rtl="1">
              <a:lnSpc>
                <a:spcPct val="150000"/>
              </a:lnSpc>
              <a:buFont typeface="Arial" pitchFamily="34" charset="0"/>
              <a:buChar char="•"/>
            </a:pPr>
            <a:r>
              <a:rPr lang="ur-PK" sz="32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دنیا دار العمل/آخرت دار الجزاء</a:t>
            </a:r>
            <a:endParaRPr lang="en-US" sz="32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algn="r" rtl="1">
              <a:lnSpc>
                <a:spcPct val="150000"/>
              </a:lnSpc>
              <a:buFont typeface="Arial" pitchFamily="34" charset="0"/>
              <a:buChar char="•"/>
            </a:pPr>
            <a:r>
              <a:rPr lang="ur-PK" sz="32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دنیا فانی/آخرت ابدی لازوال</a:t>
            </a:r>
            <a:endParaRPr lang="en-US" sz="32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algn="r" rtl="1">
              <a:lnSpc>
                <a:spcPct val="150000"/>
              </a:lnSpc>
              <a:buFont typeface="Arial" pitchFamily="34" charset="0"/>
              <a:buChar char="•"/>
            </a:pPr>
            <a:r>
              <a:rPr lang="ur-PK" sz="32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دنیا پرستی آخرت کا خسارہ /آخرت پرستی (قرآن وسنت کے مطابق عمل) دنیا وآخرت کی کامیابی </a:t>
            </a:r>
            <a:endParaRPr lang="en-US" sz="32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5" name="Rounded Rectangle 4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4521" y="468478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</a:t>
            </a:r>
            <a:r>
              <a:rPr lang="ur-PK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نمبر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23</a:t>
            </a:r>
            <a:endParaRPr lang="en-US" sz="3000" dirty="0"/>
          </a:p>
        </p:txBody>
      </p:sp>
      <p:sp>
        <p:nvSpPr>
          <p:cNvPr id="6" name="Rectangle 5"/>
          <p:cNvSpPr/>
          <p:nvPr/>
        </p:nvSpPr>
        <p:spPr>
          <a:xfrm>
            <a:off x="4317790" y="1260156"/>
            <a:ext cx="44085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r-PK" sz="3600" b="1" u="sng" dirty="0" smtClean="0">
                <a:solidFill>
                  <a:srgbClr val="C00000"/>
                </a:solidFill>
                <a:latin typeface="Jameel Noori Nastaleeq" pitchFamily="2" charset="-78"/>
                <a:cs typeface="Jameel Noori Nastaleeq" pitchFamily="2" charset="-78"/>
              </a:rPr>
              <a:t>موت کو کثرت سے یاد کرنےکے مقاصد </a:t>
            </a:r>
            <a:endParaRPr lang="en-US" sz="3600" b="1" u="sng" dirty="0">
              <a:solidFill>
                <a:srgbClr val="C00000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53204" y="1906487"/>
            <a:ext cx="5288507" cy="41780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خشیت الی اللہ و انابت الی اللہ پیدا کرنا</a:t>
            </a:r>
            <a:endParaRPr lang="en-US" sz="36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اعمال کی اصلاح کی فکر پیدا کرنا</a:t>
            </a:r>
            <a:endParaRPr lang="en-US" sz="36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گناہوں کی طرف سے فکر مند ہو جانا</a:t>
            </a:r>
            <a:endParaRPr lang="en-US" sz="36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نیکیوں میں سبقت لے جانا</a:t>
            </a:r>
            <a:endParaRPr lang="en-US" sz="36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آخرت  کی طلب کے لیے سرگرم ہو جانا</a:t>
            </a:r>
            <a:endParaRPr lang="en-US" sz="36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3" name="Rounded Rectangle 2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4521" y="468478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</a:t>
            </a:r>
            <a:r>
              <a:rPr lang="ur-PK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نمبر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23</a:t>
            </a:r>
            <a:endParaRPr lang="en-US" sz="3000" dirty="0"/>
          </a:p>
        </p:txBody>
      </p:sp>
      <p:sp>
        <p:nvSpPr>
          <p:cNvPr id="4" name="Rectangle 3"/>
          <p:cNvSpPr/>
          <p:nvPr/>
        </p:nvSpPr>
        <p:spPr>
          <a:xfrm>
            <a:off x="6143933" y="1328116"/>
            <a:ext cx="199926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r-PK" sz="4400" b="1" u="sng" dirty="0" smtClean="0">
                <a:solidFill>
                  <a:srgbClr val="C00000"/>
                </a:solidFill>
                <a:latin typeface="Jameel Noori Nastaleeq" pitchFamily="2" charset="-78"/>
                <a:cs typeface="Jameel Noori Nastaleeq" pitchFamily="2" charset="-78"/>
              </a:rPr>
              <a:t>کرنے کے کام </a:t>
            </a:r>
            <a:endParaRPr lang="en-US" sz="4400" b="1" u="sng" dirty="0">
              <a:solidFill>
                <a:srgbClr val="C00000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00833" y="1936980"/>
            <a:ext cx="556146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جنازہ وتدفین میں شرکت</a:t>
            </a:r>
            <a:endParaRPr lang="en-US" sz="36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 زیارت قبور کرنا</a:t>
            </a:r>
            <a:endParaRPr lang="en-US" sz="36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میت کے ساتھ جانے والی چیزو‌ پر غور وفکر کرنا</a:t>
            </a:r>
            <a:endParaRPr lang="en-US" sz="36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خوف اور امید کے درمیان کی زندگی گزارنا</a:t>
            </a:r>
            <a:endParaRPr lang="en-US" sz="36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روزانہ کے مشاغل میں آخرت سے غافل نہ ہو</a:t>
            </a:r>
            <a:endParaRPr lang="en-US" sz="36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3" name="Rounded Rectangle 2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4521" y="468478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</a:t>
            </a:r>
            <a:r>
              <a:rPr lang="ur-PK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نمبر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23</a:t>
            </a:r>
            <a:endParaRPr lang="en-US" sz="3000" dirty="0"/>
          </a:p>
        </p:txBody>
      </p:sp>
      <p:sp>
        <p:nvSpPr>
          <p:cNvPr id="4" name="Rectangle 3"/>
          <p:cNvSpPr/>
          <p:nvPr/>
        </p:nvSpPr>
        <p:spPr>
          <a:xfrm>
            <a:off x="1180947" y="2263487"/>
            <a:ext cx="602548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 موت وما بعد الموت کا تصور ہر وقت تازہ رکھیں</a:t>
            </a:r>
            <a:endParaRPr lang="en-US" sz="36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گناہوں سے بچنے کی فکر کریں </a:t>
            </a:r>
            <a:endParaRPr lang="en-US" sz="36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جنت کے لئے سرگرم ہو جائیں </a:t>
            </a:r>
            <a:endParaRPr lang="en-US" sz="36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توبہ کر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لیں</a:t>
            </a:r>
            <a:endParaRPr lang="en-US" sz="36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05198" y="1340157"/>
            <a:ext cx="200247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r-PK" sz="5400" b="1" u="sng" dirty="0" smtClean="0">
                <a:solidFill>
                  <a:srgbClr val="C00000"/>
                </a:solidFill>
                <a:latin typeface="Jameel Noori Nastaleeq" pitchFamily="2" charset="-78"/>
                <a:cs typeface="Jameel Noori Nastaleeq" pitchFamily="2" charset="-78"/>
              </a:rPr>
              <a:t>حاصل کلام</a:t>
            </a:r>
            <a:endParaRPr lang="en-US" sz="5400" b="1" u="sng" dirty="0">
              <a:solidFill>
                <a:srgbClr val="C00000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433F957-F5C5-4F64-AE7A-2CFFAB3FAD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5" name="Rounded Rectangle 4" descr="حدیث نمبر 5&#10;">
            <a:extLst>
              <a:ext uri="{FF2B5EF4-FFF2-40B4-BE49-F238E27FC236}">
                <a16:creationId xmlns:a16="http://schemas.microsoft.com/office/drawing/2014/main" id="{7520E16F-2C36-44B5-9A16-D88D7C1BAC40}"/>
              </a:ext>
            </a:extLst>
          </p:cNvPr>
          <p:cNvSpPr/>
          <p:nvPr/>
        </p:nvSpPr>
        <p:spPr>
          <a:xfrm>
            <a:off x="6914521" y="283559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</a:t>
            </a:r>
            <a:r>
              <a:rPr lang="ur-PK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نمبر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24</a:t>
            </a:r>
            <a:endParaRPr lang="en-US" sz="3000" dirty="0"/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670474" y="1343508"/>
            <a:ext cx="344037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3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l_Mushaf" panose="02000000000000000000" pitchFamily="2" charset="-78"/>
                <a:ea typeface="Calibri" pitchFamily="34" charset="0"/>
                <a:cs typeface="Al_Mushaf" panose="02000000000000000000" pitchFamily="2" charset="-78"/>
              </a:rPr>
              <a:t>قَالَ رَسُوْلُ اللہِ ﷺ 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87074" y="3102885"/>
            <a:ext cx="26548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r-PK" sz="3200" dirty="0" smtClean="0">
                <a:solidFill>
                  <a:srgbClr val="FF0000"/>
                </a:solidFill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رسول اللہﷺ نے فرمایا</a:t>
            </a:r>
            <a:endParaRPr lang="en-US" sz="14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1555845" y="2169994"/>
            <a:ext cx="581394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48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Al_Mushaf" pitchFamily="2" charset="-78"/>
                <a:ea typeface="Calibri" pitchFamily="34" charset="0"/>
                <a:cs typeface="Al_Mushaf" pitchFamily="2" charset="-78"/>
              </a:rPr>
              <a:t>اَلْيَدُ </a:t>
            </a:r>
            <a:r>
              <a:rPr kumimoji="0" lang="ur-PK" sz="48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Al_Mushaf" pitchFamily="2" charset="-78"/>
                <a:ea typeface="Calibri" pitchFamily="34" charset="0"/>
                <a:cs typeface="Al_Mushaf" pitchFamily="2" charset="-78"/>
              </a:rPr>
              <a:t>الْعُلْيَا خَيْرٌ </a:t>
            </a:r>
            <a:r>
              <a:rPr kumimoji="0" lang="ur-PK" sz="48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Al_Mushaf" pitchFamily="2" charset="-78"/>
                <a:ea typeface="Calibri" pitchFamily="34" charset="0"/>
                <a:cs typeface="Al_Mushaf" pitchFamily="2" charset="-78"/>
              </a:rPr>
              <a:t>مِّنَ </a:t>
            </a:r>
            <a:r>
              <a:rPr kumimoji="0" lang="ur-PK" sz="48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Al_Mushaf" pitchFamily="2" charset="-78"/>
                <a:ea typeface="Calibri" pitchFamily="34" charset="0"/>
                <a:cs typeface="Al_Mushaf" pitchFamily="2" charset="-78"/>
              </a:rPr>
              <a:t>الْيَدِ السُّفْلَى</a:t>
            </a:r>
            <a:endParaRPr kumimoji="0" lang="ur-PK" sz="6000" b="0" i="0" u="none" strike="noStrike" cap="none" normalizeH="0" baseline="0" dirty="0" smtClean="0">
              <a:ln>
                <a:noFill/>
              </a:ln>
              <a:solidFill>
                <a:srgbClr val="0C2F4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55845" y="3988557"/>
            <a:ext cx="6395551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36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اوپر والا ہاتھ(دینے والا ہاتھ)نیچے والے ہاتھ(لینے والے ہاتھ) سے بہتر ہے۔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rgbClr val="0C2F4F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16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(صحیح بخاری 1428)</a:t>
            </a:r>
            <a:endParaRPr kumimoji="0" lang="ur-PK" sz="2000" b="0" i="0" u="none" strike="noStrike" cap="none" normalizeH="0" baseline="0" dirty="0" smtClean="0">
              <a:ln>
                <a:noFill/>
              </a:ln>
              <a:solidFill>
                <a:srgbClr val="0C2F4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066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8921514-4B12-4898-BD49-12CC10617F9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30629" y="5617029"/>
            <a:ext cx="9274629" cy="1087908"/>
          </a:xfrm>
          <a:prstGeom prst="rect">
            <a:avLst/>
          </a:prstGeom>
        </p:spPr>
      </p:pic>
      <p:sp>
        <p:nvSpPr>
          <p:cNvPr id="10" name="Rounded Rectangle 9" descr="حدیث نمبر 5&#10;">
            <a:extLst>
              <a:ext uri="{FF2B5EF4-FFF2-40B4-BE49-F238E27FC236}">
                <a16:creationId xmlns:a16="http://schemas.microsoft.com/office/drawing/2014/main" id="{7520E16F-2C36-44B5-9A16-D88D7C1BAC40}"/>
              </a:ext>
            </a:extLst>
          </p:cNvPr>
          <p:cNvSpPr/>
          <p:nvPr/>
        </p:nvSpPr>
        <p:spPr>
          <a:xfrm>
            <a:off x="6914521" y="283559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</a:t>
            </a:r>
            <a:r>
              <a:rPr lang="ur-PK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نمبر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24</a:t>
            </a:r>
            <a:endParaRPr lang="en-US" sz="3000" dirty="0"/>
          </a:p>
        </p:txBody>
      </p:sp>
      <p:pic>
        <p:nvPicPr>
          <p:cNvPr id="4" name="Picture 3" descr="WhatsApp Image 2021-10-10 at 5.04.13 PM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502" y="1190765"/>
            <a:ext cx="5680881" cy="45447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86870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 descr="حدیث نمبر 5&#10;">
            <a:extLst>
              <a:ext uri="{FF2B5EF4-FFF2-40B4-BE49-F238E27FC236}">
                <a16:creationId xmlns:a16="http://schemas.microsoft.com/office/drawing/2014/main" id="{7520E16F-2C36-44B5-9A16-D88D7C1BAC40}"/>
              </a:ext>
            </a:extLst>
          </p:cNvPr>
          <p:cNvSpPr/>
          <p:nvPr/>
        </p:nvSpPr>
        <p:spPr>
          <a:xfrm>
            <a:off x="6914521" y="283559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</a:t>
            </a:r>
            <a:r>
              <a:rPr lang="ur-PK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نمبر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24</a:t>
            </a:r>
            <a:endParaRPr lang="en-US" sz="3000" dirty="0"/>
          </a:p>
        </p:txBody>
      </p:sp>
      <p:pic>
        <p:nvPicPr>
          <p:cNvPr id="3" name="Picture 2" descr="WhatsApp Image 2021-10-10 at 5.04.14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657" y="995362"/>
            <a:ext cx="6591300" cy="4867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8921514-4B12-4898-BD49-12CC10617F9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30629" y="5617029"/>
            <a:ext cx="9274629" cy="1087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86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D9A3ECB-2839-4D16-8FEC-17941EE23CC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8" name="Rounded Rectangle 7" descr="حدیث نمبر 5&#10;">
            <a:extLst>
              <a:ext uri="{FF2B5EF4-FFF2-40B4-BE49-F238E27FC236}">
                <a16:creationId xmlns:a16="http://schemas.microsoft.com/office/drawing/2014/main" id="{7520E16F-2C36-44B5-9A16-D88D7C1BAC40}"/>
              </a:ext>
            </a:extLst>
          </p:cNvPr>
          <p:cNvSpPr/>
          <p:nvPr/>
        </p:nvSpPr>
        <p:spPr>
          <a:xfrm>
            <a:off x="6914521" y="283559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</a:t>
            </a:r>
            <a:r>
              <a:rPr lang="ur-PK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نمبر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24</a:t>
            </a:r>
            <a:endParaRPr lang="en-US" sz="3000" dirty="0"/>
          </a:p>
        </p:txBody>
      </p:sp>
      <p:sp>
        <p:nvSpPr>
          <p:cNvPr id="5" name="Rectangle 4"/>
          <p:cNvSpPr/>
          <p:nvPr/>
        </p:nvSpPr>
        <p:spPr>
          <a:xfrm>
            <a:off x="4499126" y="1210175"/>
            <a:ext cx="35301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r-PK" sz="3600" b="1" u="sng" dirty="0" smtClean="0">
                <a:solidFill>
                  <a:srgbClr val="C00000"/>
                </a:solidFill>
                <a:latin typeface="Jameel Noori Nastaleeq" pitchFamily="2" charset="-78"/>
                <a:cs typeface="Jameel Noori Nastaleeq" pitchFamily="2" charset="-78"/>
              </a:rPr>
              <a:t>سوال کرنے سے بچنے کی مزمت </a:t>
            </a:r>
            <a:endParaRPr lang="en-US" sz="3600" b="1" u="sng" dirty="0">
              <a:solidFill>
                <a:srgbClr val="C00000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61747" y="2208497"/>
            <a:ext cx="663963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buFont typeface="Arial" pitchFamily="34" charset="0"/>
              <a:buChar char="•"/>
            </a:pP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لوگوں سے بے نیازی کی صفت اللہ تعالیٰ کو پسند </a:t>
            </a: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ہے۔</a:t>
            </a:r>
            <a:endParaRPr lang="ur-PK" sz="40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algn="r" rtl="1">
              <a:lnSpc>
                <a:spcPct val="150000"/>
              </a:lnSpc>
              <a:buFont typeface="Arial" pitchFamily="34" charset="0"/>
              <a:buChar char="•"/>
            </a:pP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سوال سے بچنے </a:t>
            </a: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والوں </a:t>
            </a: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کی اللہ تعالیٰ مدد فرماتے </a:t>
            </a: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ہیں۔</a:t>
            </a:r>
            <a:endParaRPr lang="ur-PK" sz="40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algn="r" rtl="1">
              <a:lnSpc>
                <a:spcPct val="150000"/>
              </a:lnSpc>
              <a:buFont typeface="Arial" pitchFamily="34" charset="0"/>
              <a:buChar char="•"/>
            </a:pP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دینے والا ہاتھ اللہ تعالیٰ کو پسند </a:t>
            </a: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ہے۔</a:t>
            </a:r>
            <a:endParaRPr lang="en-US" sz="40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49473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43939A8-654A-4129-B487-EF658DA1DF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6" name="Rounded Rectangle 5" descr="حدیث نمبر 5&#10;">
            <a:extLst>
              <a:ext uri="{FF2B5EF4-FFF2-40B4-BE49-F238E27FC236}">
                <a16:creationId xmlns:a16="http://schemas.microsoft.com/office/drawing/2014/main" id="{7520E16F-2C36-44B5-9A16-D88D7C1BAC40}"/>
              </a:ext>
            </a:extLst>
          </p:cNvPr>
          <p:cNvSpPr/>
          <p:nvPr/>
        </p:nvSpPr>
        <p:spPr>
          <a:xfrm>
            <a:off x="6914521" y="283559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</a:t>
            </a:r>
            <a:r>
              <a:rPr lang="ur-PK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نمبر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24</a:t>
            </a:r>
            <a:endParaRPr lang="en-US" sz="3000" dirty="0"/>
          </a:p>
        </p:txBody>
      </p:sp>
      <p:sp>
        <p:nvSpPr>
          <p:cNvPr id="5" name="Rectangle 4"/>
          <p:cNvSpPr/>
          <p:nvPr/>
        </p:nvSpPr>
        <p:spPr>
          <a:xfrm>
            <a:off x="4561764" y="1380477"/>
            <a:ext cx="37737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r-PK" sz="3600" b="1" u="sng" dirty="0" smtClean="0">
                <a:solidFill>
                  <a:srgbClr val="C00000"/>
                </a:solidFill>
                <a:latin typeface="Jameel Noori Nastaleeq" pitchFamily="2" charset="-78"/>
                <a:cs typeface="Jameel Noori Nastaleeq" pitchFamily="2" charset="-78"/>
              </a:rPr>
              <a:t>بلا ضرورت سوال کرنے کی مذمت </a:t>
            </a:r>
            <a:endParaRPr lang="en-US" sz="3600" b="1" u="sng" dirty="0">
              <a:solidFill>
                <a:srgbClr val="C00000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25269" y="2521212"/>
            <a:ext cx="6912592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بلا ضرورت سوال کرنا جرم ہے</a:t>
            </a:r>
          </a:p>
          <a:p>
            <a:pPr algn="r" rtl="1">
              <a:lnSpc>
                <a:spcPct val="150000"/>
              </a:lnSpc>
            </a:pP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 حاجت کے وقت اللہ تعالیٰ سے ہی مانگنا پسندیدہ عمل ہے</a:t>
            </a:r>
            <a:endParaRPr lang="en-US" sz="36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01993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45120" y="1461714"/>
            <a:ext cx="3804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ur-PK" sz="3200" b="1" u="sng" dirty="0" smtClean="0">
                <a:solidFill>
                  <a:srgbClr val="C00000"/>
                </a:solidFill>
                <a:latin typeface="Jameel Noori Nastaleeq" pitchFamily="2" charset="-78"/>
                <a:cs typeface="Jameel Noori Nastaleeq" pitchFamily="2" charset="-78"/>
              </a:rPr>
              <a:t>سوال نہ کرنے والے کو جنت کی بشارت </a:t>
            </a:r>
            <a:endParaRPr lang="en-US" sz="3200" b="1" u="sng" dirty="0">
              <a:solidFill>
                <a:srgbClr val="C00000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14732" y="2435072"/>
            <a:ext cx="617603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اپنے ہاتھ سے کما کر کھانے کی ترغیب  </a:t>
            </a:r>
          </a:p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انبیاء </a:t>
            </a: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کا ہاتھ کی کمائی کا اسوہ</a:t>
            </a:r>
          </a:p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ہاتھ کی کمائی کھانا بہترین عمل </a:t>
            </a:r>
            <a:endParaRPr lang="en-US" sz="40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3939A8-654A-4129-B487-EF658DA1DF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7" name="Rounded Rectangle 6" descr="حدیث نمبر 5&#10;">
            <a:extLst>
              <a:ext uri="{FF2B5EF4-FFF2-40B4-BE49-F238E27FC236}">
                <a16:creationId xmlns:a16="http://schemas.microsoft.com/office/drawing/2014/main" id="{7520E16F-2C36-44B5-9A16-D88D7C1BAC40}"/>
              </a:ext>
            </a:extLst>
          </p:cNvPr>
          <p:cNvSpPr/>
          <p:nvPr/>
        </p:nvSpPr>
        <p:spPr>
          <a:xfrm>
            <a:off x="6914521" y="283559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</a:t>
            </a:r>
            <a:r>
              <a:rPr lang="ur-PK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نمبر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24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12179" y="1292704"/>
            <a:ext cx="420820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r-PK" sz="4400" b="1" u="sng" dirty="0" smtClean="0">
                <a:solidFill>
                  <a:srgbClr val="C00000"/>
                </a:solidFill>
                <a:latin typeface="Jameel Noori Nastaleeq" pitchFamily="2" charset="-78"/>
                <a:cs typeface="Jameel Noori Nastaleeq" pitchFamily="2" charset="-78"/>
              </a:rPr>
              <a:t>جن لوگوں کا سوال کرنا جائز ہے </a:t>
            </a:r>
            <a:endParaRPr lang="en-US" sz="4400" b="1" u="sng" dirty="0">
              <a:solidFill>
                <a:srgbClr val="C00000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57411" y="2496665"/>
            <a:ext cx="573205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buFont typeface="Arial" pitchFamily="34" charset="0"/>
              <a:buChar char="•"/>
            </a:pP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کسی کی ضمانت اٹھانے والا</a:t>
            </a:r>
          </a:p>
          <a:p>
            <a:pPr algn="r" rtl="1">
              <a:lnSpc>
                <a:spcPct val="150000"/>
              </a:lnSpc>
              <a:buFont typeface="Arial" pitchFamily="34" charset="0"/>
              <a:buChar char="•"/>
            </a:pP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کسی آفت کی صورت میں مال تباہ ہو جائے</a:t>
            </a:r>
          </a:p>
          <a:p>
            <a:pPr algn="r" rtl="1">
              <a:lnSpc>
                <a:spcPct val="150000"/>
              </a:lnSpc>
              <a:buFont typeface="Arial" pitchFamily="34" charset="0"/>
              <a:buChar char="•"/>
            </a:pP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فاقہ زدہ آدمی </a:t>
            </a:r>
            <a:endParaRPr lang="en-US" sz="40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3939A8-654A-4129-B487-EF658DA1DF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7" name="Rounded Rectangle 6" descr="حدیث نمبر 5&#10;">
            <a:extLst>
              <a:ext uri="{FF2B5EF4-FFF2-40B4-BE49-F238E27FC236}">
                <a16:creationId xmlns:a16="http://schemas.microsoft.com/office/drawing/2014/main" id="{7520E16F-2C36-44B5-9A16-D88D7C1BAC40}"/>
              </a:ext>
            </a:extLst>
          </p:cNvPr>
          <p:cNvSpPr/>
          <p:nvPr/>
        </p:nvSpPr>
        <p:spPr>
          <a:xfrm>
            <a:off x="6914521" y="283559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</a:t>
            </a:r>
            <a:r>
              <a:rPr lang="ur-PK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نمبر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24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255589" y="1442829"/>
            <a:ext cx="166744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r-PK" sz="4400" b="1" u="sng" dirty="0" smtClean="0">
                <a:solidFill>
                  <a:srgbClr val="C00000"/>
                </a:solidFill>
                <a:latin typeface="Jameel Noori Nastaleeq" pitchFamily="2" charset="-78"/>
                <a:cs typeface="Jameel Noori Nastaleeq" pitchFamily="2" charset="-78"/>
              </a:rPr>
              <a:t>حاصل کلام</a:t>
            </a:r>
            <a:endParaRPr lang="en-US" sz="4400" b="1" u="sng" dirty="0">
              <a:solidFill>
                <a:srgbClr val="C00000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99138" y="2450742"/>
            <a:ext cx="5573011" cy="2039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ur-PK" sz="44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صرف اللہ سے مانگا جائے جو بے نیازی مانگتا ہے اللہ </a:t>
            </a:r>
            <a:r>
              <a:rPr lang="ur-PK" sz="44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اس کو </a:t>
            </a:r>
            <a:r>
              <a:rPr lang="ur-PK" sz="44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بے نیاز کر دیتا </a:t>
            </a:r>
            <a:r>
              <a:rPr lang="ur-PK" sz="44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ہے۔</a:t>
            </a:r>
            <a:endParaRPr lang="en-US" sz="44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3939A8-654A-4129-B487-EF658DA1DF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7" name="Rounded Rectangle 6" descr="حدیث نمبر 5&#10;">
            <a:extLst>
              <a:ext uri="{FF2B5EF4-FFF2-40B4-BE49-F238E27FC236}">
                <a16:creationId xmlns:a16="http://schemas.microsoft.com/office/drawing/2014/main" id="{7520E16F-2C36-44B5-9A16-D88D7C1BAC40}"/>
              </a:ext>
            </a:extLst>
          </p:cNvPr>
          <p:cNvSpPr/>
          <p:nvPr/>
        </p:nvSpPr>
        <p:spPr>
          <a:xfrm>
            <a:off x="6914521" y="283559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</a:t>
            </a:r>
            <a:r>
              <a:rPr lang="ur-PK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نمبر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24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43939A8-654A-4129-B487-EF658DA1DF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5" name="Rounded Rectangle 4" descr="حدیث نمبر 5&#10;">
            <a:extLst>
              <a:ext uri="{FF2B5EF4-FFF2-40B4-BE49-F238E27FC236}">
                <a16:creationId xmlns:a16="http://schemas.microsoft.com/office/drawing/2014/main" id="{7520E16F-2C36-44B5-9A16-D88D7C1BAC40}"/>
              </a:ext>
            </a:extLst>
          </p:cNvPr>
          <p:cNvSpPr/>
          <p:nvPr/>
        </p:nvSpPr>
        <p:spPr>
          <a:xfrm>
            <a:off x="6914521" y="283559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</a:t>
            </a:r>
            <a:r>
              <a:rPr lang="ur-PK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نمبر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24</a:t>
            </a:r>
            <a:endParaRPr lang="en-US" sz="3000" dirty="0"/>
          </a:p>
        </p:txBody>
      </p:sp>
      <p:sp>
        <p:nvSpPr>
          <p:cNvPr id="6" name="Rectangle 5"/>
          <p:cNvSpPr/>
          <p:nvPr/>
        </p:nvSpPr>
        <p:spPr>
          <a:xfrm>
            <a:off x="1712430" y="2032223"/>
            <a:ext cx="6381875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r-PK" sz="13800" dirty="0" smtClean="0">
                <a:solidFill>
                  <a:srgbClr val="0C2F4F"/>
                </a:solidFill>
                <a:latin typeface="Arabic Typesetting" pitchFamily="66" charset="-78"/>
                <a:cs typeface="Arabic Typesetting" pitchFamily="66" charset="-78"/>
              </a:rPr>
              <a:t> جَزاكَ اللهُ خَـيْراً</a:t>
            </a:r>
            <a:endParaRPr lang="en-US" sz="13800" dirty="0">
              <a:solidFill>
                <a:srgbClr val="0C2F4F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189</TotalTime>
  <Words>526</Words>
  <Application>Microsoft Office PowerPoint</Application>
  <PresentationFormat>On-screen Show (4:3)</PresentationFormat>
  <Paragraphs>81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_PDMS_Nowshera</vt:lpstr>
      <vt:lpstr>Al_Mushaf</vt:lpstr>
      <vt:lpstr>Arabic Typesetting</vt:lpstr>
      <vt:lpstr>Arial</vt:lpstr>
      <vt:lpstr>Calibri</vt:lpstr>
      <vt:lpstr>Corbel</vt:lpstr>
      <vt:lpstr>Jameel Noori Nastaleeq</vt:lpstr>
      <vt:lpstr>Tahoma</vt:lpstr>
      <vt:lpstr>Parallax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zia</dc:creator>
  <cp:lastModifiedBy>DELL</cp:lastModifiedBy>
  <cp:revision>26</cp:revision>
  <dcterms:created xsi:type="dcterms:W3CDTF">2021-09-29T07:22:50Z</dcterms:created>
  <dcterms:modified xsi:type="dcterms:W3CDTF">2021-10-12T06:51:16Z</dcterms:modified>
</cp:coreProperties>
</file>